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2" r:id="rId5"/>
  </p:sldMasterIdLst>
  <p:notesMasterIdLst>
    <p:notesMasterId r:id="rId13"/>
  </p:notesMasterIdLst>
  <p:sldIdLst>
    <p:sldId id="256" r:id="rId6"/>
    <p:sldId id="804" r:id="rId7"/>
    <p:sldId id="808" r:id="rId8"/>
    <p:sldId id="260" r:id="rId9"/>
    <p:sldId id="807" r:id="rId10"/>
    <p:sldId id="803" r:id="rId11"/>
    <p:sldId id="805"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4D"/>
    <a:srgbClr val="350082"/>
    <a:srgbClr val="FFFF99"/>
    <a:srgbClr val="2F5597"/>
    <a:srgbClr val="7F7F7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673" autoAdjust="0"/>
  </p:normalViewPr>
  <p:slideViewPr>
    <p:cSldViewPr snapToGrid="0">
      <p:cViewPr varScale="1">
        <p:scale>
          <a:sx n="65" d="100"/>
          <a:sy n="65" d="100"/>
        </p:scale>
        <p:origin x="700"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4" rIns="96648" bIns="48324"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48" tIns="48324" rIns="96648" bIns="48324" rtlCol="0"/>
          <a:lstStyle>
            <a:lvl1pPr algn="r">
              <a:defRPr sz="1300"/>
            </a:lvl1pPr>
          </a:lstStyle>
          <a:p>
            <a:fld id="{1881386B-C8FF-44AA-8E1C-244576682830}" type="datetimeFigureOut">
              <a:rPr lang="en-US" smtClean="0"/>
              <a:t>12/12/2023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48" tIns="48324" rIns="96648" bIns="48324"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4" rIns="96648"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4" rIns="96648"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6648" tIns="48324" rIns="96648" bIns="48324" rtlCol="0" anchor="b"/>
          <a:lstStyle>
            <a:lvl1pPr algn="r">
              <a:defRPr sz="1300"/>
            </a:lvl1pPr>
          </a:lstStyle>
          <a:p>
            <a:fld id="{8FDACF8C-F26C-4AC4-9108-CA6F53A31D4C}" type="slidenum">
              <a:rPr lang="en-US" smtClean="0"/>
              <a:t>‹#›</a:t>
            </a:fld>
            <a:endParaRPr lang="en-US"/>
          </a:p>
        </p:txBody>
      </p:sp>
    </p:spTree>
    <p:extLst>
      <p:ext uri="{BB962C8B-B14F-4D97-AF65-F5344CB8AC3E}">
        <p14:creationId xmlns:p14="http://schemas.microsoft.com/office/powerpoint/2010/main" val="406560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BF3E07A4-04CD-4098-8B58-7AF1675ACA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4927">
              <a:defRPr>
                <a:solidFill>
                  <a:schemeClr val="tx1"/>
                </a:solidFill>
                <a:latin typeface="Calibri" panose="020F0502020204030204" pitchFamily="34" charset="0"/>
              </a:defRPr>
            </a:lvl1pPr>
            <a:lvl2pPr marL="772272" indent="-296395" defTabSz="964927">
              <a:defRPr>
                <a:solidFill>
                  <a:schemeClr val="tx1"/>
                </a:solidFill>
                <a:latin typeface="Calibri" panose="020F0502020204030204" pitchFamily="34" charset="0"/>
              </a:defRPr>
            </a:lvl2pPr>
            <a:lvl3pPr marL="1188869" indent="-237116" defTabSz="964927">
              <a:defRPr>
                <a:solidFill>
                  <a:schemeClr val="tx1"/>
                </a:solidFill>
                <a:latin typeface="Calibri" panose="020F0502020204030204" pitchFamily="34" charset="0"/>
              </a:defRPr>
            </a:lvl3pPr>
            <a:lvl4pPr marL="1663099" indent="-237116" defTabSz="964927">
              <a:defRPr>
                <a:solidFill>
                  <a:schemeClr val="tx1"/>
                </a:solidFill>
                <a:latin typeface="Calibri" panose="020F0502020204030204" pitchFamily="34" charset="0"/>
              </a:defRPr>
            </a:lvl4pPr>
            <a:lvl5pPr marL="2138977" indent="-237116" defTabSz="964927">
              <a:defRPr>
                <a:solidFill>
                  <a:schemeClr val="tx1"/>
                </a:solidFill>
                <a:latin typeface="Calibri" panose="020F0502020204030204" pitchFamily="34" charset="0"/>
              </a:defRPr>
            </a:lvl5pPr>
            <a:lvl6pPr marL="2613207" indent="-237116" defTabSz="964927" fontAlgn="base">
              <a:spcBef>
                <a:spcPct val="0"/>
              </a:spcBef>
              <a:spcAft>
                <a:spcPct val="0"/>
              </a:spcAft>
              <a:defRPr>
                <a:solidFill>
                  <a:schemeClr val="tx1"/>
                </a:solidFill>
                <a:latin typeface="Calibri" panose="020F0502020204030204" pitchFamily="34" charset="0"/>
              </a:defRPr>
            </a:lvl6pPr>
            <a:lvl7pPr marL="3087438" indent="-237116" defTabSz="964927" fontAlgn="base">
              <a:spcBef>
                <a:spcPct val="0"/>
              </a:spcBef>
              <a:spcAft>
                <a:spcPct val="0"/>
              </a:spcAft>
              <a:defRPr>
                <a:solidFill>
                  <a:schemeClr val="tx1"/>
                </a:solidFill>
                <a:latin typeface="Calibri" panose="020F0502020204030204" pitchFamily="34" charset="0"/>
              </a:defRPr>
            </a:lvl7pPr>
            <a:lvl8pPr marL="3561669" indent="-237116" defTabSz="964927" fontAlgn="base">
              <a:spcBef>
                <a:spcPct val="0"/>
              </a:spcBef>
              <a:spcAft>
                <a:spcPct val="0"/>
              </a:spcAft>
              <a:defRPr>
                <a:solidFill>
                  <a:schemeClr val="tx1"/>
                </a:solidFill>
                <a:latin typeface="Calibri" panose="020F0502020204030204" pitchFamily="34" charset="0"/>
              </a:defRPr>
            </a:lvl8pPr>
            <a:lvl9pPr marL="4035898" indent="-237116" defTabSz="964927"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A73FB303-CEF7-4561-AD66-00025567B493}" type="slidenum">
              <a:rPr lang="en-US" altLang="en-US" sz="1100" i="1">
                <a:solidFill>
                  <a:srgbClr val="000000"/>
                </a:solidFill>
                <a:latin typeface="Times New Roman" panose="02020603050405020304" pitchFamily="18" charset="0"/>
              </a:rPr>
              <a:pPr eaLnBrk="0" fontAlgn="base" hangingPunct="0">
                <a:spcBef>
                  <a:spcPct val="0"/>
                </a:spcBef>
                <a:spcAft>
                  <a:spcPct val="0"/>
                </a:spcAft>
              </a:pPr>
              <a:t>1</a:t>
            </a:fld>
            <a:endParaRPr lang="en-US" altLang="en-US" sz="1100" i="1">
              <a:solidFill>
                <a:srgbClr val="000000"/>
              </a:solidFill>
              <a:latin typeface="Times New Roman" panose="02020603050405020304" pitchFamily="18" charset="0"/>
            </a:endParaRPr>
          </a:p>
        </p:txBody>
      </p:sp>
      <p:sp>
        <p:nvSpPr>
          <p:cNvPr id="13315" name="Rectangle 2">
            <a:extLst>
              <a:ext uri="{FF2B5EF4-FFF2-40B4-BE49-F238E27FC236}">
                <a16:creationId xmlns:a16="http://schemas.microsoft.com/office/drawing/2014/main" id="{6D2FC7AD-0F41-4F61-83B4-C6901EDC56E6}"/>
              </a:ext>
            </a:extLst>
          </p:cNvPr>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E17C7AC4-FC65-4EC0-AEF2-7F554A6631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-Psychological resilience, mental health services (Mongolia)</a:t>
            </a:r>
          </a:p>
          <a:p>
            <a:pPr>
              <a:spcBef>
                <a:spcPct val="0"/>
              </a:spcBef>
            </a:pPr>
            <a:r>
              <a:rPr lang="en-US" altLang="en-US" dirty="0"/>
              <a:t>-what is legal basis for civil defense (UKR)</a:t>
            </a:r>
          </a:p>
          <a:p>
            <a:pPr>
              <a:spcBef>
                <a:spcPct val="0"/>
              </a:spcBef>
            </a:pPr>
            <a:r>
              <a:rPr lang="en-US" altLang="en-US" dirty="0"/>
              <a:t>-what is the price of sovereignty  (China’s projection into infrastructure building- BRI)</a:t>
            </a:r>
          </a:p>
          <a:p>
            <a:pPr>
              <a:spcBef>
                <a:spcPct val="0"/>
              </a:spcBef>
            </a:pPr>
            <a:r>
              <a:rPr lang="en-US" altLang="en-US" dirty="0"/>
              <a:t>-economic and energy independence</a:t>
            </a:r>
          </a:p>
          <a:p>
            <a:pPr>
              <a:spcBef>
                <a:spcPct val="0"/>
              </a:spcBef>
            </a:pPr>
            <a:r>
              <a:rPr lang="en-US" altLang="en-US" dirty="0"/>
              <a:t>-competition training opportunities to build knowledge/ insight of partner capability (PHL) </a:t>
            </a:r>
          </a:p>
          <a:p>
            <a:pPr>
              <a:spcBef>
                <a:spcPct val="0"/>
              </a:spcBef>
            </a:pPr>
            <a:r>
              <a:rPr lang="en-US" altLang="en-US" dirty="0"/>
              <a:t>-US narrative globally; DoS recommends focusing locally to draw on cultural uniqueness and primary concern of the population</a:t>
            </a:r>
          </a:p>
          <a:p>
            <a:pPr>
              <a:spcBef>
                <a:spcPct val="0"/>
              </a:spcBef>
            </a:pPr>
            <a:r>
              <a:rPr lang="en-US" altLang="en-US" dirty="0"/>
              <a:t>-IMET, strategic competition</a:t>
            </a:r>
          </a:p>
          <a:p>
            <a:pPr>
              <a:spcBef>
                <a:spcPct val="0"/>
              </a:spcBef>
            </a:pPr>
            <a:r>
              <a:rPr lang="en-US" altLang="en-US" dirty="0"/>
              <a:t>-MDTF- intel sharing with military partners</a:t>
            </a:r>
          </a:p>
          <a:p>
            <a:pPr>
              <a:spcBef>
                <a:spcPct val="0"/>
              </a:spcBef>
            </a:pPr>
            <a:r>
              <a:rPr lang="en-US" altLang="en-US" dirty="0"/>
              <a:t>-build resiliency within a population</a:t>
            </a:r>
          </a:p>
          <a:p>
            <a:pPr>
              <a:spcBef>
                <a:spcPct val="0"/>
              </a:spcBef>
            </a:pPr>
            <a:r>
              <a:rPr lang="en-US" altLang="en-US" dirty="0"/>
              <a:t>-FSI gray zone TTX focused on interagency class short of war</a:t>
            </a:r>
          </a:p>
          <a:p>
            <a:pPr>
              <a:spcBef>
                <a:spcPct val="0"/>
              </a:spcBef>
            </a:pPr>
            <a:r>
              <a:rPr lang="en-US" altLang="en-US" dirty="0"/>
              <a:t>-NATO </a:t>
            </a:r>
            <a:r>
              <a:rPr lang="en-US" altLang="en-US" dirty="0" err="1"/>
              <a:t>Stratcom</a:t>
            </a:r>
            <a:r>
              <a:rPr lang="en-US" altLang="en-US" dirty="0"/>
              <a:t> CoE partner lessons learned </a:t>
            </a:r>
          </a:p>
          <a:p>
            <a:pPr>
              <a:spcBef>
                <a:spcPct val="0"/>
              </a:spcBef>
            </a:pPr>
            <a:endParaRPr lang="en-US" altLang="en-US" dirty="0"/>
          </a:p>
          <a:p>
            <a:pPr>
              <a:spcBef>
                <a:spcPct val="0"/>
              </a:spcBef>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b="1" dirty="0">
                <a:solidFill>
                  <a:srgbClr val="000000"/>
                </a:solidFill>
              </a:rPr>
              <a:t>NSS 2022-</a:t>
            </a:r>
          </a:p>
          <a:p>
            <a:pPr marL="285750" indent="-285750" algn="l">
              <a:buFont typeface="Arial" panose="020B0604020202020204" pitchFamily="34" charset="0"/>
              <a:buChar char="•"/>
            </a:pPr>
            <a:r>
              <a:rPr lang="en-US" sz="1300" b="1" dirty="0">
                <a:solidFill>
                  <a:srgbClr val="000000"/>
                </a:solidFill>
              </a:rPr>
              <a:t>” </a:t>
            </a:r>
            <a:r>
              <a:rPr lang="en-US" sz="1800" b="0" i="0" u="none" strike="noStrike" baseline="0" dirty="0">
                <a:solidFill>
                  <a:srgbClr val="000000"/>
                </a:solidFill>
                <a:latin typeface="TimesNewRomanPSMT"/>
              </a:rPr>
              <a:t>helping vulnerable nations build resilience to the devastating impacts of the climate crisis through the President’s Emergency Plan for Adaptation and Resilience (PREPARE) and in support of democratic renewal through the Partnerships for Democratic Development (PDD).” </a:t>
            </a:r>
          </a:p>
          <a:p>
            <a:pPr marL="285750" indent="-285750" algn="l">
              <a:buFont typeface="Arial" panose="020B0604020202020204" pitchFamily="34" charset="0"/>
              <a:buChar char="•"/>
            </a:pPr>
            <a:r>
              <a:rPr lang="en-US" sz="1800" b="0" i="0" u="none" strike="noStrike" baseline="0" dirty="0">
                <a:solidFill>
                  <a:srgbClr val="000000"/>
                </a:solidFill>
                <a:latin typeface="TimesNewRomanPSMT"/>
              </a:rPr>
              <a:t>“</a:t>
            </a:r>
            <a:r>
              <a:rPr lang="en-US" sz="1800" b="0" i="0" u="none" strike="noStrike" baseline="0" dirty="0">
                <a:latin typeface="TimesNewRomanPSMT"/>
              </a:rPr>
              <a:t>we are renewing our focus on bolstering our collective resilience against shared</a:t>
            </a:r>
          </a:p>
          <a:p>
            <a:pPr algn="l"/>
            <a:r>
              <a:rPr lang="en-US" sz="1800" b="0" i="0" u="none" strike="noStrike" baseline="0" dirty="0">
                <a:latin typeface="TimesNewRomanPSMT"/>
              </a:rPr>
              <a:t>threats from Russia, including asymmetric threats.”</a:t>
            </a:r>
          </a:p>
          <a:p>
            <a:pPr marL="285750" indent="-285750" algn="l">
              <a:buFont typeface="Arial" panose="020B0604020202020204" pitchFamily="34" charset="0"/>
              <a:buChar char="•"/>
            </a:pPr>
            <a:r>
              <a:rPr lang="en-US" sz="1800" b="0" i="0" u="none" strike="noStrike" baseline="0" dirty="0">
                <a:latin typeface="TimesNewRomanPSMT"/>
              </a:rPr>
              <a:t> “We are also partnering to help the region build resilience to pandemic disease and to strengthen their health systems, drive investments in global health security, and expand the region’s ability to prevent, detect, and respond to emergencies.” </a:t>
            </a:r>
          </a:p>
          <a:p>
            <a:pPr marL="285750" indent="-285750" algn="l">
              <a:buFont typeface="Arial" panose="020B0604020202020204" pitchFamily="34" charset="0"/>
              <a:buChar char="•"/>
            </a:pPr>
            <a:r>
              <a:rPr lang="en-US" sz="1800" b="0" i="0" u="none" strike="noStrike" baseline="0" dirty="0">
                <a:latin typeface="TimesNewRomanPSMT"/>
              </a:rPr>
              <a:t>“As we support Ukraine, we will also work to enhance the stability and resilience of other democracies. We will support the European aspirations of Georgia and Moldova and their commitment to important institutional reforms.”</a:t>
            </a:r>
            <a:endParaRPr lang="en-US" sz="1300" dirty="0">
              <a:solidFill>
                <a:srgbClr val="000000"/>
              </a:solidFill>
            </a:endParaRPr>
          </a:p>
          <a:p>
            <a:pPr defTabSz="947040"/>
            <a:endParaRPr lang="en-US" sz="1300" dirty="0">
              <a:solidFill>
                <a:srgbClr val="000000"/>
              </a:solidFill>
            </a:endParaRPr>
          </a:p>
          <a:p>
            <a:pPr defTabSz="473520"/>
            <a:r>
              <a:rPr lang="en-US" sz="1300" b="1" dirty="0">
                <a:solidFill>
                  <a:srgbClr val="000000"/>
                </a:solidFill>
              </a:rPr>
              <a:t>JP 3-0, Joint Campaigns and Operations “ORGANIZING AND PRACTICING GLOBAL INTEGRATION”</a:t>
            </a:r>
          </a:p>
          <a:p>
            <a:pPr defTabSz="473520"/>
            <a:r>
              <a:rPr lang="en-US" sz="1300" b="1" dirty="0">
                <a:solidFill>
                  <a:srgbClr val="000000"/>
                </a:solidFill>
              </a:rPr>
              <a:t>Resilience. </a:t>
            </a:r>
            <a:r>
              <a:rPr lang="en-US" sz="1300" dirty="0">
                <a:solidFill>
                  <a:srgbClr val="000000"/>
                </a:solidFill>
              </a:rPr>
              <a:t>Enemy capabilities have increased the need for a resilient joint force. The joint force </a:t>
            </a:r>
            <a:r>
              <a:rPr lang="en-US" sz="1300" dirty="0">
                <a:solidFill>
                  <a:srgbClr val="000000"/>
                </a:solidFill>
                <a:highlight>
                  <a:srgbClr val="FFFF00"/>
                </a:highlight>
              </a:rPr>
              <a:t>achieves resiliency through iterations of experience, training, and education.  </a:t>
            </a:r>
            <a:r>
              <a:rPr lang="en-US" sz="1300" dirty="0">
                <a:solidFill>
                  <a:srgbClr val="000000"/>
                </a:solidFill>
              </a:rPr>
              <a:t>Examples include professional military education and development, force protection measures, depth, exchangeability, interoperability, and dispersal so that a single attack cannot disable it.  Depth provides the ability to replace capacity and capability with reserves and the industrial base to produce new assets.  Exchangeability is substituting an asset for a lost one.  JFCs employ multifunctional units and equipment.  These units are modular and scalable, which increases exchangeability and operational flexibility. Dispersal eliminates vulnerability to a single point of failure.  These considerations extend to the commercial infrastructure on which the joint force heavily depends, at home and abroad.</a:t>
            </a:r>
          </a:p>
          <a:p>
            <a:pPr defTabSz="473520"/>
            <a:endParaRPr lang="en-US" sz="1300" dirty="0">
              <a:solidFill>
                <a:srgbClr val="000000"/>
              </a:solidFill>
            </a:endParaRPr>
          </a:p>
          <a:p>
            <a:pPr defTabSz="473520"/>
            <a:r>
              <a:rPr lang="en-US" sz="1300" b="1" dirty="0">
                <a:solidFill>
                  <a:srgbClr val="000000"/>
                </a:solidFill>
              </a:rPr>
              <a:t>JP 3-07, Joint Stabilization Activities,</a:t>
            </a:r>
          </a:p>
          <a:p>
            <a:pPr defTabSz="473520"/>
            <a:r>
              <a:rPr lang="en-US" sz="1300" dirty="0">
                <a:solidFill>
                  <a:srgbClr val="000000"/>
                </a:solidFill>
              </a:rPr>
              <a:t>Planning for Security Sector Reform  a.  Comprehensive Plan.  The military contribution to an SSR program should be incorporated within a </a:t>
            </a:r>
            <a:r>
              <a:rPr lang="en-US" sz="1300" dirty="0">
                <a:solidFill>
                  <a:srgbClr val="000000"/>
                </a:solidFill>
                <a:highlight>
                  <a:srgbClr val="FFFF00"/>
                </a:highlight>
              </a:rPr>
              <a:t>comprehensive reform plan, which is a product of all the pertinent stabilization partners.</a:t>
            </a:r>
            <a:r>
              <a:rPr lang="en-US" sz="1300" dirty="0">
                <a:solidFill>
                  <a:srgbClr val="000000"/>
                </a:solidFill>
              </a:rPr>
              <a:t>  During a FID or COIN operation, the IDAD strategy is the overarching strategy for SSR.  In any case, the overarching strategy should set out a realistic timeline for reform that recognizes the context of the issues, as well as the resources available, the HN leadership capacity to deliver change, and existing institutional capabilities. </a:t>
            </a:r>
          </a:p>
          <a:p>
            <a:pPr defTabSz="473520"/>
            <a:endParaRPr lang="en-US" sz="1300" dirty="0">
              <a:solidFill>
                <a:srgbClr val="000000"/>
              </a:solidFill>
            </a:endParaRPr>
          </a:p>
          <a:p>
            <a:pPr defTabSz="473520"/>
            <a:r>
              <a:rPr lang="en-US" sz="1300" b="1" dirty="0">
                <a:solidFill>
                  <a:srgbClr val="000000"/>
                </a:solidFill>
              </a:rPr>
              <a:t>JP 3-26, Joint Combatting Terrorism</a:t>
            </a:r>
          </a:p>
          <a:p>
            <a:pPr defTabSz="473520"/>
            <a:r>
              <a:rPr lang="en-US" sz="1300" b="1" dirty="0">
                <a:solidFill>
                  <a:srgbClr val="000000"/>
                </a:solidFill>
              </a:rPr>
              <a:t>Mission assurance- </a:t>
            </a:r>
            <a:r>
              <a:rPr lang="en-US" sz="1300" dirty="0">
                <a:solidFill>
                  <a:srgbClr val="000000"/>
                </a:solidFill>
              </a:rPr>
              <a:t>A process to protect or ensure the continued function and </a:t>
            </a:r>
            <a:r>
              <a:rPr lang="en-US" sz="1300" dirty="0">
                <a:solidFill>
                  <a:srgbClr val="000000"/>
                </a:solidFill>
                <a:highlight>
                  <a:srgbClr val="FFFF00"/>
                </a:highlight>
              </a:rPr>
              <a:t>resilience</a:t>
            </a:r>
            <a:r>
              <a:rPr lang="en-US" sz="1300" dirty="0">
                <a:solidFill>
                  <a:srgbClr val="000000"/>
                </a:solidFill>
              </a:rPr>
              <a:t> of capabilities and assets, including personnel, equipment, facilities, networks, information and information systems, infrastructure, and supply chains, critical to the execution of Department of Defense mission-essential functions.  Also called MA.  </a:t>
            </a:r>
          </a:p>
          <a:p>
            <a:pPr defTabSz="947040"/>
            <a:endParaRPr lang="en-US" sz="1300" dirty="0">
              <a:solidFill>
                <a:srgbClr val="000000"/>
              </a:solidFill>
            </a:endParaRPr>
          </a:p>
          <a:p>
            <a:pPr defTabSz="473520"/>
            <a:r>
              <a:rPr lang="en-US" sz="1300" b="1" dirty="0">
                <a:solidFill>
                  <a:srgbClr val="000000"/>
                </a:solidFill>
              </a:rPr>
              <a:t>FM 3-0, Operations</a:t>
            </a:r>
          </a:p>
          <a:p>
            <a:pPr algn="l"/>
            <a:r>
              <a:rPr lang="en-US" sz="1300" b="1" u="sng" dirty="0"/>
              <a:t>ENDURANCE (as Army tenant) </a:t>
            </a:r>
          </a:p>
          <a:p>
            <a:pPr algn="l"/>
            <a:r>
              <a:rPr lang="en-US" sz="1300" b="1" i="1" dirty="0"/>
              <a:t>Endurance </a:t>
            </a:r>
            <a:r>
              <a:rPr lang="en-US" sz="1300" b="1" dirty="0"/>
              <a:t>is the ability to persevere over time throughout the depth of an operational environment. </a:t>
            </a:r>
            <a:r>
              <a:rPr lang="en-US" sz="1300" dirty="0"/>
              <a:t>Endurance enhances the ability to project combat power and extends operational reach. </a:t>
            </a:r>
            <a:r>
              <a:rPr lang="en-US" sz="1300" dirty="0">
                <a:highlight>
                  <a:srgbClr val="FFFF00"/>
                </a:highlight>
              </a:rPr>
              <a:t>Endurance is about resilience and preserving combat power </a:t>
            </a:r>
            <a:r>
              <a:rPr lang="en-US" sz="1300" dirty="0"/>
              <a:t>while continuing operations for as long as is necessary to achieve the desired outcome. During competition, Army forces improve endurance by setting the theater across all warfighting functions and improving interoperability with allies and other unified action partners.</a:t>
            </a:r>
            <a:endParaRPr lang="en-US" sz="1300" dirty="0">
              <a:solidFill>
                <a:srgbClr val="000000"/>
              </a:solidFill>
            </a:endParaRPr>
          </a:p>
          <a:p>
            <a:pPr algn="l"/>
            <a:endParaRPr lang="en-US" sz="1300" b="1" u="sng"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solidFill>
                  <a:srgbClr val="000000"/>
                </a:solidFill>
              </a:rPr>
              <a:t>ATP 3-57.50 Governance Assessment Process: </a:t>
            </a:r>
            <a:r>
              <a:rPr lang="en-US" sz="1300" dirty="0">
                <a:solidFill>
                  <a:srgbClr val="0000FF"/>
                </a:solidFill>
                <a:latin typeface="Times New Roman" panose="02020603050405020304" pitchFamily="18" charset="0"/>
                <a:ea typeface="Times New Roman" panose="02020603050405020304" pitchFamily="18" charset="0"/>
              </a:rPr>
              <a:t>CA forces use the GAP assessment tool to analyze, assess, and evaluate government provision of services, state-resource management, public empowerment, legitimacy, public participation, political accountability. CA forces identify gaps to center the civil network development plan and prioritize deficit areas and systems. They then pass this analysis on to host nation or other government agencies for action or identify civil networks who could fill these gaps. </a:t>
            </a:r>
            <a:endParaRPr lang="en-US" sz="1300" dirty="0">
              <a:latin typeface="Times New Roman" panose="02020603050405020304" pitchFamily="18" charset="0"/>
              <a:ea typeface="Times New Roman" panose="02020603050405020304" pitchFamily="18" charset="0"/>
            </a:endParaRPr>
          </a:p>
          <a:p>
            <a:pPr algn="l"/>
            <a:endParaRPr lang="en-US" sz="1300" b="1" u="sng" dirty="0">
              <a:solidFill>
                <a:srgbClr val="000000"/>
              </a:solidFill>
            </a:endParaRPr>
          </a:p>
          <a:p>
            <a:pPr algn="l"/>
            <a:endParaRPr lang="en-US" sz="1300" b="1" u="sng" dirty="0">
              <a:solidFill>
                <a:srgbClr val="000000"/>
              </a:solidFill>
            </a:endParaRPr>
          </a:p>
          <a:p>
            <a:pPr algn="l"/>
            <a:r>
              <a:rPr lang="en-US" sz="1300" b="1" u="sng" dirty="0">
                <a:solidFill>
                  <a:srgbClr val="000000"/>
                </a:solidFill>
              </a:rPr>
              <a:t>Strengthening resilience</a:t>
            </a:r>
          </a:p>
          <a:p>
            <a:pPr algn="l"/>
            <a:endParaRPr lang="en-US" sz="1300" b="1" u="sng" dirty="0">
              <a:solidFill>
                <a:srgbClr val="000000"/>
              </a:solidFill>
            </a:endParaRPr>
          </a:p>
          <a:p>
            <a:pPr algn="l"/>
            <a:r>
              <a:rPr lang="en-US" sz="1300" dirty="0">
                <a:solidFill>
                  <a:srgbClr val="000000"/>
                </a:solidFill>
                <a:highlight>
                  <a:srgbClr val="FFFF00"/>
                </a:highlight>
              </a:rPr>
              <a:t>Resilience</a:t>
            </a:r>
            <a:r>
              <a:rPr lang="en-US" sz="1300" dirty="0">
                <a:solidFill>
                  <a:srgbClr val="000000"/>
                </a:solidFill>
              </a:rPr>
              <a:t> in a NATO context refers to the capacity to </a:t>
            </a:r>
            <a:r>
              <a:rPr lang="en-US" sz="1300" b="1" dirty="0">
                <a:solidFill>
                  <a:srgbClr val="000000"/>
                </a:solidFill>
              </a:rPr>
              <a:t>prepare for, resist, respond to and quickly recover from shocks and disruptions. </a:t>
            </a:r>
            <a:r>
              <a:rPr lang="en-US" sz="1300" dirty="0">
                <a:solidFill>
                  <a:srgbClr val="000000"/>
                </a:solidFill>
              </a:rPr>
              <a:t>Strengthening resilience is </a:t>
            </a:r>
            <a:r>
              <a:rPr lang="en-US" sz="1300" b="1" dirty="0">
                <a:solidFill>
                  <a:srgbClr val="000000"/>
                </a:solidFill>
              </a:rPr>
              <a:t>primarily a national responsibility</a:t>
            </a:r>
            <a:r>
              <a:rPr lang="en-US" sz="1300" dirty="0">
                <a:solidFill>
                  <a:srgbClr val="000000"/>
                </a:solidFill>
              </a:rPr>
              <a:t>, but individual Allies’ efforts also make the Alliance stronger as a whole. Allies can enhance their resilience through the development of their national defense capacity, assured access to critical infrastructure and the development of back-up plans in the event of crises. To deter, counter or recover from threats or disruptions in the civilian sector, effective action requires clear plans and response measures that are defined ahead of time and exercised regularly.</a:t>
            </a:r>
          </a:p>
          <a:p>
            <a:pPr algn="l"/>
            <a:r>
              <a:rPr lang="en-US" sz="1300" dirty="0">
                <a:solidFill>
                  <a:srgbClr val="000000"/>
                </a:solidFill>
              </a:rPr>
              <a:t>seven Baseline Requirements for national resilience against which Allies can measure their level of preparedness:</a:t>
            </a:r>
          </a:p>
          <a:p>
            <a:pPr algn="l"/>
            <a:endParaRPr lang="en-US" sz="1300" dirty="0">
              <a:solidFill>
                <a:srgbClr val="000000"/>
              </a:solidFill>
            </a:endParaRPr>
          </a:p>
          <a:p>
            <a:pPr algn="l"/>
            <a:r>
              <a:rPr lang="en-US" sz="1300" dirty="0">
                <a:solidFill>
                  <a:srgbClr val="000000"/>
                </a:solidFill>
              </a:rPr>
              <a:t>Seven Baseline Requirements for </a:t>
            </a:r>
            <a:r>
              <a:rPr lang="en-US" sz="1300" dirty="0">
                <a:solidFill>
                  <a:srgbClr val="000000"/>
                </a:solidFill>
                <a:highlight>
                  <a:srgbClr val="FFFF00"/>
                </a:highlight>
              </a:rPr>
              <a:t>national resilience level of preparedness:</a:t>
            </a:r>
          </a:p>
          <a:p>
            <a:pPr marL="177570" indent="-177570">
              <a:buFont typeface="Arial" panose="020B0604020202020204" pitchFamily="34" charset="0"/>
              <a:buChar char="•"/>
            </a:pPr>
            <a:r>
              <a:rPr lang="en-US" sz="1300" dirty="0">
                <a:solidFill>
                  <a:srgbClr val="000000"/>
                </a:solidFill>
              </a:rPr>
              <a:t>Assured </a:t>
            </a:r>
            <a:r>
              <a:rPr lang="en-US" sz="1300" b="1" dirty="0">
                <a:solidFill>
                  <a:srgbClr val="000000"/>
                </a:solidFill>
              </a:rPr>
              <a:t>continuity of government</a:t>
            </a:r>
            <a:r>
              <a:rPr lang="en-US" sz="1300" dirty="0">
                <a:solidFill>
                  <a:srgbClr val="000000"/>
                </a:solidFill>
              </a:rPr>
              <a:t> and critical government services: for instance, the ability to make decisions and communicate with citizens in a crisis;</a:t>
            </a:r>
          </a:p>
          <a:p>
            <a:pPr marL="177570" indent="-177570">
              <a:buFont typeface="Arial" panose="020B0604020202020204" pitchFamily="34" charset="0"/>
              <a:buChar char="•"/>
            </a:pPr>
            <a:r>
              <a:rPr lang="en-US" sz="1300" dirty="0">
                <a:solidFill>
                  <a:srgbClr val="000000"/>
                </a:solidFill>
              </a:rPr>
              <a:t>Resilient </a:t>
            </a:r>
            <a:r>
              <a:rPr lang="en-US" sz="1300" b="1" dirty="0">
                <a:solidFill>
                  <a:srgbClr val="000000"/>
                </a:solidFill>
              </a:rPr>
              <a:t>energy supplies</a:t>
            </a:r>
            <a:r>
              <a:rPr lang="en-US" sz="1300" dirty="0">
                <a:solidFill>
                  <a:srgbClr val="000000"/>
                </a:solidFill>
              </a:rPr>
              <a:t>: ensuring a continued supply of energy and having back-up plans to manage disruptions;</a:t>
            </a:r>
          </a:p>
          <a:p>
            <a:pPr marL="177570" indent="-177570">
              <a:buFont typeface="Arial" panose="020B0604020202020204" pitchFamily="34" charset="0"/>
              <a:buChar char="•"/>
            </a:pPr>
            <a:r>
              <a:rPr lang="en-US" sz="1300" dirty="0">
                <a:solidFill>
                  <a:srgbClr val="000000"/>
                </a:solidFill>
              </a:rPr>
              <a:t>Ability to deal effectively with the </a:t>
            </a:r>
            <a:r>
              <a:rPr lang="en-US" sz="1300" b="1" dirty="0">
                <a:solidFill>
                  <a:srgbClr val="000000"/>
                </a:solidFill>
              </a:rPr>
              <a:t>uncontrolled movement of people</a:t>
            </a:r>
            <a:r>
              <a:rPr lang="en-US" sz="1300" dirty="0">
                <a:solidFill>
                  <a:srgbClr val="000000"/>
                </a:solidFill>
              </a:rPr>
              <a:t> and to de-conflict these movements from NATO’s military deployments;</a:t>
            </a:r>
          </a:p>
          <a:p>
            <a:pPr marL="177570" indent="-177570">
              <a:buFont typeface="Arial" panose="020B0604020202020204" pitchFamily="34" charset="0"/>
              <a:buChar char="•"/>
            </a:pPr>
            <a:r>
              <a:rPr lang="en-US" sz="1300" dirty="0">
                <a:solidFill>
                  <a:srgbClr val="000000"/>
                </a:solidFill>
              </a:rPr>
              <a:t>Resilient</a:t>
            </a:r>
            <a:r>
              <a:rPr lang="en-US" sz="1300" b="1" dirty="0">
                <a:solidFill>
                  <a:srgbClr val="000000"/>
                </a:solidFill>
              </a:rPr>
              <a:t> food and water resources</a:t>
            </a:r>
            <a:r>
              <a:rPr lang="en-US" sz="1300" dirty="0">
                <a:solidFill>
                  <a:srgbClr val="000000"/>
                </a:solidFill>
              </a:rPr>
              <a:t>: ensuring resilient supplies that are safe from disruption or sabotage;</a:t>
            </a:r>
          </a:p>
          <a:p>
            <a:pPr marL="177570" indent="-177570">
              <a:buFont typeface="Arial" panose="020B0604020202020204" pitchFamily="34" charset="0"/>
              <a:buChar char="•"/>
            </a:pPr>
            <a:r>
              <a:rPr lang="en-US" sz="1300" dirty="0">
                <a:solidFill>
                  <a:srgbClr val="000000"/>
                </a:solidFill>
              </a:rPr>
              <a:t>Ability to deal with</a:t>
            </a:r>
            <a:r>
              <a:rPr lang="en-US" sz="1300" b="1" dirty="0">
                <a:solidFill>
                  <a:srgbClr val="000000"/>
                </a:solidFill>
              </a:rPr>
              <a:t> mass casualties and disruptive health crises</a:t>
            </a:r>
            <a:r>
              <a:rPr lang="en-US" sz="1300" dirty="0">
                <a:solidFill>
                  <a:srgbClr val="000000"/>
                </a:solidFill>
              </a:rPr>
              <a:t>: ensuring that civilian health systems can cope and that sufficient medical supplies are stocked and secure;</a:t>
            </a:r>
          </a:p>
          <a:p>
            <a:pPr marL="177570" indent="-177570">
              <a:buFont typeface="Arial" panose="020B0604020202020204" pitchFamily="34" charset="0"/>
              <a:buChar char="•"/>
            </a:pPr>
            <a:r>
              <a:rPr lang="en-US" sz="1300" dirty="0">
                <a:solidFill>
                  <a:srgbClr val="000000"/>
                </a:solidFill>
              </a:rPr>
              <a:t>Resilient</a:t>
            </a:r>
            <a:r>
              <a:rPr lang="en-US" sz="1300" b="1" dirty="0">
                <a:solidFill>
                  <a:srgbClr val="000000"/>
                </a:solidFill>
              </a:rPr>
              <a:t> civil communications systems</a:t>
            </a:r>
            <a:r>
              <a:rPr lang="en-US" sz="1300" dirty="0">
                <a:solidFill>
                  <a:srgbClr val="000000"/>
                </a:solidFill>
              </a:rPr>
              <a:t>: ensuring that telecommunications and cyber networks can function even under crisis conditions, with sufficient back-up capacity. This also includes the need for reliable communications systems including 5G, robust options to restore these systems, priority access to national authorities in times of crisis, and the thorough assessments of all risks to communications systems;</a:t>
            </a:r>
          </a:p>
          <a:p>
            <a:pPr marL="177570" indent="-177570">
              <a:buFont typeface="Arial" panose="020B0604020202020204" pitchFamily="34" charset="0"/>
              <a:buChar char="•"/>
            </a:pPr>
            <a:r>
              <a:rPr lang="en-US" sz="1300" dirty="0">
                <a:solidFill>
                  <a:srgbClr val="000000"/>
                </a:solidFill>
              </a:rPr>
              <a:t>Resilient</a:t>
            </a:r>
            <a:r>
              <a:rPr lang="en-US" sz="1300" b="1" dirty="0">
                <a:solidFill>
                  <a:srgbClr val="000000"/>
                </a:solidFill>
              </a:rPr>
              <a:t> transport systems</a:t>
            </a:r>
            <a:r>
              <a:rPr lang="en-US" sz="1300" dirty="0">
                <a:solidFill>
                  <a:srgbClr val="000000"/>
                </a:solidFill>
              </a:rPr>
              <a:t>: ensuring that NATO forces can move across Alliance territory rapidly and that civilian services can rely on transportation networks, even in a crisis.</a:t>
            </a:r>
          </a:p>
          <a:p>
            <a:pPr algn="l">
              <a:buFont typeface="+mj-lt"/>
              <a:buAutoNum type="arabicPeriod"/>
            </a:pPr>
            <a:endParaRPr lang="en-US" sz="1300" dirty="0">
              <a:solidFill>
                <a:srgbClr val="000000"/>
              </a:solidFill>
            </a:endParaRPr>
          </a:p>
          <a:p>
            <a:pPr algn="l"/>
            <a:r>
              <a:rPr lang="en-US" sz="1300" b="1" dirty="0">
                <a:solidFill>
                  <a:srgbClr val="000000"/>
                </a:solidFill>
              </a:rPr>
              <a:t>The Resilience Committee (RC) </a:t>
            </a:r>
            <a:r>
              <a:rPr lang="en-US" sz="1300" dirty="0">
                <a:solidFill>
                  <a:srgbClr val="000000"/>
                </a:solidFill>
              </a:rPr>
              <a:t>is the senior NATO advisory body for resilience and civil preparedness. Each NATO member country needs to be resilient against military and non-military threats and challenges to the Alliance’s security, such as natural disasters, disruption of critical infrastructure, or hybrid or armed attacks. Resilience is both a national responsibility and a collective commitment rooted in Article 3 of the North Atlantic Treaty.</a:t>
            </a:r>
          </a:p>
          <a:p>
            <a:pPr algn="l"/>
            <a:endParaRPr lang="en-US" sz="1300" dirty="0">
              <a:solidFill>
                <a:srgbClr val="000000"/>
              </a:solidFill>
            </a:endParaRPr>
          </a:p>
          <a:p>
            <a:pPr algn="l"/>
            <a:endParaRPr lang="en-US" sz="13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8FDACF8C-F26C-4AC4-9108-CA6F53A31D4C}" type="slidenum">
              <a:rPr lang="en-US" smtClean="0"/>
              <a:t>2</a:t>
            </a:fld>
            <a:endParaRPr lang="en-US"/>
          </a:p>
        </p:txBody>
      </p:sp>
    </p:spTree>
    <p:extLst>
      <p:ext uri="{BB962C8B-B14F-4D97-AF65-F5344CB8AC3E}">
        <p14:creationId xmlns:p14="http://schemas.microsoft.com/office/powerpoint/2010/main" val="278840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solidFill>
                  <a:srgbClr val="000000"/>
                </a:solidFill>
              </a:rPr>
              <a:t>Military government operations support to transitional governance is essential for maintaining stability in periods of </a:t>
            </a:r>
            <a:r>
              <a:rPr lang="en-US" sz="1300" dirty="0">
                <a:solidFill>
                  <a:srgbClr val="000000"/>
                </a:solidFill>
                <a:highlight>
                  <a:srgbClr val="FFFF00"/>
                </a:highlight>
              </a:rPr>
              <a:t>competition, promoting resilience during competition, crisis, and assuring continuity of governance during armed conflict.</a:t>
            </a:r>
          </a:p>
          <a:p>
            <a:pPr algn="l"/>
            <a:r>
              <a:rPr lang="en-US" sz="1300" dirty="0">
                <a:solidFill>
                  <a:srgbClr val="000000"/>
                </a:solidFill>
              </a:rPr>
              <a:t>Transitional governance is the actions taken to assure appropriate control and continuity of government functions throughout the range of military operations. DODD 5100.01 directs the Army to establish a military government when occupying enemy territory, and DODD 2000.13 identifies a military government as a directed requirement under CAO.  CA forces evaluates the capability and capacity of the HN to provide essential services for a population. These forces must also determine the ability of other USG agencies, international agencies, NGOs, and contractors to provide support. CA forces, as required, will lead and direct these identified capabilities and capacities until the proper civilian control is enacted. The goal is to address sources of conflict or friction</a:t>
            </a:r>
            <a:r>
              <a:rPr lang="en-US" sz="1300" dirty="0">
                <a:solidFill>
                  <a:srgbClr val="000000"/>
                </a:solidFill>
                <a:highlight>
                  <a:srgbClr val="FFFF00"/>
                </a:highlight>
              </a:rPr>
              <a:t>, foster resilience of the HN, and create conditions that enable sustainable peace and security. </a:t>
            </a:r>
            <a:endParaRPr lang="en-US" sz="13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8FDACF8C-F26C-4AC4-9108-CA6F53A31D4C}" type="slidenum">
              <a:rPr lang="en-US" smtClean="0"/>
              <a:t>3</a:t>
            </a:fld>
            <a:endParaRPr lang="en-US"/>
          </a:p>
        </p:txBody>
      </p:sp>
    </p:spTree>
    <p:extLst>
      <p:ext uri="{BB962C8B-B14F-4D97-AF65-F5344CB8AC3E}">
        <p14:creationId xmlns:p14="http://schemas.microsoft.com/office/powerpoint/2010/main" val="92388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cs typeface="Calibri Light" panose="020F0302020204030204" pitchFamily="34" charset="0"/>
            </a:endParaRPr>
          </a:p>
          <a:p>
            <a:pPr defTabSz="947040"/>
            <a:r>
              <a:rPr lang="en-US" sz="1300" dirty="0">
                <a:solidFill>
                  <a:srgbClr val="0000FF"/>
                </a:solidFill>
                <a:latin typeface="Times New Roman" panose="02020603050405020304" pitchFamily="18" charset="0"/>
                <a:ea typeface="Times New Roman" panose="02020603050405020304" pitchFamily="18" charset="0"/>
              </a:rPr>
              <a:t>CA forces use the GAP assessment tool to analyze, assess, and evaluate government provision of services, state-resource management, public empowerment, legitimacy, public participation, political accountability. CA forces identify gaps to center the civil network development plan and prioritize deficit areas and systems.</a:t>
            </a:r>
            <a:endParaRPr lang="en-US" sz="1300" dirty="0">
              <a:latin typeface="Times New Roman" panose="02020603050405020304" pitchFamily="18" charset="0"/>
              <a:ea typeface="Times New Roman" panose="02020603050405020304" pitchFamily="18" charset="0"/>
            </a:endParaRPr>
          </a:p>
          <a:p>
            <a:endParaRPr lang="en-US" sz="1300" dirty="0">
              <a:cs typeface="Calibri Light" panose="020F0302020204030204" pitchFamily="34" charset="0"/>
            </a:endParaRPr>
          </a:p>
          <a:p>
            <a:r>
              <a:rPr lang="en-US" sz="1300" dirty="0">
                <a:cs typeface="Calibri Light" panose="020F0302020204030204" pitchFamily="34" charset="0"/>
              </a:rPr>
              <a:t>The CA Proponent introduces the Governance Assessment Process in the current draft of Army Techniques Publication 3-57.40 Military Government Operations support to Transitional Governance.</a:t>
            </a:r>
          </a:p>
          <a:p>
            <a:endParaRPr lang="en-US" sz="1300" dirty="0">
              <a:cs typeface="Calibri Light" panose="020F0302020204030204" pitchFamily="34" charset="0"/>
            </a:endParaRPr>
          </a:p>
          <a:p>
            <a:r>
              <a:rPr lang="en-US" sz="1300" dirty="0">
                <a:cs typeface="Calibri Light" panose="020F0302020204030204" pitchFamily="34" charset="0"/>
              </a:rPr>
              <a:t>The GAP provides the framework for assessing governance by analyzing capability, evaluating the populace’s view of that government’s legitimacy, identifying governance gaps, and modeling strategies for addressing those gaps within the civil component of an area of operations. Forces can use the GAP, which is not tied to an automated platform, at any level. Forces can execute the GAP as a green book, tactical level assessment requiring minimal resources, or as an advanced analytical systems and capabilities. The GAP’s design is effective across the competition continuum, yielding similar results regardless of environment.</a:t>
            </a:r>
          </a:p>
          <a:p>
            <a:endParaRPr lang="en-US" sz="1300" dirty="0">
              <a:cs typeface="Calibri Light" panose="020F0302020204030204" pitchFamily="34" charset="0"/>
            </a:endParaRPr>
          </a:p>
          <a:p>
            <a:r>
              <a:rPr lang="en-US" sz="1300" dirty="0">
                <a:cs typeface="Calibri Light" panose="020F0302020204030204" pitchFamily="34" charset="0"/>
              </a:rPr>
              <a:t>Note that when a state at the national or local level does not have the capability, capacity, or motivation to provide for the needs of a target population, then informal governance structures stand up to fill that void. Those informal structures can be in concert with, or antagonistic towards the formal government structure. The GAP aids in the identification of those governance gaps and development of CAO to address them.</a:t>
            </a:r>
          </a:p>
          <a:p>
            <a:endParaRPr lang="en-US" sz="1300" dirty="0">
              <a:cs typeface="Calibri Light" panose="020F0302020204030204" pitchFamily="34" charset="0"/>
            </a:endParaRPr>
          </a:p>
          <a:p>
            <a:r>
              <a:rPr lang="en-US" sz="1300" dirty="0">
                <a:cs typeface="Calibri Light" panose="020F0302020204030204" pitchFamily="34" charset="0"/>
              </a:rPr>
              <a:t>The analysis of data and information through the GAP creates the civil knowledge that allows CA planners to develop and evaluate options for affecting legitimacy of relevant governing bodies.</a:t>
            </a:r>
          </a:p>
          <a:p>
            <a:endParaRPr lang="en-US" sz="1300" dirty="0">
              <a:cs typeface="Calibri Light" panose="020F0302020204030204" pitchFamily="34" charset="0"/>
            </a:endParaRPr>
          </a:p>
          <a:p>
            <a:r>
              <a:rPr lang="en-US" sz="1300" dirty="0">
                <a:cs typeface="Calibri Light" panose="020F0302020204030204" pitchFamily="34" charset="0"/>
              </a:rPr>
              <a:t>The GAP is explained in appendix A. The four steps below complete the GAP:</a:t>
            </a:r>
          </a:p>
          <a:p>
            <a:r>
              <a:rPr lang="en-US" sz="1300" dirty="0">
                <a:cs typeface="Calibri Light" panose="020F0302020204030204" pitchFamily="34" charset="0"/>
              </a:rPr>
              <a:t>Step 1: Analyze relevant governing bodies.</a:t>
            </a:r>
          </a:p>
          <a:p>
            <a:r>
              <a:rPr lang="en-US" sz="1300" dirty="0">
                <a:cs typeface="Calibri Light" panose="020F0302020204030204" pitchFamily="34" charset="0"/>
              </a:rPr>
              <a:t>Step 2: Identify governance gaps.</a:t>
            </a:r>
          </a:p>
          <a:p>
            <a:r>
              <a:rPr lang="en-US" sz="1300" dirty="0">
                <a:cs typeface="Calibri Light" panose="020F0302020204030204" pitchFamily="34" charset="0"/>
              </a:rPr>
              <a:t>Step 3: Develop implementation strategies.</a:t>
            </a:r>
          </a:p>
          <a:p>
            <a:r>
              <a:rPr lang="en-US" sz="1300" dirty="0">
                <a:cs typeface="Calibri Light" panose="020F0302020204030204" pitchFamily="34" charset="0"/>
              </a:rPr>
              <a:t>Step 4: Evaluate and prioritize options.</a:t>
            </a:r>
          </a:p>
          <a:p>
            <a:endParaRPr lang="en-US" sz="1300" dirty="0">
              <a:cs typeface="Calibri Light" panose="020F0302020204030204" pitchFamily="34" charset="0"/>
            </a:endParaRPr>
          </a:p>
          <a:p>
            <a:endParaRPr lang="en-US" sz="1300" dirty="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FDACF8C-F26C-4AC4-9108-CA6F53A31D4C}" type="slidenum">
              <a:rPr lang="en-US" smtClean="0"/>
              <a:t>5</a:t>
            </a:fld>
            <a:endParaRPr lang="en-US"/>
          </a:p>
        </p:txBody>
      </p:sp>
    </p:spTree>
    <p:extLst>
      <p:ext uri="{BB962C8B-B14F-4D97-AF65-F5344CB8AC3E}">
        <p14:creationId xmlns:p14="http://schemas.microsoft.com/office/powerpoint/2010/main" val="21385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cs typeface="Calibri"/>
            </a:endParaRPr>
          </a:p>
        </p:txBody>
      </p:sp>
      <p:sp>
        <p:nvSpPr>
          <p:cNvPr id="4" name="Slide Number Placeholder 3"/>
          <p:cNvSpPr>
            <a:spLocks noGrp="1"/>
          </p:cNvSpPr>
          <p:nvPr>
            <p:ph type="sldNum" sz="quarter" idx="5"/>
          </p:nvPr>
        </p:nvSpPr>
        <p:spPr/>
        <p:txBody>
          <a:bodyPr/>
          <a:lstStyle/>
          <a:p>
            <a:fld id="{2661D548-8D97-4EA4-A75C-BEE111F21859}" type="slidenum">
              <a:rPr lang="en-US" smtClean="0"/>
              <a:t>6</a:t>
            </a:fld>
            <a:endParaRPr lang="en-US"/>
          </a:p>
        </p:txBody>
      </p:sp>
    </p:spTree>
    <p:extLst>
      <p:ext uri="{BB962C8B-B14F-4D97-AF65-F5344CB8AC3E}">
        <p14:creationId xmlns:p14="http://schemas.microsoft.com/office/powerpoint/2010/main" val="71396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ACF8C-F26C-4AC4-9108-CA6F53A31D4C}" type="slidenum">
              <a:rPr lang="en-US" smtClean="0"/>
              <a:t>7</a:t>
            </a:fld>
            <a:endParaRPr lang="en-US"/>
          </a:p>
        </p:txBody>
      </p:sp>
    </p:spTree>
    <p:extLst>
      <p:ext uri="{BB962C8B-B14F-4D97-AF65-F5344CB8AC3E}">
        <p14:creationId xmlns:p14="http://schemas.microsoft.com/office/powerpoint/2010/main" val="29767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9435"/>
            <a:ext cx="103632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4253706"/>
            <a:ext cx="9144000" cy="165576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1E55FD2-129B-4765-AA71-F67A463FDA9C}" type="datetime1">
              <a:rPr lang="en-US" smtClean="0"/>
              <a:t>12/12/2023</a:t>
            </a:fld>
            <a:endParaRPr lang="en-US"/>
          </a:p>
        </p:txBody>
      </p:sp>
      <p:sp>
        <p:nvSpPr>
          <p:cNvPr id="8" name="AutoShape 2">
            <a:extLst>
              <a:ext uri="{FF2B5EF4-FFF2-40B4-BE49-F238E27FC236}">
                <a16:creationId xmlns:a16="http://schemas.microsoft.com/office/drawing/2014/main" id="{EE1BE5A1-D0FA-7242-B4F6-DEE10CC3969B}"/>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Footer Placeholder 4">
            <a:extLst>
              <a:ext uri="{FF2B5EF4-FFF2-40B4-BE49-F238E27FC236}">
                <a16:creationId xmlns:a16="http://schemas.microsoft.com/office/drawing/2014/main" id="{DB0ECF91-B8EA-DF35-8139-A2D669C4394F}"/>
              </a:ext>
            </a:extLst>
          </p:cNvPr>
          <p:cNvSpPr>
            <a:spLocks noGrp="1"/>
          </p:cNvSpPr>
          <p:nvPr>
            <p:ph type="ftr" sz="quarter" idx="3"/>
          </p:nvPr>
        </p:nvSpPr>
        <p:spPr>
          <a:xfrm>
            <a:off x="3666392" y="6419713"/>
            <a:ext cx="4114800" cy="365125"/>
          </a:xfrm>
          <a:prstGeom prst="rect">
            <a:avLst/>
          </a:prstGeom>
        </p:spPr>
        <p:txBody>
          <a:bodyPr vert="horz" lIns="91440" tIns="45720" rIns="91440" bIns="45720" rtlCol="0" anchor="ctr"/>
          <a:lstStyle>
            <a:lvl1pPr algn="ctr">
              <a:defRPr sz="900" b="1">
                <a:solidFill>
                  <a:schemeClr val="bg1"/>
                </a:solidFill>
              </a:defRPr>
            </a:lvl1pPr>
          </a:lstStyle>
          <a:p>
            <a:r>
              <a:rPr lang="en-US" dirty="0"/>
              <a:t>Point of Contact: </a:t>
            </a:r>
          </a:p>
        </p:txBody>
      </p:sp>
    </p:spTree>
    <p:extLst>
      <p:ext uri="{BB962C8B-B14F-4D97-AF65-F5344CB8AC3E}">
        <p14:creationId xmlns:p14="http://schemas.microsoft.com/office/powerpoint/2010/main" val="309270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As of: </a:t>
            </a:r>
            <a:fld id="{2DB064BB-22FE-4972-8822-461FC0196298}" type="datetime1">
              <a:rPr lang="en-US" smtClean="0"/>
              <a:pPr/>
              <a:t>12/12/2023</a:t>
            </a:fld>
            <a:endParaRPr lang="en-US" dirty="0"/>
          </a:p>
        </p:txBody>
      </p:sp>
      <p:sp>
        <p:nvSpPr>
          <p:cNvPr id="6" name="Footer Placeholder 5"/>
          <p:cNvSpPr>
            <a:spLocks noGrp="1"/>
          </p:cNvSpPr>
          <p:nvPr>
            <p:ph type="ftr" sz="quarter" idx="11"/>
          </p:nvPr>
        </p:nvSpPr>
        <p:spPr/>
        <p:txBody>
          <a:bodyPr/>
          <a:lstStyle/>
          <a:p>
            <a:r>
              <a:rPr lang="en-US"/>
              <a:t>Point of Contact: </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5561342"/>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As of: </a:t>
            </a:r>
            <a:fld id="{2DB064BB-22FE-4972-8822-461FC0196298}" type="datetime1">
              <a:rPr lang="en-US" smtClean="0"/>
              <a:pPr/>
              <a:t>12/12/2023</a:t>
            </a:fld>
            <a:endParaRPr lang="en-US" dirty="0"/>
          </a:p>
        </p:txBody>
      </p:sp>
      <p:sp>
        <p:nvSpPr>
          <p:cNvPr id="6" name="Footer Placeholder 5"/>
          <p:cNvSpPr>
            <a:spLocks noGrp="1"/>
          </p:cNvSpPr>
          <p:nvPr>
            <p:ph type="ftr" sz="quarter" idx="11"/>
          </p:nvPr>
        </p:nvSpPr>
        <p:spPr/>
        <p:txBody>
          <a:bodyPr/>
          <a:lstStyle/>
          <a:p>
            <a:r>
              <a:rPr lang="en-US"/>
              <a:t>Point of Contact: </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8303025"/>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As of: </a:t>
            </a:r>
            <a:fld id="{2DB064BB-22FE-4972-8822-461FC0196298}" type="datetime1">
              <a:rPr lang="en-US" smtClean="0"/>
              <a:pPr/>
              <a:t>12/12/2023</a:t>
            </a:fld>
            <a:endParaRPr lang="en-US" dirty="0"/>
          </a:p>
        </p:txBody>
      </p:sp>
      <p:sp>
        <p:nvSpPr>
          <p:cNvPr id="5" name="Footer Placeholder 4"/>
          <p:cNvSpPr>
            <a:spLocks noGrp="1"/>
          </p:cNvSpPr>
          <p:nvPr>
            <p:ph type="ftr" sz="quarter" idx="11"/>
          </p:nvPr>
        </p:nvSpPr>
        <p:spPr/>
        <p:txBody>
          <a:bodyPr/>
          <a:lstStyle/>
          <a:p>
            <a:r>
              <a:rPr lang="en-US"/>
              <a:t>Point of Contact: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70096938"/>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As of: </a:t>
            </a:r>
            <a:fld id="{2DB064BB-22FE-4972-8822-461FC0196298}" type="datetime1">
              <a:rPr lang="en-US" smtClean="0"/>
              <a:pPr/>
              <a:t>12/12/2023</a:t>
            </a:fld>
            <a:endParaRPr lang="en-US" dirty="0"/>
          </a:p>
        </p:txBody>
      </p:sp>
      <p:sp>
        <p:nvSpPr>
          <p:cNvPr id="5" name="Footer Placeholder 4"/>
          <p:cNvSpPr>
            <a:spLocks noGrp="1"/>
          </p:cNvSpPr>
          <p:nvPr>
            <p:ph type="ftr" sz="quarter" idx="11"/>
          </p:nvPr>
        </p:nvSpPr>
        <p:spPr/>
        <p:txBody>
          <a:bodyPr/>
          <a:lstStyle/>
          <a:p>
            <a:r>
              <a:rPr lang="en-US"/>
              <a:t>Point of Contact: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16200669"/>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Gs Priorities">
    <p:spTree>
      <p:nvGrpSpPr>
        <p:cNvPr id="1" name=""/>
        <p:cNvGrpSpPr/>
        <p:nvPr/>
      </p:nvGrpSpPr>
      <p:grpSpPr>
        <a:xfrm>
          <a:off x="0" y="0"/>
          <a:ext cx="0" cy="0"/>
          <a:chOff x="0" y="0"/>
          <a:chExt cx="0" cy="0"/>
        </a:xfrm>
      </p:grpSpPr>
      <p:sp>
        <p:nvSpPr>
          <p:cNvPr id="4" name="TextBox 3"/>
          <p:cNvSpPr txBox="1"/>
          <p:nvPr userDrawn="1"/>
        </p:nvSpPr>
        <p:spPr>
          <a:xfrm>
            <a:off x="11622618" y="6642100"/>
            <a:ext cx="569383" cy="215900"/>
          </a:xfrm>
          <a:prstGeom prst="rect">
            <a:avLst/>
          </a:prstGeom>
          <a:noFill/>
        </p:spPr>
        <p:txBody>
          <a:bodyPr anchor="ctr">
            <a:spAutoFit/>
          </a:bodyPr>
          <a:lstStyle/>
          <a:p>
            <a:pPr algn="ctr">
              <a:defRPr/>
            </a:pPr>
            <a:fld id="{64778568-C081-46AB-958D-193FEFD07057}" type="slidenum">
              <a:rPr lang="en-US" sz="800" b="1">
                <a:solidFill>
                  <a:prstClr val="black"/>
                </a:solidFill>
                <a:latin typeface="Arial" charset="0"/>
                <a:ea typeface="ＭＳ Ｐゴシック" charset="-128"/>
              </a:rPr>
              <a:pPr algn="ctr">
                <a:defRPr/>
              </a:pPr>
              <a:t>‹#›</a:t>
            </a:fld>
            <a:endParaRPr lang="en-US" sz="800" b="1">
              <a:solidFill>
                <a:prstClr val="black"/>
              </a:solidFill>
              <a:latin typeface="Arial" charset="0"/>
              <a:ea typeface="ＭＳ Ｐゴシック" charset="-128"/>
            </a:endParaRPr>
          </a:p>
        </p:txBody>
      </p:sp>
      <p:sp>
        <p:nvSpPr>
          <p:cNvPr id="6" name="AutoShape 3"/>
          <p:cNvSpPr>
            <a:spLocks noChangeAspect="1" noChangeArrowheads="1" noTextEdit="1"/>
          </p:cNvSpPr>
          <p:nvPr userDrawn="1"/>
        </p:nvSpPr>
        <p:spPr bwMode="auto">
          <a:xfrm>
            <a:off x="11163300" y="1000126"/>
            <a:ext cx="586317" cy="758825"/>
          </a:xfrm>
          <a:prstGeom prst="rect">
            <a:avLst/>
          </a:prstGeom>
          <a:noFill/>
          <a:ln w="9525">
            <a:noFill/>
            <a:miter lim="800000"/>
            <a:headEnd/>
            <a:tailEnd/>
          </a:ln>
        </p:spPr>
        <p:txBody>
          <a:bodyPr/>
          <a:lstStyle/>
          <a:p>
            <a:pPr>
              <a:defRPr/>
            </a:pPr>
            <a:endParaRPr lang="en-US" sz="1800">
              <a:solidFill>
                <a:prstClr val="black"/>
              </a:solidFill>
            </a:endParaRPr>
          </a:p>
        </p:txBody>
      </p:sp>
    </p:spTree>
    <p:extLst>
      <p:ext uri="{BB962C8B-B14F-4D97-AF65-F5344CB8AC3E}">
        <p14:creationId xmlns:p14="http://schemas.microsoft.com/office/powerpoint/2010/main" val="282290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274122"/>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1BAAAA-70F5-4299-9145-8DD272AE7FA4}" type="datetime1">
              <a:rPr lang="en-US" smtClean="0"/>
              <a:t>12/12/2023</a:t>
            </a:fld>
            <a:endParaRPr lang="en-US"/>
          </a:p>
        </p:txBody>
      </p:sp>
      <p:sp>
        <p:nvSpPr>
          <p:cNvPr id="7" name="Footer Placeholder 4">
            <a:extLst>
              <a:ext uri="{FF2B5EF4-FFF2-40B4-BE49-F238E27FC236}">
                <a16:creationId xmlns:a16="http://schemas.microsoft.com/office/drawing/2014/main" id="{6234C4AF-27F9-4C7C-DCB5-87743C242633}"/>
              </a:ext>
            </a:extLst>
          </p:cNvPr>
          <p:cNvSpPr>
            <a:spLocks noGrp="1"/>
          </p:cNvSpPr>
          <p:nvPr>
            <p:ph type="ftr" sz="quarter" idx="3"/>
          </p:nvPr>
        </p:nvSpPr>
        <p:spPr>
          <a:xfrm>
            <a:off x="3666392" y="6419713"/>
            <a:ext cx="4114800" cy="365125"/>
          </a:xfrm>
          <a:prstGeom prst="rect">
            <a:avLst/>
          </a:prstGeom>
        </p:spPr>
        <p:txBody>
          <a:bodyPr vert="horz" lIns="91440" tIns="45720" rIns="91440" bIns="45720" rtlCol="0" anchor="ctr"/>
          <a:lstStyle>
            <a:lvl1pPr algn="ctr">
              <a:defRPr sz="900" b="1">
                <a:solidFill>
                  <a:schemeClr val="bg1"/>
                </a:solidFill>
              </a:defRPr>
            </a:lvl1pPr>
          </a:lstStyle>
          <a:p>
            <a:r>
              <a:rPr lang="en-US" dirty="0"/>
              <a:t>Point of Contact: </a:t>
            </a:r>
          </a:p>
        </p:txBody>
      </p:sp>
    </p:spTree>
    <p:extLst>
      <p:ext uri="{BB962C8B-B14F-4D97-AF65-F5344CB8AC3E}">
        <p14:creationId xmlns:p14="http://schemas.microsoft.com/office/powerpoint/2010/main" val="252402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E55FD2-129B-4765-AA71-F67A463FDA9C}" type="datetime1">
              <a:rPr lang="en-US" smtClean="0"/>
              <a:t>12/12/2023</a:t>
            </a:fld>
            <a:endParaRPr lang="en-US"/>
          </a:p>
        </p:txBody>
      </p:sp>
      <p:sp>
        <p:nvSpPr>
          <p:cNvPr id="5" name="Footer Placeholder 4"/>
          <p:cNvSpPr>
            <a:spLocks noGrp="1"/>
          </p:cNvSpPr>
          <p:nvPr>
            <p:ph type="ftr" sz="quarter" idx="11"/>
          </p:nvPr>
        </p:nvSpPr>
        <p:spPr/>
        <p:txBody>
          <a:bodyPr/>
          <a:lstStyle/>
          <a:p>
            <a:r>
              <a:rPr lang="en-US"/>
              <a:t>Point of Contact: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AutoShape 2">
            <a:extLst>
              <a:ext uri="{FF2B5EF4-FFF2-40B4-BE49-F238E27FC236}">
                <a16:creationId xmlns:a16="http://schemas.microsoft.com/office/drawing/2014/main" id="{84CE7D8D-2011-73A8-E6D9-C9E54136264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10193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As of: </a:t>
            </a:r>
            <a:fld id="{2DB064BB-22FE-4972-8822-461FC0196298}" type="datetime1">
              <a:rPr lang="en-US" smtClean="0"/>
              <a:pPr/>
              <a:t>12/12/2023</a:t>
            </a:fld>
            <a:endParaRPr lang="en-US" dirty="0"/>
          </a:p>
        </p:txBody>
      </p:sp>
      <p:sp>
        <p:nvSpPr>
          <p:cNvPr id="5" name="Footer Placeholder 4"/>
          <p:cNvSpPr>
            <a:spLocks noGrp="1"/>
          </p:cNvSpPr>
          <p:nvPr>
            <p:ph type="ftr" sz="quarter" idx="11"/>
          </p:nvPr>
        </p:nvSpPr>
        <p:spPr/>
        <p:txBody>
          <a:bodyPr/>
          <a:lstStyle/>
          <a:p>
            <a:r>
              <a:rPr lang="en-US"/>
              <a:t>Point of Contact: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9781780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As of: </a:t>
            </a:r>
            <a:fld id="{2DB064BB-22FE-4972-8822-461FC0196298}" type="datetime1">
              <a:rPr lang="en-US" smtClean="0"/>
              <a:pPr/>
              <a:t>12/12/2023</a:t>
            </a:fld>
            <a:endParaRPr lang="en-US" dirty="0"/>
          </a:p>
        </p:txBody>
      </p:sp>
      <p:sp>
        <p:nvSpPr>
          <p:cNvPr id="5" name="Footer Placeholder 4"/>
          <p:cNvSpPr>
            <a:spLocks noGrp="1"/>
          </p:cNvSpPr>
          <p:nvPr>
            <p:ph type="ftr" sz="quarter" idx="11"/>
          </p:nvPr>
        </p:nvSpPr>
        <p:spPr/>
        <p:txBody>
          <a:bodyPr/>
          <a:lstStyle/>
          <a:p>
            <a:r>
              <a:rPr lang="en-US"/>
              <a:t>Point of Contact: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52911787"/>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As of: </a:t>
            </a:r>
            <a:fld id="{2DB064BB-22FE-4972-8822-461FC0196298}" type="datetime1">
              <a:rPr lang="en-US" smtClean="0"/>
              <a:pPr/>
              <a:t>12/12/2023</a:t>
            </a:fld>
            <a:endParaRPr lang="en-US" dirty="0"/>
          </a:p>
        </p:txBody>
      </p:sp>
      <p:sp>
        <p:nvSpPr>
          <p:cNvPr id="6" name="Footer Placeholder 5"/>
          <p:cNvSpPr>
            <a:spLocks noGrp="1"/>
          </p:cNvSpPr>
          <p:nvPr>
            <p:ph type="ftr" sz="quarter" idx="11"/>
          </p:nvPr>
        </p:nvSpPr>
        <p:spPr/>
        <p:txBody>
          <a:bodyPr/>
          <a:lstStyle/>
          <a:p>
            <a:r>
              <a:rPr lang="en-US"/>
              <a:t>Point of Contact: </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83526702"/>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As of: </a:t>
            </a:r>
            <a:fld id="{2DB064BB-22FE-4972-8822-461FC0196298}" type="datetime1">
              <a:rPr lang="en-US" smtClean="0"/>
              <a:pPr/>
              <a:t>12/12/2023</a:t>
            </a:fld>
            <a:endParaRPr lang="en-US" dirty="0"/>
          </a:p>
        </p:txBody>
      </p:sp>
      <p:sp>
        <p:nvSpPr>
          <p:cNvPr id="8" name="Footer Placeholder 7"/>
          <p:cNvSpPr>
            <a:spLocks noGrp="1"/>
          </p:cNvSpPr>
          <p:nvPr>
            <p:ph type="ftr" sz="quarter" idx="11"/>
          </p:nvPr>
        </p:nvSpPr>
        <p:spPr/>
        <p:txBody>
          <a:bodyPr/>
          <a:lstStyle/>
          <a:p>
            <a:r>
              <a:rPr lang="en-US"/>
              <a:t>Point of Contact: </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03117335"/>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As of: </a:t>
            </a:r>
            <a:fld id="{2DB064BB-22FE-4972-8822-461FC0196298}" type="datetime1">
              <a:rPr lang="en-US" smtClean="0"/>
              <a:pPr/>
              <a:t>12/12/2023</a:t>
            </a:fld>
            <a:endParaRPr lang="en-US" dirty="0"/>
          </a:p>
        </p:txBody>
      </p:sp>
      <p:sp>
        <p:nvSpPr>
          <p:cNvPr id="4" name="Footer Placeholder 3"/>
          <p:cNvSpPr>
            <a:spLocks noGrp="1"/>
          </p:cNvSpPr>
          <p:nvPr>
            <p:ph type="ftr" sz="quarter" idx="11"/>
          </p:nvPr>
        </p:nvSpPr>
        <p:spPr/>
        <p:txBody>
          <a:bodyPr/>
          <a:lstStyle/>
          <a:p>
            <a:r>
              <a:rPr lang="en-US"/>
              <a:t>Point of Contact: </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39581752"/>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As of: </a:t>
            </a:r>
            <a:fld id="{2DB064BB-22FE-4972-8822-461FC0196298}" type="datetime1">
              <a:rPr lang="en-US" smtClean="0"/>
              <a:pPr/>
              <a:t>12/12/2023</a:t>
            </a:fld>
            <a:endParaRPr lang="en-US" dirty="0"/>
          </a:p>
        </p:txBody>
      </p:sp>
      <p:sp>
        <p:nvSpPr>
          <p:cNvPr id="3" name="Footer Placeholder 2"/>
          <p:cNvSpPr>
            <a:spLocks noGrp="1"/>
          </p:cNvSpPr>
          <p:nvPr>
            <p:ph type="ftr" sz="quarter" idx="11"/>
          </p:nvPr>
        </p:nvSpPr>
        <p:spPr/>
        <p:txBody>
          <a:bodyPr/>
          <a:lstStyle/>
          <a:p>
            <a:r>
              <a:rPr lang="en-US"/>
              <a:t>Point of Contact: </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14421450"/>
      </p:ext>
    </p:extLst>
  </p:cSld>
  <p:clrMapOvr>
    <a:masterClrMapping/>
  </p:clrMapOvr>
  <p:hf sldNum="0" hdr="0" ftr="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4.png"/><Relationship Id="rId2" Type="http://schemas.openxmlformats.org/officeDocument/2006/relationships/slideLayout" Target="../slideLayouts/slideLayout4.xml"/><Relationship Id="rId16"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6884FF-0D84-4127-2B33-AD569DB48E20}"/>
              </a:ext>
            </a:extLst>
          </p:cNvPr>
          <p:cNvSpPr/>
          <p:nvPr userDrawn="1"/>
        </p:nvSpPr>
        <p:spPr>
          <a:xfrm>
            <a:off x="0" y="6419708"/>
            <a:ext cx="12192000" cy="438292"/>
          </a:xfrm>
          <a:prstGeom prst="rect">
            <a:avLst/>
          </a:prstGeom>
          <a:gradFill flip="none" rotWithShape="1">
            <a:gsLst>
              <a:gs pos="24000">
                <a:schemeClr val="bg1"/>
              </a:gs>
              <a:gs pos="53000">
                <a:schemeClr val="tx1"/>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350" dirty="0">
              <a:solidFill>
                <a:schemeClr val="bg1"/>
              </a:solidFill>
            </a:endParaRPr>
          </a:p>
        </p:txBody>
      </p:sp>
      <p:sp>
        <p:nvSpPr>
          <p:cNvPr id="4" name="Date Placeholder 3"/>
          <p:cNvSpPr>
            <a:spLocks noGrp="1"/>
          </p:cNvSpPr>
          <p:nvPr>
            <p:ph type="dt" sz="half" idx="2"/>
          </p:nvPr>
        </p:nvSpPr>
        <p:spPr>
          <a:xfrm>
            <a:off x="9448800" y="6424619"/>
            <a:ext cx="2743200" cy="365125"/>
          </a:xfrm>
          <a:prstGeom prst="rect">
            <a:avLst/>
          </a:prstGeom>
        </p:spPr>
        <p:txBody>
          <a:bodyPr vert="horz" lIns="91440" tIns="45720" rIns="91440" bIns="45720" rtlCol="0" anchor="ctr"/>
          <a:lstStyle>
            <a:lvl1pPr algn="r">
              <a:defRPr sz="900" b="1">
                <a:solidFill>
                  <a:schemeClr val="tx1"/>
                </a:solidFill>
              </a:defRPr>
            </a:lvl1pPr>
          </a:lstStyle>
          <a:p>
            <a:r>
              <a:rPr lang="en-US" dirty="0"/>
              <a:t>As of: </a:t>
            </a:r>
            <a:fld id="{2DB064BB-22FE-4972-8822-461FC0196298}" type="datetime1">
              <a:rPr lang="en-US" smtClean="0"/>
              <a:pPr/>
              <a:t>12/12/2023</a:t>
            </a:fld>
            <a:endParaRPr lang="en-US" dirty="0"/>
          </a:p>
        </p:txBody>
      </p:sp>
      <p:sp>
        <p:nvSpPr>
          <p:cNvPr id="20" name="Rectangle 19">
            <a:extLst>
              <a:ext uri="{FF2B5EF4-FFF2-40B4-BE49-F238E27FC236}">
                <a16:creationId xmlns:a16="http://schemas.microsoft.com/office/drawing/2014/main" id="{53E848A9-1D67-4AA7-A3B4-7B9282795750}"/>
              </a:ext>
            </a:extLst>
          </p:cNvPr>
          <p:cNvSpPr/>
          <p:nvPr userDrawn="1"/>
        </p:nvSpPr>
        <p:spPr>
          <a:xfrm>
            <a:off x="0" y="3944"/>
            <a:ext cx="12192000" cy="796156"/>
          </a:xfrm>
          <a:prstGeom prst="rect">
            <a:avLst/>
          </a:prstGeom>
          <a:gradFill flip="none" rotWithShape="1">
            <a:gsLst>
              <a:gs pos="40000">
                <a:schemeClr val="bg1"/>
              </a:gs>
              <a:gs pos="75000">
                <a:srgbClr val="002F4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prstClr val="white"/>
                </a:solidFill>
              </a:rPr>
              <a:t> </a:t>
            </a:r>
          </a:p>
        </p:txBody>
      </p:sp>
      <p:pic>
        <p:nvPicPr>
          <p:cNvPr id="25" name="Picture 24" descr="A picture containing text, clipart&#10;&#10;Description automatically generated">
            <a:extLst>
              <a:ext uri="{FF2B5EF4-FFF2-40B4-BE49-F238E27FC236}">
                <a16:creationId xmlns:a16="http://schemas.microsoft.com/office/drawing/2014/main" id="{8DF154BB-E952-0623-6501-74EF2000EB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 y="6419712"/>
            <a:ext cx="1579508" cy="438292"/>
          </a:xfrm>
          <a:prstGeom prst="rect">
            <a:avLst/>
          </a:prstGeom>
        </p:spPr>
      </p:pic>
      <p:pic>
        <p:nvPicPr>
          <p:cNvPr id="2" name="Picture 1">
            <a:extLst>
              <a:ext uri="{FF2B5EF4-FFF2-40B4-BE49-F238E27FC236}">
                <a16:creationId xmlns:a16="http://schemas.microsoft.com/office/drawing/2014/main" id="{F07A2CEB-69B4-0817-88A8-2BD273E4832F}"/>
              </a:ext>
            </a:extLst>
          </p:cNvPr>
          <p:cNvPicPr>
            <a:picLocks noChangeAspect="1"/>
          </p:cNvPicPr>
          <p:nvPr userDrawn="1"/>
        </p:nvPicPr>
        <p:blipFill>
          <a:blip r:embed="rId5"/>
          <a:stretch>
            <a:fillRect/>
          </a:stretch>
        </p:blipFill>
        <p:spPr>
          <a:xfrm>
            <a:off x="68059" y="74944"/>
            <a:ext cx="673108" cy="673108"/>
          </a:xfrm>
          <a:prstGeom prst="rect">
            <a:avLst/>
          </a:prstGeom>
        </p:spPr>
      </p:pic>
      <p:grpSp>
        <p:nvGrpSpPr>
          <p:cNvPr id="7" name="Group 6">
            <a:extLst>
              <a:ext uri="{FF2B5EF4-FFF2-40B4-BE49-F238E27FC236}">
                <a16:creationId xmlns:a16="http://schemas.microsoft.com/office/drawing/2014/main" id="{A4F34AA0-4B28-704E-D147-94D6F49A3EC3}"/>
              </a:ext>
            </a:extLst>
          </p:cNvPr>
          <p:cNvGrpSpPr/>
          <p:nvPr userDrawn="1"/>
        </p:nvGrpSpPr>
        <p:grpSpPr>
          <a:xfrm>
            <a:off x="11274250" y="42271"/>
            <a:ext cx="787513" cy="714094"/>
            <a:chOff x="11070125" y="33958"/>
            <a:chExt cx="800446" cy="714094"/>
          </a:xfrm>
        </p:grpSpPr>
        <p:pic>
          <p:nvPicPr>
            <p:cNvPr id="3" name="Picture 2">
              <a:extLst>
                <a:ext uri="{FF2B5EF4-FFF2-40B4-BE49-F238E27FC236}">
                  <a16:creationId xmlns:a16="http://schemas.microsoft.com/office/drawing/2014/main" id="{7F9DD577-4BC1-0120-33F5-434811097C9B}"/>
                </a:ext>
              </a:extLst>
            </p:cNvPr>
            <p:cNvPicPr>
              <a:picLocks noChangeAspect="1"/>
            </p:cNvPicPr>
            <p:nvPr userDrawn="1"/>
          </p:nvPicPr>
          <p:blipFill>
            <a:blip r:embed="rId6"/>
            <a:stretch>
              <a:fillRect/>
            </a:stretch>
          </p:blipFill>
          <p:spPr>
            <a:xfrm>
              <a:off x="11070125" y="33958"/>
              <a:ext cx="431948" cy="569386"/>
            </a:xfrm>
            <a:prstGeom prst="rect">
              <a:avLst/>
            </a:prstGeom>
          </p:spPr>
        </p:pic>
        <p:pic>
          <p:nvPicPr>
            <p:cNvPr id="5" name="Picture 4">
              <a:extLst>
                <a:ext uri="{FF2B5EF4-FFF2-40B4-BE49-F238E27FC236}">
                  <a16:creationId xmlns:a16="http://schemas.microsoft.com/office/drawing/2014/main" id="{62968465-7BB7-D8F6-C69E-6F4C903EF881}"/>
                </a:ext>
              </a:extLst>
            </p:cNvPr>
            <p:cNvPicPr>
              <a:picLocks noChangeAspect="1"/>
            </p:cNvPicPr>
            <p:nvPr userDrawn="1"/>
          </p:nvPicPr>
          <p:blipFill>
            <a:blip r:embed="rId7"/>
            <a:stretch>
              <a:fillRect/>
            </a:stretch>
          </p:blipFill>
          <p:spPr>
            <a:xfrm>
              <a:off x="11356056" y="118133"/>
              <a:ext cx="514515" cy="629919"/>
            </a:xfrm>
            <a:prstGeom prst="rect">
              <a:avLst/>
            </a:prstGeom>
          </p:spPr>
        </p:pic>
      </p:grpSp>
    </p:spTree>
    <p:extLst>
      <p:ext uri="{BB962C8B-B14F-4D97-AF65-F5344CB8AC3E}">
        <p14:creationId xmlns:p14="http://schemas.microsoft.com/office/powerpoint/2010/main" val="852560761"/>
      </p:ext>
    </p:extLst>
  </p:cSld>
  <p:clrMap bg1="lt1" tx1="dk1" bg2="lt2" tx2="dk2" accent1="accent1" accent2="accent2" accent3="accent3" accent4="accent4" accent5="accent5" accent6="accent6" hlink="hlink" folHlink="folHlink"/>
  <p:sldLayoutIdLst>
    <p:sldLayoutId id="2147483677" r:id="rId1"/>
    <p:sldLayoutId id="2147483678" r:id="rId2"/>
  </p:sldLayoutIdLst>
  <p:hf sldNum="0" hdr="0" ft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35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As of: </a:t>
            </a:r>
            <a:fld id="{2DB064BB-22FE-4972-8822-461FC0196298}" type="datetime1">
              <a:rPr lang="en-US" smtClean="0"/>
              <a:pPr/>
              <a:t>12/12/2023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F648B30-C61C-DFA5-0378-4081264C810B}"/>
              </a:ext>
            </a:extLst>
          </p:cNvPr>
          <p:cNvSpPr/>
          <p:nvPr userDrawn="1"/>
        </p:nvSpPr>
        <p:spPr>
          <a:xfrm>
            <a:off x="0" y="3944"/>
            <a:ext cx="12192000" cy="796156"/>
          </a:xfrm>
          <a:prstGeom prst="rect">
            <a:avLst/>
          </a:prstGeom>
          <a:gradFill flip="none" rotWithShape="1">
            <a:gsLst>
              <a:gs pos="40000">
                <a:schemeClr val="bg1"/>
              </a:gs>
              <a:gs pos="75000">
                <a:srgbClr val="002F4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prstClr val="white"/>
                </a:solidFill>
              </a:rPr>
              <a:t> </a:t>
            </a:r>
          </a:p>
        </p:txBody>
      </p:sp>
      <p:sp>
        <p:nvSpPr>
          <p:cNvPr id="10" name="Rectangle 9">
            <a:extLst>
              <a:ext uri="{FF2B5EF4-FFF2-40B4-BE49-F238E27FC236}">
                <a16:creationId xmlns:a16="http://schemas.microsoft.com/office/drawing/2014/main" id="{15782942-C291-A853-3E5F-A327885B79F3}"/>
              </a:ext>
            </a:extLst>
          </p:cNvPr>
          <p:cNvSpPr/>
          <p:nvPr userDrawn="1"/>
        </p:nvSpPr>
        <p:spPr>
          <a:xfrm>
            <a:off x="0" y="6419708"/>
            <a:ext cx="12192000" cy="438292"/>
          </a:xfrm>
          <a:prstGeom prst="rect">
            <a:avLst/>
          </a:prstGeom>
          <a:gradFill flip="none" rotWithShape="1">
            <a:gsLst>
              <a:gs pos="24000">
                <a:schemeClr val="bg1"/>
              </a:gs>
              <a:gs pos="53000">
                <a:schemeClr val="tx1"/>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35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686F0B86-A93E-0393-906E-7C82228DE84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 y="6419712"/>
            <a:ext cx="1579508" cy="438292"/>
          </a:xfrm>
          <a:prstGeom prst="rect">
            <a:avLst/>
          </a:prstGeom>
        </p:spPr>
      </p:pic>
      <p:pic>
        <p:nvPicPr>
          <p:cNvPr id="12" name="Picture 11">
            <a:extLst>
              <a:ext uri="{FF2B5EF4-FFF2-40B4-BE49-F238E27FC236}">
                <a16:creationId xmlns:a16="http://schemas.microsoft.com/office/drawing/2014/main" id="{6D565E26-C922-19C9-1B31-FD18DA1AB42C}"/>
              </a:ext>
            </a:extLst>
          </p:cNvPr>
          <p:cNvPicPr>
            <a:picLocks noChangeAspect="1"/>
          </p:cNvPicPr>
          <p:nvPr userDrawn="1"/>
        </p:nvPicPr>
        <p:blipFill>
          <a:blip r:embed="rId15"/>
          <a:stretch>
            <a:fillRect/>
          </a:stretch>
        </p:blipFill>
        <p:spPr>
          <a:xfrm>
            <a:off x="68059" y="74944"/>
            <a:ext cx="673108" cy="673108"/>
          </a:xfrm>
          <a:prstGeom prst="rect">
            <a:avLst/>
          </a:prstGeom>
        </p:spPr>
      </p:pic>
      <p:grpSp>
        <p:nvGrpSpPr>
          <p:cNvPr id="8" name="Group 7">
            <a:extLst>
              <a:ext uri="{FF2B5EF4-FFF2-40B4-BE49-F238E27FC236}">
                <a16:creationId xmlns:a16="http://schemas.microsoft.com/office/drawing/2014/main" id="{7684343D-E448-BC79-DB7F-45033500059C}"/>
              </a:ext>
            </a:extLst>
          </p:cNvPr>
          <p:cNvGrpSpPr/>
          <p:nvPr userDrawn="1"/>
        </p:nvGrpSpPr>
        <p:grpSpPr>
          <a:xfrm>
            <a:off x="11274250" y="42271"/>
            <a:ext cx="787513" cy="714094"/>
            <a:chOff x="11070125" y="33958"/>
            <a:chExt cx="800446" cy="714094"/>
          </a:xfrm>
        </p:grpSpPr>
        <p:pic>
          <p:nvPicPr>
            <p:cNvPr id="13" name="Picture 12">
              <a:extLst>
                <a:ext uri="{FF2B5EF4-FFF2-40B4-BE49-F238E27FC236}">
                  <a16:creationId xmlns:a16="http://schemas.microsoft.com/office/drawing/2014/main" id="{AE59FC21-083B-782C-2987-F336755D2866}"/>
                </a:ext>
              </a:extLst>
            </p:cNvPr>
            <p:cNvPicPr>
              <a:picLocks noChangeAspect="1"/>
            </p:cNvPicPr>
            <p:nvPr userDrawn="1"/>
          </p:nvPicPr>
          <p:blipFill>
            <a:blip r:embed="rId16"/>
            <a:stretch>
              <a:fillRect/>
            </a:stretch>
          </p:blipFill>
          <p:spPr>
            <a:xfrm>
              <a:off x="11070125" y="33958"/>
              <a:ext cx="431948" cy="569386"/>
            </a:xfrm>
            <a:prstGeom prst="rect">
              <a:avLst/>
            </a:prstGeom>
          </p:spPr>
        </p:pic>
        <p:pic>
          <p:nvPicPr>
            <p:cNvPr id="14" name="Picture 13">
              <a:extLst>
                <a:ext uri="{FF2B5EF4-FFF2-40B4-BE49-F238E27FC236}">
                  <a16:creationId xmlns:a16="http://schemas.microsoft.com/office/drawing/2014/main" id="{9534D71B-23B7-D697-29B2-6BEBDF340D06}"/>
                </a:ext>
              </a:extLst>
            </p:cNvPr>
            <p:cNvPicPr>
              <a:picLocks noChangeAspect="1"/>
            </p:cNvPicPr>
            <p:nvPr userDrawn="1"/>
          </p:nvPicPr>
          <p:blipFill>
            <a:blip r:embed="rId17"/>
            <a:stretch>
              <a:fillRect/>
            </a:stretch>
          </p:blipFill>
          <p:spPr>
            <a:xfrm>
              <a:off x="11356056" y="118133"/>
              <a:ext cx="514515" cy="629919"/>
            </a:xfrm>
            <a:prstGeom prst="rect">
              <a:avLst/>
            </a:prstGeom>
          </p:spPr>
        </p:pic>
      </p:grpSp>
    </p:spTree>
    <p:extLst>
      <p:ext uri="{BB962C8B-B14F-4D97-AF65-F5344CB8AC3E}">
        <p14:creationId xmlns:p14="http://schemas.microsoft.com/office/powerpoint/2010/main" val="38096452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5"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a:extLst>
              <a:ext uri="{FF2B5EF4-FFF2-40B4-BE49-F238E27FC236}">
                <a16:creationId xmlns:a16="http://schemas.microsoft.com/office/drawing/2014/main" id="{A79AD4F7-BDEF-4914-853B-098335754DF5}"/>
              </a:ext>
            </a:extLst>
          </p:cNvPr>
          <p:cNvSpPr>
            <a:spLocks noGrp="1" noChangeArrowheads="1"/>
          </p:cNvSpPr>
          <p:nvPr>
            <p:ph type="ctrTitle"/>
          </p:nvPr>
        </p:nvSpPr>
        <p:spPr>
          <a:xfrm>
            <a:off x="1629816" y="2044282"/>
            <a:ext cx="4312763" cy="2502635"/>
          </a:xfrm>
        </p:spPr>
        <p:txBody>
          <a:bodyPr anchor="t">
            <a:noAutofit/>
          </a:bodyPr>
          <a:lstStyle/>
          <a:p>
            <a:pPr>
              <a:spcBef>
                <a:spcPts val="900"/>
              </a:spcBef>
            </a:pPr>
            <a:br>
              <a:rPr lang="en-US" altLang="en-US" sz="2800" b="1" dirty="0"/>
            </a:br>
            <a:r>
              <a:rPr lang="en-US" altLang="en-US" sz="2800" b="1" dirty="0"/>
              <a:t>Army Civil Affairs Support to Resiliency </a:t>
            </a:r>
            <a:br>
              <a:rPr lang="en-US" altLang="en-US" sz="2800" b="1" dirty="0"/>
            </a:br>
            <a:r>
              <a:rPr lang="en-US" altLang="en-US" sz="2800" dirty="0"/>
              <a:t> 12-14 DEC 2023</a:t>
            </a:r>
            <a:br>
              <a:rPr lang="en-US" altLang="en-US" sz="2800" dirty="0"/>
            </a:br>
            <a:r>
              <a:rPr lang="en-US" altLang="en-US" sz="2800" dirty="0"/>
              <a:t>US Army Heritage and Education Center (USAHEC)</a:t>
            </a:r>
            <a:br>
              <a:rPr lang="en-US" altLang="en-US" sz="2800" dirty="0"/>
            </a:br>
            <a:r>
              <a:rPr lang="en-US" altLang="en-US" sz="2800" dirty="0"/>
              <a:t>Carlisle, PA</a:t>
            </a:r>
          </a:p>
        </p:txBody>
      </p:sp>
      <p:sp>
        <p:nvSpPr>
          <p:cNvPr id="8" name="Footer Placeholder 4">
            <a:extLst>
              <a:ext uri="{FF2B5EF4-FFF2-40B4-BE49-F238E27FC236}">
                <a16:creationId xmlns:a16="http://schemas.microsoft.com/office/drawing/2014/main" id="{8C1185A6-8A20-AC87-B321-BCEEE5C4A7CA}"/>
              </a:ext>
            </a:extLst>
          </p:cNvPr>
          <p:cNvSpPr>
            <a:spLocks noGrp="1"/>
          </p:cNvSpPr>
          <p:nvPr>
            <p:ph type="ftr" sz="quarter" idx="11"/>
          </p:nvPr>
        </p:nvSpPr>
        <p:spPr>
          <a:xfrm>
            <a:off x="3711921" y="6504016"/>
            <a:ext cx="5015619" cy="273844"/>
          </a:xfrm>
          <a:prstGeom prst="rect">
            <a:avLst/>
          </a:prstGeom>
        </p:spPr>
        <p:txBody>
          <a:bodyPr vert="horz" lIns="68580" tIns="34290" rIns="68580" bIns="34290" rtlCol="0" anchor="ctr"/>
          <a:lstStyle>
            <a:lvl1pPr algn="ctr">
              <a:defRPr sz="900" b="1">
                <a:solidFill>
                  <a:schemeClr val="bg1"/>
                </a:solidFill>
              </a:defRPr>
            </a:lvl1pPr>
          </a:lstStyle>
          <a:p>
            <a:r>
              <a:rPr lang="en-US" dirty="0"/>
              <a:t>Point of Contact: LTC Brian Meister; (910) 432-7481 email brian.j.meister.mil@socom.mil</a:t>
            </a:r>
          </a:p>
        </p:txBody>
      </p:sp>
      <p:sp>
        <p:nvSpPr>
          <p:cNvPr id="11" name="Date Placeholder 3">
            <a:extLst>
              <a:ext uri="{FF2B5EF4-FFF2-40B4-BE49-F238E27FC236}">
                <a16:creationId xmlns:a16="http://schemas.microsoft.com/office/drawing/2014/main" id="{D51BFEFC-2F9F-A59B-6159-9E3DC1B6B0C7}"/>
              </a:ext>
            </a:extLst>
          </p:cNvPr>
          <p:cNvSpPr txBox="1">
            <a:spLocks/>
          </p:cNvSpPr>
          <p:nvPr/>
        </p:nvSpPr>
        <p:spPr>
          <a:xfrm>
            <a:off x="10128722" y="6452981"/>
            <a:ext cx="2057400"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11BAAAA-70F5-4299-9145-8DD272AE7FA4}" type="datetime1">
              <a:rPr lang="en-US"/>
              <a:pPr algn="ctr"/>
              <a:t>12/12/2023</a:t>
            </a:fld>
            <a:endParaRPr lang="en-US" dirty="0"/>
          </a:p>
        </p:txBody>
      </p:sp>
      <p:pic>
        <p:nvPicPr>
          <p:cNvPr id="12" name="Picture 11">
            <a:extLst>
              <a:ext uri="{FF2B5EF4-FFF2-40B4-BE49-F238E27FC236}">
                <a16:creationId xmlns:a16="http://schemas.microsoft.com/office/drawing/2014/main" id="{CB401C0F-9E6B-B4E4-3B9A-0E4A3C6F131D}"/>
              </a:ext>
            </a:extLst>
          </p:cNvPr>
          <p:cNvPicPr>
            <a:picLocks noChangeAspect="1"/>
          </p:cNvPicPr>
          <p:nvPr/>
        </p:nvPicPr>
        <p:blipFill>
          <a:blip r:embed="rId3"/>
          <a:stretch>
            <a:fillRect/>
          </a:stretch>
        </p:blipFill>
        <p:spPr>
          <a:xfrm>
            <a:off x="7553568" y="1674337"/>
            <a:ext cx="2733432" cy="3921460"/>
          </a:xfrm>
          <a:prstGeom prst="rect">
            <a:avLst/>
          </a:prstGeom>
        </p:spPr>
      </p:pic>
      <p:pic>
        <p:nvPicPr>
          <p:cNvPr id="13" name="Picture 12">
            <a:extLst>
              <a:ext uri="{FF2B5EF4-FFF2-40B4-BE49-F238E27FC236}">
                <a16:creationId xmlns:a16="http://schemas.microsoft.com/office/drawing/2014/main" id="{4E6EBA4A-AE4C-4885-9DAC-35C5DC96D8F1}"/>
              </a:ext>
            </a:extLst>
          </p:cNvPr>
          <p:cNvPicPr>
            <a:picLocks noChangeAspect="1"/>
          </p:cNvPicPr>
          <p:nvPr/>
        </p:nvPicPr>
        <p:blipFill>
          <a:blip r:embed="rId4"/>
          <a:stretch>
            <a:fillRect/>
          </a:stretch>
        </p:blipFill>
        <p:spPr>
          <a:xfrm>
            <a:off x="751096" y="87183"/>
            <a:ext cx="5432007" cy="7559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BB1D200-E64F-0B66-72E8-6D55EF1D26E0}"/>
              </a:ext>
            </a:extLst>
          </p:cNvPr>
          <p:cNvSpPr txBox="1"/>
          <p:nvPr/>
        </p:nvSpPr>
        <p:spPr>
          <a:xfrm>
            <a:off x="838200" y="184666"/>
            <a:ext cx="6813884" cy="461665"/>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400" b="1" dirty="0">
                <a:latin typeface="Arial"/>
                <a:cs typeface="Arial"/>
              </a:rPr>
              <a:t>Resiliency Across the Joint and Allied Forces </a:t>
            </a:r>
          </a:p>
        </p:txBody>
      </p:sp>
      <p:sp>
        <p:nvSpPr>
          <p:cNvPr id="11" name="Footer Placeholder 4">
            <a:extLst>
              <a:ext uri="{FF2B5EF4-FFF2-40B4-BE49-F238E27FC236}">
                <a16:creationId xmlns:a16="http://schemas.microsoft.com/office/drawing/2014/main" id="{629AF7D2-0883-5B1F-E167-3FEDE0D84DAC}"/>
              </a:ext>
            </a:extLst>
          </p:cNvPr>
          <p:cNvSpPr txBox="1">
            <a:spLocks/>
          </p:cNvSpPr>
          <p:nvPr/>
        </p:nvSpPr>
        <p:spPr>
          <a:xfrm>
            <a:off x="3711921" y="6504016"/>
            <a:ext cx="5015619" cy="273844"/>
          </a:xfrm>
          <a:prstGeom prst="rect">
            <a:avLst/>
          </a:prstGeom>
        </p:spPr>
        <p:txBody>
          <a:bodyPr vert="horz" lIns="68580" tIns="34290" rIns="68580" bIns="34290" rtlCol="0" anchor="ctr"/>
          <a:lstStyle>
            <a:defPPr>
              <a:defRPr lang="en-US"/>
            </a:defPPr>
            <a:lvl1pPr marL="0" algn="ct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Point of Contact: LTC Brian Meister; (910) 432-7481 email brian.j.meister.mil@socom.mil</a:t>
            </a:r>
            <a:endParaRPr lang="en-US" dirty="0"/>
          </a:p>
        </p:txBody>
      </p:sp>
      <p:pic>
        <p:nvPicPr>
          <p:cNvPr id="2" name="Picture 1">
            <a:extLst>
              <a:ext uri="{FF2B5EF4-FFF2-40B4-BE49-F238E27FC236}">
                <a16:creationId xmlns:a16="http://schemas.microsoft.com/office/drawing/2014/main" id="{DB921237-AEB5-7EA9-C9B2-8D4582979985}"/>
              </a:ext>
            </a:extLst>
          </p:cNvPr>
          <p:cNvPicPr>
            <a:picLocks noChangeAspect="1"/>
          </p:cNvPicPr>
          <p:nvPr/>
        </p:nvPicPr>
        <p:blipFill>
          <a:blip r:embed="rId3"/>
          <a:stretch>
            <a:fillRect/>
          </a:stretch>
        </p:blipFill>
        <p:spPr>
          <a:xfrm>
            <a:off x="9890533" y="910214"/>
            <a:ext cx="1698172" cy="849086"/>
          </a:xfrm>
          <a:prstGeom prst="rect">
            <a:avLst/>
          </a:prstGeom>
          <a:ln>
            <a:solidFill>
              <a:schemeClr val="tx1"/>
            </a:solidFill>
          </a:ln>
        </p:spPr>
      </p:pic>
      <p:pic>
        <p:nvPicPr>
          <p:cNvPr id="3" name="Picture 2">
            <a:extLst>
              <a:ext uri="{FF2B5EF4-FFF2-40B4-BE49-F238E27FC236}">
                <a16:creationId xmlns:a16="http://schemas.microsoft.com/office/drawing/2014/main" id="{CF5B878E-9047-899C-6ACF-DA05FF6CF2AD}"/>
              </a:ext>
            </a:extLst>
          </p:cNvPr>
          <p:cNvPicPr>
            <a:picLocks noChangeAspect="1"/>
          </p:cNvPicPr>
          <p:nvPr/>
        </p:nvPicPr>
        <p:blipFill>
          <a:blip r:embed="rId4"/>
          <a:stretch>
            <a:fillRect/>
          </a:stretch>
        </p:blipFill>
        <p:spPr>
          <a:xfrm>
            <a:off x="744064" y="2251106"/>
            <a:ext cx="2497878" cy="1574862"/>
          </a:xfrm>
          <a:prstGeom prst="rect">
            <a:avLst/>
          </a:prstGeom>
        </p:spPr>
      </p:pic>
      <p:pic>
        <p:nvPicPr>
          <p:cNvPr id="4" name="Picture 3">
            <a:extLst>
              <a:ext uri="{FF2B5EF4-FFF2-40B4-BE49-F238E27FC236}">
                <a16:creationId xmlns:a16="http://schemas.microsoft.com/office/drawing/2014/main" id="{6614E092-D8B0-0CA3-235A-6203CB407E95}"/>
              </a:ext>
            </a:extLst>
          </p:cNvPr>
          <p:cNvPicPr>
            <a:picLocks noChangeAspect="1"/>
          </p:cNvPicPr>
          <p:nvPr/>
        </p:nvPicPr>
        <p:blipFill>
          <a:blip r:embed="rId5"/>
          <a:stretch>
            <a:fillRect/>
          </a:stretch>
        </p:blipFill>
        <p:spPr>
          <a:xfrm>
            <a:off x="1374931" y="830646"/>
            <a:ext cx="1236145" cy="1236145"/>
          </a:xfrm>
          <a:prstGeom prst="rect">
            <a:avLst/>
          </a:prstGeom>
        </p:spPr>
      </p:pic>
      <p:pic>
        <p:nvPicPr>
          <p:cNvPr id="8" name="Picture 7">
            <a:extLst>
              <a:ext uri="{FF2B5EF4-FFF2-40B4-BE49-F238E27FC236}">
                <a16:creationId xmlns:a16="http://schemas.microsoft.com/office/drawing/2014/main" id="{48BAD530-2B3D-9F10-E542-39A0396F20B8}"/>
              </a:ext>
            </a:extLst>
          </p:cNvPr>
          <p:cNvPicPr>
            <a:picLocks noChangeAspect="1"/>
          </p:cNvPicPr>
          <p:nvPr/>
        </p:nvPicPr>
        <p:blipFill rotWithShape="1">
          <a:blip r:embed="rId6"/>
          <a:srcRect l="23689" t="7694" r="60260" b="67759"/>
          <a:stretch/>
        </p:blipFill>
        <p:spPr>
          <a:xfrm>
            <a:off x="9558886" y="1891780"/>
            <a:ext cx="2348240" cy="2298380"/>
          </a:xfrm>
          <a:prstGeom prst="rect">
            <a:avLst/>
          </a:prstGeom>
        </p:spPr>
      </p:pic>
      <p:sp>
        <p:nvSpPr>
          <p:cNvPr id="16" name="TextBox 15">
            <a:extLst>
              <a:ext uri="{FF2B5EF4-FFF2-40B4-BE49-F238E27FC236}">
                <a16:creationId xmlns:a16="http://schemas.microsoft.com/office/drawing/2014/main" id="{F84EA818-BFF9-1272-0790-52E3F791432B}"/>
              </a:ext>
            </a:extLst>
          </p:cNvPr>
          <p:cNvSpPr txBox="1"/>
          <p:nvPr/>
        </p:nvSpPr>
        <p:spPr>
          <a:xfrm>
            <a:off x="2598197" y="1105886"/>
            <a:ext cx="5896100" cy="830997"/>
          </a:xfrm>
          <a:prstGeom prst="rect">
            <a:avLst/>
          </a:prstGeom>
          <a:noFill/>
        </p:spPr>
        <p:txBody>
          <a:bodyPr wrap="square" rtlCol="0">
            <a:spAutoFit/>
          </a:bodyPr>
          <a:lstStyle/>
          <a:p>
            <a:r>
              <a:rPr lang="en-US" sz="1600" b="1" dirty="0"/>
              <a:t>NSS 2022: </a:t>
            </a:r>
            <a:r>
              <a:rPr lang="en-US" sz="1600" dirty="0"/>
              <a:t>Deepen partnerships to advance economic resilience, preserve democratic stability, improve pandemic preparedness, and protect critical infrastructure. </a:t>
            </a:r>
          </a:p>
        </p:txBody>
      </p:sp>
      <p:sp>
        <p:nvSpPr>
          <p:cNvPr id="17" name="TextBox 16">
            <a:extLst>
              <a:ext uri="{FF2B5EF4-FFF2-40B4-BE49-F238E27FC236}">
                <a16:creationId xmlns:a16="http://schemas.microsoft.com/office/drawing/2014/main" id="{3ED64FE2-55AC-E863-73BE-BC77930A5044}"/>
              </a:ext>
            </a:extLst>
          </p:cNvPr>
          <p:cNvSpPr txBox="1"/>
          <p:nvPr/>
        </p:nvSpPr>
        <p:spPr>
          <a:xfrm>
            <a:off x="3241942" y="2344300"/>
            <a:ext cx="5703330" cy="830997"/>
          </a:xfrm>
          <a:prstGeom prst="rect">
            <a:avLst/>
          </a:prstGeom>
          <a:noFill/>
        </p:spPr>
        <p:txBody>
          <a:bodyPr wrap="square" rtlCol="0">
            <a:spAutoFit/>
          </a:bodyPr>
          <a:lstStyle/>
          <a:p>
            <a:r>
              <a:rPr lang="en-US" sz="1600" b="1" dirty="0">
                <a:solidFill>
                  <a:srgbClr val="000000"/>
                </a:solidFill>
              </a:rPr>
              <a:t>JP 3-0: </a:t>
            </a:r>
            <a:r>
              <a:rPr lang="en-US" sz="1600" dirty="0">
                <a:solidFill>
                  <a:srgbClr val="000000"/>
                </a:solidFill>
              </a:rPr>
              <a:t>The joint force achieves resiliency through iterations of experience, training, and education. (includes depth, exchangeability, interoperability, and dispersal)</a:t>
            </a:r>
            <a:endParaRPr lang="en-US" sz="1600" dirty="0"/>
          </a:p>
        </p:txBody>
      </p:sp>
      <p:sp>
        <p:nvSpPr>
          <p:cNvPr id="20" name="TextBox 19">
            <a:extLst>
              <a:ext uri="{FF2B5EF4-FFF2-40B4-BE49-F238E27FC236}">
                <a16:creationId xmlns:a16="http://schemas.microsoft.com/office/drawing/2014/main" id="{6901AC1E-DEA4-C351-185E-02E21D1E6DB8}"/>
              </a:ext>
            </a:extLst>
          </p:cNvPr>
          <p:cNvSpPr txBox="1"/>
          <p:nvPr/>
        </p:nvSpPr>
        <p:spPr>
          <a:xfrm>
            <a:off x="3851007" y="3325010"/>
            <a:ext cx="6616467" cy="3108543"/>
          </a:xfrm>
          <a:prstGeom prst="rect">
            <a:avLst/>
          </a:prstGeom>
          <a:noFill/>
        </p:spPr>
        <p:txBody>
          <a:bodyPr wrap="square" rtlCol="0">
            <a:spAutoFit/>
          </a:bodyPr>
          <a:lstStyle/>
          <a:p>
            <a:r>
              <a:rPr lang="en-US" sz="1400" b="1" dirty="0"/>
              <a:t>FM 3-0:</a:t>
            </a:r>
          </a:p>
          <a:p>
            <a:pPr marL="171450" indent="-171450">
              <a:buFont typeface="Arial" panose="020B0604020202020204" pitchFamily="34" charset="0"/>
              <a:buChar char="•"/>
            </a:pPr>
            <a:r>
              <a:rPr lang="en-US" sz="1400" b="0" i="0" u="none" strike="noStrike" baseline="0" dirty="0"/>
              <a:t>Endurance is about resilience and preserving combat power. </a:t>
            </a:r>
          </a:p>
          <a:p>
            <a:pPr marL="171450" indent="-171450">
              <a:buFont typeface="Arial" panose="020B0604020202020204" pitchFamily="34" charset="0"/>
              <a:buChar char="•"/>
            </a:pPr>
            <a:r>
              <a:rPr lang="en-US" sz="1400" dirty="0"/>
              <a:t>I</a:t>
            </a:r>
            <a:r>
              <a:rPr lang="en-US" sz="1400" b="0" i="0" u="none" strike="noStrike" baseline="0" dirty="0"/>
              <a:t>mprove endurance by setting the theater across all warfighting functions.</a:t>
            </a:r>
          </a:p>
          <a:p>
            <a:pPr marL="171450" indent="-171450">
              <a:buFont typeface="Arial" panose="020B0604020202020204" pitchFamily="34" charset="0"/>
              <a:buChar char="•"/>
            </a:pPr>
            <a:r>
              <a:rPr lang="en-US" sz="1400" dirty="0"/>
              <a:t>I</a:t>
            </a:r>
            <a:r>
              <a:rPr lang="en-US" sz="1400" b="0" i="0" u="none" strike="noStrike" baseline="0" dirty="0"/>
              <a:t>mprove interoperability with allies and other unified action partners.</a:t>
            </a:r>
          </a:p>
          <a:p>
            <a:endParaRPr lang="en-US" sz="1400" dirty="0"/>
          </a:p>
          <a:p>
            <a:r>
              <a:rPr lang="en-US" sz="1400" b="1" dirty="0"/>
              <a:t>FM 3-57:</a:t>
            </a:r>
          </a:p>
          <a:p>
            <a:pPr marL="285750" indent="-285750">
              <a:buFont typeface="Arial" panose="020B0604020202020204" pitchFamily="34" charset="0"/>
              <a:buChar char="•"/>
            </a:pPr>
            <a:r>
              <a:rPr lang="en-US" sz="1400" dirty="0"/>
              <a:t>Support Defense Support to Civil Administration.</a:t>
            </a:r>
          </a:p>
          <a:p>
            <a:pPr marL="285750" indent="-285750">
              <a:buFont typeface="Arial" panose="020B0604020202020204" pitchFamily="34" charset="0"/>
              <a:buChar char="•"/>
            </a:pPr>
            <a:r>
              <a:rPr lang="en-US" sz="1400" dirty="0"/>
              <a:t>Conduct Military Government Operations.</a:t>
            </a:r>
          </a:p>
          <a:p>
            <a:pPr marL="285750" indent="-285750">
              <a:buFont typeface="Arial" panose="020B0604020202020204" pitchFamily="34" charset="0"/>
              <a:buChar char="•"/>
            </a:pPr>
            <a:r>
              <a:rPr lang="en-US" sz="1400" dirty="0"/>
              <a:t>Maintain resilient partners and allies.</a:t>
            </a:r>
          </a:p>
          <a:p>
            <a:pPr marL="285750" indent="-285750">
              <a:buFont typeface="Arial" panose="020B0604020202020204" pitchFamily="34" charset="0"/>
              <a:buChar char="•"/>
            </a:pPr>
            <a:r>
              <a:rPr lang="en-US" sz="1400" dirty="0"/>
              <a:t>Maintain and develop a resilient civil network.</a:t>
            </a:r>
          </a:p>
          <a:p>
            <a:pPr marL="285750" indent="-285750">
              <a:buFont typeface="Arial" panose="020B0604020202020204" pitchFamily="34" charset="0"/>
              <a:buChar char="•"/>
            </a:pPr>
            <a:endParaRPr lang="en-US" sz="1400" dirty="0"/>
          </a:p>
          <a:p>
            <a:r>
              <a:rPr lang="en-US" sz="1400" b="1" dirty="0"/>
              <a:t>ATP 3-57.40:</a:t>
            </a:r>
          </a:p>
          <a:p>
            <a:pPr marL="285750" indent="-285750">
              <a:buFont typeface="Arial" panose="020B0604020202020204" pitchFamily="34" charset="0"/>
              <a:buChar char="•"/>
            </a:pPr>
            <a:r>
              <a:rPr lang="en-US" sz="1400" dirty="0"/>
              <a:t>Governance Assessment Process to identify gaps in civil resilience.</a:t>
            </a:r>
          </a:p>
          <a:p>
            <a:pPr marL="285750" indent="-285750">
              <a:buFont typeface="Arial" panose="020B0604020202020204" pitchFamily="34" charset="0"/>
              <a:buChar char="•"/>
            </a:pPr>
            <a:r>
              <a:rPr lang="en-US" sz="1400" dirty="0"/>
              <a:t>Identify civil networks with capacity to fill these gaps.</a:t>
            </a:r>
          </a:p>
        </p:txBody>
      </p:sp>
    </p:spTree>
    <p:extLst>
      <p:ext uri="{BB962C8B-B14F-4D97-AF65-F5344CB8AC3E}">
        <p14:creationId xmlns:p14="http://schemas.microsoft.com/office/powerpoint/2010/main" val="164820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0ECA97-5559-8F3B-9BC0-DBF19D9FF426}"/>
              </a:ext>
            </a:extLst>
          </p:cNvPr>
          <p:cNvPicPr>
            <a:picLocks noChangeAspect="1"/>
          </p:cNvPicPr>
          <p:nvPr/>
        </p:nvPicPr>
        <p:blipFill rotWithShape="1">
          <a:blip r:embed="rId3"/>
          <a:srcRect l="19333" t="19306" r="56667" b="52778"/>
          <a:stretch/>
        </p:blipFill>
        <p:spPr>
          <a:xfrm>
            <a:off x="2352675" y="830997"/>
            <a:ext cx="7486650" cy="5573395"/>
          </a:xfrm>
          <a:prstGeom prst="rect">
            <a:avLst/>
          </a:prstGeom>
        </p:spPr>
      </p:pic>
      <p:sp>
        <p:nvSpPr>
          <p:cNvPr id="10" name="TextBox 9">
            <a:extLst>
              <a:ext uri="{FF2B5EF4-FFF2-40B4-BE49-F238E27FC236}">
                <a16:creationId xmlns:a16="http://schemas.microsoft.com/office/drawing/2014/main" id="{DBB1D200-E64F-0B66-72E8-6D55EF1D26E0}"/>
              </a:ext>
            </a:extLst>
          </p:cNvPr>
          <p:cNvSpPr txBox="1"/>
          <p:nvPr/>
        </p:nvSpPr>
        <p:spPr>
          <a:xfrm>
            <a:off x="838200" y="0"/>
            <a:ext cx="9520851" cy="830997"/>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400" b="1" dirty="0">
                <a:latin typeface="Arial"/>
                <a:cs typeface="Arial"/>
              </a:rPr>
              <a:t>FM 3-57: US Army CA Supports Civil Resilience Across the Competition Continuum</a:t>
            </a:r>
          </a:p>
        </p:txBody>
      </p:sp>
      <p:sp>
        <p:nvSpPr>
          <p:cNvPr id="11" name="Footer Placeholder 4">
            <a:extLst>
              <a:ext uri="{FF2B5EF4-FFF2-40B4-BE49-F238E27FC236}">
                <a16:creationId xmlns:a16="http://schemas.microsoft.com/office/drawing/2014/main" id="{629AF7D2-0883-5B1F-E167-3FEDE0D84DAC}"/>
              </a:ext>
            </a:extLst>
          </p:cNvPr>
          <p:cNvSpPr txBox="1">
            <a:spLocks/>
          </p:cNvSpPr>
          <p:nvPr/>
        </p:nvSpPr>
        <p:spPr>
          <a:xfrm>
            <a:off x="3711921" y="6504016"/>
            <a:ext cx="5015619" cy="273844"/>
          </a:xfrm>
          <a:prstGeom prst="rect">
            <a:avLst/>
          </a:prstGeom>
        </p:spPr>
        <p:txBody>
          <a:bodyPr vert="horz" lIns="68580" tIns="34290" rIns="68580" bIns="34290" rtlCol="0" anchor="ctr"/>
          <a:lstStyle>
            <a:defPPr>
              <a:defRPr lang="en-US"/>
            </a:defPPr>
            <a:lvl1pPr marL="0" algn="ct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Point of Contact: LTC Brian Meister; (910) 432-7481 email brian.j.meister.mil@socom.mil</a:t>
            </a:r>
          </a:p>
        </p:txBody>
      </p:sp>
    </p:spTree>
    <p:extLst>
      <p:ext uri="{BB962C8B-B14F-4D97-AF65-F5344CB8AC3E}">
        <p14:creationId xmlns:p14="http://schemas.microsoft.com/office/powerpoint/2010/main" val="422634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C64676-A675-4173-1362-2A9A197AC8DF}"/>
              </a:ext>
            </a:extLst>
          </p:cNvPr>
          <p:cNvSpPr txBox="1"/>
          <p:nvPr/>
        </p:nvSpPr>
        <p:spPr>
          <a:xfrm>
            <a:off x="838200" y="0"/>
            <a:ext cx="9520851" cy="830997"/>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400" b="1" dirty="0">
                <a:latin typeface="Arial"/>
                <a:cs typeface="Arial"/>
              </a:rPr>
              <a:t>ATP 3-57.40: Military Government Operations Support to Transitional Governance</a:t>
            </a:r>
          </a:p>
        </p:txBody>
      </p:sp>
      <p:sp>
        <p:nvSpPr>
          <p:cNvPr id="12" name="Rounded Rectangle 1">
            <a:extLst>
              <a:ext uri="{FF2B5EF4-FFF2-40B4-BE49-F238E27FC236}">
                <a16:creationId xmlns:a16="http://schemas.microsoft.com/office/drawing/2014/main" id="{2B32F457-3532-B8EC-8D82-2D6D4DD8F7F5}"/>
              </a:ext>
            </a:extLst>
          </p:cNvPr>
          <p:cNvSpPr/>
          <p:nvPr/>
        </p:nvSpPr>
        <p:spPr>
          <a:xfrm>
            <a:off x="5762816" y="4090755"/>
            <a:ext cx="1262163" cy="809828"/>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cap="all" dirty="0">
                <a:latin typeface="Arial" panose="020B0604020202020204" pitchFamily="34" charset="0"/>
                <a:cs typeface="Arial" panose="020B0604020202020204" pitchFamily="34" charset="0"/>
              </a:rPr>
              <a:t>Military Government</a:t>
            </a:r>
          </a:p>
          <a:p>
            <a:pPr algn="ctr"/>
            <a:r>
              <a:rPr lang="en-US" sz="1050" cap="all" dirty="0">
                <a:latin typeface="Arial" panose="020B0604020202020204" pitchFamily="34" charset="0"/>
                <a:cs typeface="Arial" panose="020B0604020202020204" pitchFamily="34" charset="0"/>
              </a:rPr>
              <a:t>Ops</a:t>
            </a:r>
          </a:p>
        </p:txBody>
      </p:sp>
      <p:sp>
        <p:nvSpPr>
          <p:cNvPr id="17" name="Rounded Rectangle 2">
            <a:extLst>
              <a:ext uri="{FF2B5EF4-FFF2-40B4-BE49-F238E27FC236}">
                <a16:creationId xmlns:a16="http://schemas.microsoft.com/office/drawing/2014/main" id="{0BD8C73B-ECC8-159C-75E0-232BA1B48450}"/>
              </a:ext>
            </a:extLst>
          </p:cNvPr>
          <p:cNvSpPr/>
          <p:nvPr/>
        </p:nvSpPr>
        <p:spPr>
          <a:xfrm>
            <a:off x="7450011" y="5173416"/>
            <a:ext cx="1335984" cy="812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SUPPORT TO CIV ADMIN IN OCCUPIED TERRITORY</a:t>
            </a:r>
          </a:p>
        </p:txBody>
      </p:sp>
      <p:sp>
        <p:nvSpPr>
          <p:cNvPr id="18" name="Rounded Rectangle 3">
            <a:extLst>
              <a:ext uri="{FF2B5EF4-FFF2-40B4-BE49-F238E27FC236}">
                <a16:creationId xmlns:a16="http://schemas.microsoft.com/office/drawing/2014/main" id="{3A157AA9-B3F8-98BD-73D8-D593B43B7069}"/>
              </a:ext>
            </a:extLst>
          </p:cNvPr>
          <p:cNvSpPr/>
          <p:nvPr/>
        </p:nvSpPr>
        <p:spPr>
          <a:xfrm>
            <a:off x="5742806" y="5173416"/>
            <a:ext cx="1335984" cy="812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SUPPORT TO CIV ADMIN IN HOST NATION TERRITORY</a:t>
            </a:r>
          </a:p>
        </p:txBody>
      </p:sp>
      <p:sp>
        <p:nvSpPr>
          <p:cNvPr id="19" name="Rounded Rectangle 4">
            <a:extLst>
              <a:ext uri="{FF2B5EF4-FFF2-40B4-BE49-F238E27FC236}">
                <a16:creationId xmlns:a16="http://schemas.microsoft.com/office/drawing/2014/main" id="{63F0B152-69DC-E9C8-3512-508C057B39BB}"/>
              </a:ext>
            </a:extLst>
          </p:cNvPr>
          <p:cNvSpPr/>
          <p:nvPr/>
        </p:nvSpPr>
        <p:spPr>
          <a:xfrm>
            <a:off x="8642861" y="4018856"/>
            <a:ext cx="1335983" cy="809828"/>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TRANSITIONAL MILITARY AUTHORITY</a:t>
            </a:r>
          </a:p>
        </p:txBody>
      </p:sp>
      <p:sp>
        <p:nvSpPr>
          <p:cNvPr id="20" name="Rounded Rectangle 5">
            <a:extLst>
              <a:ext uri="{FF2B5EF4-FFF2-40B4-BE49-F238E27FC236}">
                <a16:creationId xmlns:a16="http://schemas.microsoft.com/office/drawing/2014/main" id="{E5E7A00A-DB74-D3D3-2863-7E5EEC54734D}"/>
              </a:ext>
            </a:extLst>
          </p:cNvPr>
          <p:cNvSpPr/>
          <p:nvPr/>
        </p:nvSpPr>
        <p:spPr>
          <a:xfrm>
            <a:off x="8597542" y="3034231"/>
            <a:ext cx="1298643" cy="812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MILITARY GOVERNMENT</a:t>
            </a:r>
          </a:p>
        </p:txBody>
      </p:sp>
      <p:sp>
        <p:nvSpPr>
          <p:cNvPr id="25" name="Rounded Rectangle 7">
            <a:extLst>
              <a:ext uri="{FF2B5EF4-FFF2-40B4-BE49-F238E27FC236}">
                <a16:creationId xmlns:a16="http://schemas.microsoft.com/office/drawing/2014/main" id="{A63CED60-8C54-F225-2DFF-CF4CBBC88250}"/>
              </a:ext>
            </a:extLst>
          </p:cNvPr>
          <p:cNvSpPr/>
          <p:nvPr/>
        </p:nvSpPr>
        <p:spPr>
          <a:xfrm>
            <a:off x="4390778" y="1111808"/>
            <a:ext cx="6099242" cy="617705"/>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TRANSITIONAL GOVERNANCE </a:t>
            </a:r>
          </a:p>
        </p:txBody>
      </p:sp>
      <p:sp>
        <p:nvSpPr>
          <p:cNvPr id="27" name="Rounded Rectangle 8">
            <a:extLst>
              <a:ext uri="{FF2B5EF4-FFF2-40B4-BE49-F238E27FC236}">
                <a16:creationId xmlns:a16="http://schemas.microsoft.com/office/drawing/2014/main" id="{52D1F9AE-D983-9240-303F-F0E65F768F22}"/>
              </a:ext>
            </a:extLst>
          </p:cNvPr>
          <p:cNvSpPr/>
          <p:nvPr/>
        </p:nvSpPr>
        <p:spPr>
          <a:xfrm>
            <a:off x="4072943" y="5173416"/>
            <a:ext cx="1298643" cy="812259"/>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SUPPORT TO FOREIGN ASSISTANCE</a:t>
            </a:r>
          </a:p>
        </p:txBody>
      </p:sp>
      <p:sp>
        <p:nvSpPr>
          <p:cNvPr id="28" name="Rounded Rectangle 9">
            <a:extLst>
              <a:ext uri="{FF2B5EF4-FFF2-40B4-BE49-F238E27FC236}">
                <a16:creationId xmlns:a16="http://schemas.microsoft.com/office/drawing/2014/main" id="{AEEDDB2B-EDE8-35B4-D44E-6B6BC10D62A7}"/>
              </a:ext>
            </a:extLst>
          </p:cNvPr>
          <p:cNvSpPr/>
          <p:nvPr/>
        </p:nvSpPr>
        <p:spPr>
          <a:xfrm>
            <a:off x="7086557" y="1963889"/>
            <a:ext cx="1262163" cy="809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cap="all" dirty="0">
                <a:latin typeface="Arial" panose="020B0604020202020204" pitchFamily="34" charset="0"/>
                <a:cs typeface="Arial" panose="020B0604020202020204" pitchFamily="34" charset="0"/>
              </a:rPr>
              <a:t>Civil Military Ops</a:t>
            </a:r>
          </a:p>
        </p:txBody>
      </p:sp>
      <p:sp>
        <p:nvSpPr>
          <p:cNvPr id="29" name="Rounded Rectangle 10">
            <a:extLst>
              <a:ext uri="{FF2B5EF4-FFF2-40B4-BE49-F238E27FC236}">
                <a16:creationId xmlns:a16="http://schemas.microsoft.com/office/drawing/2014/main" id="{57F70650-048F-6449-BF48-C6EA6EBD19DE}"/>
              </a:ext>
            </a:extLst>
          </p:cNvPr>
          <p:cNvSpPr/>
          <p:nvPr/>
        </p:nvSpPr>
        <p:spPr>
          <a:xfrm>
            <a:off x="5762816" y="3008094"/>
            <a:ext cx="1262163" cy="809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cap="all" dirty="0">
                <a:latin typeface="Arial" panose="020B0604020202020204" pitchFamily="34" charset="0"/>
                <a:cs typeface="Arial" panose="020B0604020202020204" pitchFamily="34" charset="0"/>
              </a:rPr>
              <a:t>Civil Affairs Ops</a:t>
            </a:r>
          </a:p>
        </p:txBody>
      </p:sp>
      <p:cxnSp>
        <p:nvCxnSpPr>
          <p:cNvPr id="31" name="Straight Connector 30">
            <a:extLst>
              <a:ext uri="{FF2B5EF4-FFF2-40B4-BE49-F238E27FC236}">
                <a16:creationId xmlns:a16="http://schemas.microsoft.com/office/drawing/2014/main" id="{F836C3DC-0B23-1D4D-D01B-0B4478A9FFD8}"/>
              </a:ext>
            </a:extLst>
          </p:cNvPr>
          <p:cNvCxnSpPr>
            <a:stCxn id="29" idx="2"/>
            <a:endCxn id="12" idx="0"/>
          </p:cNvCxnSpPr>
          <p:nvPr/>
        </p:nvCxnSpPr>
        <p:spPr>
          <a:xfrm>
            <a:off x="6393898" y="3817922"/>
            <a:ext cx="0" cy="272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Elbow Connector 14">
            <a:extLst>
              <a:ext uri="{FF2B5EF4-FFF2-40B4-BE49-F238E27FC236}">
                <a16:creationId xmlns:a16="http://schemas.microsoft.com/office/drawing/2014/main" id="{8580AC89-DC03-FE01-2D9F-140919BB4068}"/>
              </a:ext>
            </a:extLst>
          </p:cNvPr>
          <p:cNvCxnSpPr>
            <a:stCxn id="28" idx="2"/>
            <a:endCxn id="29" idx="0"/>
          </p:cNvCxnSpPr>
          <p:nvPr/>
        </p:nvCxnSpPr>
        <p:spPr>
          <a:xfrm rot="5400000">
            <a:off x="6938581" y="2229035"/>
            <a:ext cx="234377" cy="13237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3" name="Elbow Connector 15">
            <a:extLst>
              <a:ext uri="{FF2B5EF4-FFF2-40B4-BE49-F238E27FC236}">
                <a16:creationId xmlns:a16="http://schemas.microsoft.com/office/drawing/2014/main" id="{442A0B36-8E3C-51AD-EDBB-DA0A09A11C6B}"/>
              </a:ext>
            </a:extLst>
          </p:cNvPr>
          <p:cNvCxnSpPr>
            <a:cxnSpLocks/>
            <a:stCxn id="28" idx="2"/>
            <a:endCxn id="20" idx="0"/>
          </p:cNvCxnSpPr>
          <p:nvPr/>
        </p:nvCxnSpPr>
        <p:spPr>
          <a:xfrm rot="16200000" flipH="1">
            <a:off x="8351994" y="2139361"/>
            <a:ext cx="260514" cy="152922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4" name="Elbow Connector 21">
            <a:extLst>
              <a:ext uri="{FF2B5EF4-FFF2-40B4-BE49-F238E27FC236}">
                <a16:creationId xmlns:a16="http://schemas.microsoft.com/office/drawing/2014/main" id="{B1862181-76EE-4E9F-7FB8-90B62065E2C8}"/>
              </a:ext>
            </a:extLst>
          </p:cNvPr>
          <p:cNvCxnSpPr>
            <a:stCxn id="12" idx="2"/>
            <a:endCxn id="27" idx="0"/>
          </p:cNvCxnSpPr>
          <p:nvPr/>
        </p:nvCxnSpPr>
        <p:spPr>
          <a:xfrm rot="5400000">
            <a:off x="5421666" y="4201183"/>
            <a:ext cx="272833" cy="167163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5" name="Elbow Connector 23">
            <a:extLst>
              <a:ext uri="{FF2B5EF4-FFF2-40B4-BE49-F238E27FC236}">
                <a16:creationId xmlns:a16="http://schemas.microsoft.com/office/drawing/2014/main" id="{08125093-36E3-D7A5-461A-9FB7272ECB96}"/>
              </a:ext>
            </a:extLst>
          </p:cNvPr>
          <p:cNvCxnSpPr>
            <a:cxnSpLocks/>
            <a:endCxn id="17" idx="0"/>
          </p:cNvCxnSpPr>
          <p:nvPr/>
        </p:nvCxnSpPr>
        <p:spPr>
          <a:xfrm>
            <a:off x="6393897" y="5036999"/>
            <a:ext cx="1724106" cy="13641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0C668E-7DAE-554A-6D33-B28B5C5F2C2A}"/>
              </a:ext>
            </a:extLst>
          </p:cNvPr>
          <p:cNvCxnSpPr>
            <a:stCxn id="12" idx="3"/>
            <a:endCxn id="20" idx="1"/>
          </p:cNvCxnSpPr>
          <p:nvPr/>
        </p:nvCxnSpPr>
        <p:spPr>
          <a:xfrm flipV="1">
            <a:off x="7024979" y="3440361"/>
            <a:ext cx="1572563" cy="105530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7" name="Right Bracket 36">
            <a:extLst>
              <a:ext uri="{FF2B5EF4-FFF2-40B4-BE49-F238E27FC236}">
                <a16:creationId xmlns:a16="http://schemas.microsoft.com/office/drawing/2014/main" id="{EE5605A4-9BF7-AD51-E405-457F57CD3390}"/>
              </a:ext>
            </a:extLst>
          </p:cNvPr>
          <p:cNvSpPr/>
          <p:nvPr/>
        </p:nvSpPr>
        <p:spPr>
          <a:xfrm>
            <a:off x="10224632" y="979019"/>
            <a:ext cx="397934" cy="889000"/>
          </a:xfrm>
          <a:prstGeom prst="rightBracket">
            <a:avLst/>
          </a:prstGeom>
          <a:ln w="19050">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89B9A79-CC37-3AAF-1D46-85D63B405855}"/>
              </a:ext>
            </a:extLst>
          </p:cNvPr>
          <p:cNvSpPr txBox="1"/>
          <p:nvPr/>
        </p:nvSpPr>
        <p:spPr>
          <a:xfrm>
            <a:off x="10588698" y="1111810"/>
            <a:ext cx="1862837" cy="553998"/>
          </a:xfrm>
          <a:prstGeom prst="rect">
            <a:avLst/>
          </a:prstGeom>
          <a:noFill/>
        </p:spPr>
        <p:txBody>
          <a:bodyPr wrap="square" rtlCol="0">
            <a:spAutoFit/>
          </a:bodyPr>
          <a:lstStyle/>
          <a:p>
            <a:r>
              <a:rPr lang="en-US" sz="1000" b="1" cap="all" dirty="0">
                <a:latin typeface="Arial" panose="020B0604020202020204" pitchFamily="34" charset="0"/>
                <a:cs typeface="Arial" panose="020B0604020202020204" pitchFamily="34" charset="0"/>
              </a:rPr>
              <a:t>National Strategic</a:t>
            </a:r>
          </a:p>
          <a:p>
            <a:r>
              <a:rPr lang="en-US" sz="1000" b="1" dirty="0">
                <a:solidFill>
                  <a:schemeClr val="accent1"/>
                </a:solidFill>
                <a:latin typeface="Arial" panose="020B0604020202020204" pitchFamily="34" charset="0"/>
                <a:cs typeface="Arial" panose="020B0604020202020204" pitchFamily="34" charset="0"/>
              </a:rPr>
              <a:t>DIME</a:t>
            </a:r>
          </a:p>
          <a:p>
            <a:r>
              <a:rPr lang="en-US" sz="1000" dirty="0">
                <a:latin typeface="Arial" panose="020B0604020202020204" pitchFamily="34" charset="0"/>
                <a:cs typeface="Arial" panose="020B0604020202020204" pitchFamily="34" charset="0"/>
              </a:rPr>
              <a:t>(JP 3-57)</a:t>
            </a:r>
          </a:p>
        </p:txBody>
      </p:sp>
      <p:sp>
        <p:nvSpPr>
          <p:cNvPr id="39" name="Right Bracket 38">
            <a:extLst>
              <a:ext uri="{FF2B5EF4-FFF2-40B4-BE49-F238E27FC236}">
                <a16:creationId xmlns:a16="http://schemas.microsoft.com/office/drawing/2014/main" id="{EED3D394-931F-FC8C-F94E-6EC206EB1E05}"/>
              </a:ext>
            </a:extLst>
          </p:cNvPr>
          <p:cNvSpPr/>
          <p:nvPr/>
        </p:nvSpPr>
        <p:spPr>
          <a:xfrm>
            <a:off x="10241570" y="1891826"/>
            <a:ext cx="397934" cy="923330"/>
          </a:xfrm>
          <a:prstGeom prst="rightBracket">
            <a:avLst/>
          </a:prstGeom>
          <a:ln w="19050">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8C0F9B5-FDD4-4F91-4921-D06F37CCF92B}"/>
              </a:ext>
            </a:extLst>
          </p:cNvPr>
          <p:cNvSpPr txBox="1"/>
          <p:nvPr/>
        </p:nvSpPr>
        <p:spPr>
          <a:xfrm>
            <a:off x="10588698" y="3408307"/>
            <a:ext cx="1766485" cy="577081"/>
          </a:xfrm>
          <a:prstGeom prst="rect">
            <a:avLst/>
          </a:prstGeom>
          <a:noFill/>
        </p:spPr>
        <p:txBody>
          <a:bodyPr wrap="square" rtlCol="0">
            <a:spAutoFit/>
          </a:bodyPr>
          <a:lstStyle/>
          <a:p>
            <a:r>
              <a:rPr lang="en-US" sz="1050" b="1" cap="all" dirty="0">
                <a:latin typeface="Arial" panose="020B0604020202020204" pitchFamily="34" charset="0"/>
                <a:cs typeface="Arial" panose="020B0604020202020204" pitchFamily="34" charset="0"/>
              </a:rPr>
              <a:t>Operational</a:t>
            </a:r>
          </a:p>
          <a:p>
            <a:r>
              <a:rPr lang="en-US" sz="1050" b="1" dirty="0">
                <a:solidFill>
                  <a:schemeClr val="accent1"/>
                </a:solidFill>
                <a:latin typeface="Arial" panose="020B0604020202020204" pitchFamily="34" charset="0"/>
                <a:cs typeface="Arial" panose="020B0604020202020204" pitchFamily="34" charset="0"/>
              </a:rPr>
              <a:t>JTF/MEB/CATF</a:t>
            </a:r>
          </a:p>
          <a:p>
            <a:r>
              <a:rPr lang="en-US" sz="1050" dirty="0">
                <a:latin typeface="Arial" panose="020B0604020202020204" pitchFamily="34" charset="0"/>
                <a:cs typeface="Arial" panose="020B0604020202020204" pitchFamily="34" charset="0"/>
              </a:rPr>
              <a:t>(FM 3-57/FM 6-27)</a:t>
            </a:r>
          </a:p>
        </p:txBody>
      </p:sp>
      <p:sp>
        <p:nvSpPr>
          <p:cNvPr id="41" name="Right Bracket 40">
            <a:extLst>
              <a:ext uri="{FF2B5EF4-FFF2-40B4-BE49-F238E27FC236}">
                <a16:creationId xmlns:a16="http://schemas.microsoft.com/office/drawing/2014/main" id="{5F1BF6CD-6E2B-F609-5FED-F1716BE58908}"/>
              </a:ext>
            </a:extLst>
          </p:cNvPr>
          <p:cNvSpPr/>
          <p:nvPr/>
        </p:nvSpPr>
        <p:spPr>
          <a:xfrm>
            <a:off x="10241569" y="2848561"/>
            <a:ext cx="397934" cy="2052022"/>
          </a:xfrm>
          <a:prstGeom prst="rightBracket">
            <a:avLst/>
          </a:prstGeom>
          <a:ln w="19050">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75639BC-5A4F-2D07-09E3-40E008AFD72D}"/>
              </a:ext>
            </a:extLst>
          </p:cNvPr>
          <p:cNvSpPr txBox="1"/>
          <p:nvPr/>
        </p:nvSpPr>
        <p:spPr>
          <a:xfrm>
            <a:off x="10588698" y="2034674"/>
            <a:ext cx="1766485" cy="553998"/>
          </a:xfrm>
          <a:prstGeom prst="rect">
            <a:avLst/>
          </a:prstGeom>
          <a:noFill/>
          <a:ln>
            <a:noFill/>
          </a:ln>
        </p:spPr>
        <p:txBody>
          <a:bodyPr wrap="square" rtlCol="0">
            <a:spAutoFit/>
          </a:bodyPr>
          <a:lstStyle/>
          <a:p>
            <a:r>
              <a:rPr lang="en-US" sz="1000" b="1" cap="all" dirty="0">
                <a:latin typeface="Arial" panose="020B0604020202020204" pitchFamily="34" charset="0"/>
                <a:cs typeface="Arial" panose="020B0604020202020204" pitchFamily="34" charset="0"/>
              </a:rPr>
              <a:t>Theater Strategic</a:t>
            </a:r>
          </a:p>
          <a:p>
            <a:r>
              <a:rPr lang="en-US" sz="1000" b="1" dirty="0">
                <a:solidFill>
                  <a:schemeClr val="accent1"/>
                </a:solidFill>
                <a:latin typeface="Arial" panose="020B0604020202020204" pitchFamily="34" charset="0"/>
                <a:cs typeface="Arial" panose="020B0604020202020204" pitchFamily="34" charset="0"/>
              </a:rPr>
              <a:t>CCMD/TSOC </a:t>
            </a:r>
          </a:p>
          <a:p>
            <a:r>
              <a:rPr lang="en-US" sz="1000" dirty="0">
                <a:latin typeface="Arial" panose="020B0604020202020204" pitchFamily="34" charset="0"/>
                <a:cs typeface="Arial" panose="020B0604020202020204" pitchFamily="34" charset="0"/>
              </a:rPr>
              <a:t>(JP 3-57)</a:t>
            </a:r>
          </a:p>
        </p:txBody>
      </p:sp>
      <p:sp>
        <p:nvSpPr>
          <p:cNvPr id="43" name="Right Bracket 42">
            <a:extLst>
              <a:ext uri="{FF2B5EF4-FFF2-40B4-BE49-F238E27FC236}">
                <a16:creationId xmlns:a16="http://schemas.microsoft.com/office/drawing/2014/main" id="{3D0BBF1D-B9D0-4D38-E52E-3D3F3EAC4AD0}"/>
              </a:ext>
            </a:extLst>
          </p:cNvPr>
          <p:cNvSpPr/>
          <p:nvPr/>
        </p:nvSpPr>
        <p:spPr>
          <a:xfrm>
            <a:off x="10266966" y="4931369"/>
            <a:ext cx="397934" cy="1054305"/>
          </a:xfrm>
          <a:prstGeom prst="rightBracket">
            <a:avLst/>
          </a:prstGeom>
          <a:ln w="19050">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FE74C688-4D36-9D4C-3568-32022C55D54F}"/>
              </a:ext>
            </a:extLst>
          </p:cNvPr>
          <p:cNvSpPr txBox="1"/>
          <p:nvPr/>
        </p:nvSpPr>
        <p:spPr>
          <a:xfrm>
            <a:off x="10588698" y="5091152"/>
            <a:ext cx="1402372" cy="577081"/>
          </a:xfrm>
          <a:prstGeom prst="rect">
            <a:avLst/>
          </a:prstGeom>
          <a:noFill/>
          <a:ln>
            <a:noFill/>
          </a:ln>
        </p:spPr>
        <p:txBody>
          <a:bodyPr wrap="square" rtlCol="0">
            <a:spAutoFit/>
          </a:bodyPr>
          <a:lstStyle/>
          <a:p>
            <a:r>
              <a:rPr lang="en-US" sz="1050" b="1" cap="all" dirty="0">
                <a:latin typeface="Arial" panose="020B0604020202020204" pitchFamily="34" charset="0"/>
                <a:cs typeface="Arial" panose="020B0604020202020204" pitchFamily="34" charset="0"/>
              </a:rPr>
              <a:t>Tactical</a:t>
            </a:r>
          </a:p>
          <a:p>
            <a:r>
              <a:rPr lang="en-US" sz="1050" b="1" dirty="0">
                <a:solidFill>
                  <a:schemeClr val="accent1"/>
                </a:solidFill>
                <a:latin typeface="Arial" panose="020B0604020202020204" pitchFamily="34" charset="0"/>
                <a:cs typeface="Arial" panose="020B0604020202020204" pitchFamily="34" charset="0"/>
              </a:rPr>
              <a:t>CA/MP/EN/LG</a:t>
            </a:r>
          </a:p>
          <a:p>
            <a:r>
              <a:rPr lang="en-US" sz="1050" dirty="0">
                <a:latin typeface="Arial" panose="020B0604020202020204" pitchFamily="34" charset="0"/>
                <a:cs typeface="Arial" panose="020B0604020202020204" pitchFamily="34" charset="0"/>
              </a:rPr>
              <a:t>(ATP 3-57.40)</a:t>
            </a:r>
          </a:p>
        </p:txBody>
      </p:sp>
      <p:cxnSp>
        <p:nvCxnSpPr>
          <p:cNvPr id="45" name="Straight Connector 44">
            <a:extLst>
              <a:ext uri="{FF2B5EF4-FFF2-40B4-BE49-F238E27FC236}">
                <a16:creationId xmlns:a16="http://schemas.microsoft.com/office/drawing/2014/main" id="{6DD60954-820B-1159-1FD5-31D3239A4977}"/>
              </a:ext>
            </a:extLst>
          </p:cNvPr>
          <p:cNvCxnSpPr/>
          <p:nvPr/>
        </p:nvCxnSpPr>
        <p:spPr>
          <a:xfrm>
            <a:off x="9281038" y="3784055"/>
            <a:ext cx="0" cy="272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6B0715A-9695-A35B-A15E-57441082A30F}"/>
              </a:ext>
            </a:extLst>
          </p:cNvPr>
          <p:cNvCxnSpPr/>
          <p:nvPr/>
        </p:nvCxnSpPr>
        <p:spPr>
          <a:xfrm>
            <a:off x="7706230" y="1709714"/>
            <a:ext cx="0" cy="272833"/>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01822ED-DAEA-57CD-C140-11EEB08C42B0}"/>
              </a:ext>
            </a:extLst>
          </p:cNvPr>
          <p:cNvSpPr txBox="1"/>
          <p:nvPr/>
        </p:nvSpPr>
        <p:spPr>
          <a:xfrm>
            <a:off x="192505" y="1111808"/>
            <a:ext cx="3898208" cy="5318379"/>
          </a:xfrm>
          <a:prstGeom prst="rect">
            <a:avLst/>
          </a:prstGeom>
          <a:noFill/>
        </p:spPr>
        <p:txBody>
          <a:bodyPr wrap="square" rtlCol="0">
            <a:spAutoFit/>
          </a:bodyPr>
          <a:lstStyle/>
          <a:p>
            <a:pPr marL="0" marR="0">
              <a:spcBef>
                <a:spcPts val="0"/>
              </a:spcBef>
              <a:spcAft>
                <a:spcPts val="0"/>
              </a:spcAft>
            </a:pPr>
            <a:r>
              <a:rPr lang="en-US" sz="1200" b="1" dirty="0">
                <a:effectLst/>
                <a:latin typeface="Arial" panose="020B0604020202020204" pitchFamily="34" charset="0"/>
                <a:ea typeface="Calibri" panose="020F0502020204030204" pitchFamily="34" charset="0"/>
              </a:rPr>
              <a:t>Transitional governance (*Proposed for JP 3-57)</a:t>
            </a:r>
            <a:endParaRPr lang="en-US" sz="12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rPr>
              <a:t>Transition of foreign governing authorities and functions based on a US Government policy decision or directive.</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rPr>
              <a:t>Military government operations (*Proposed for ATP 3-57.40)</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rPr>
              <a:t>The actions taken by Civil Affairs forces to support government functions and governance throughout the competition continuum.</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rPr>
              <a:t>Support to Civil Administration in Host Nation Territory</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rPr>
              <a:t>Support provided to a Host Nation to restore or enhance governance capability.</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rPr>
              <a:t>Support to Civil Administration in Occupied Territory</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rPr>
              <a:t>Support provided to indigenous governing bodies during a military occupation.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rPr>
              <a:t>Support to Foreign Assistance</a:t>
            </a:r>
            <a:endParaRPr lang="en-US" sz="12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200" dirty="0">
                <a:effectLst/>
                <a:latin typeface="Arial" panose="020B0604020202020204" pitchFamily="34" charset="0"/>
                <a:ea typeface="Times New Roman" panose="02020603050405020304" pitchFamily="18" charset="0"/>
              </a:rPr>
              <a:t>Civil or military aid</a:t>
            </a:r>
            <a:r>
              <a:rPr lang="en-US" sz="1200" dirty="0">
                <a:effectLst/>
                <a:latin typeface="Arial" panose="020B0604020202020204" pitchFamily="34" charset="0"/>
                <a:ea typeface="Calibri" panose="020F0502020204030204" pitchFamily="34" charset="0"/>
              </a:rPr>
              <a:t> and activities </a:t>
            </a:r>
            <a:r>
              <a:rPr lang="en-US" sz="1200" dirty="0">
                <a:effectLst/>
                <a:latin typeface="Arial" panose="020B0604020202020204" pitchFamily="34" charset="0"/>
                <a:ea typeface="Times New Roman" panose="02020603050405020304" pitchFamily="18" charset="0"/>
              </a:rPr>
              <a:t>rendered to</a:t>
            </a:r>
            <a:r>
              <a:rPr lang="en-US" sz="1200" dirty="0">
                <a:effectLst/>
                <a:latin typeface="Arial" panose="020B0604020202020204" pitchFamily="34" charset="0"/>
                <a:ea typeface="Calibri" panose="020F0502020204030204" pitchFamily="34" charset="0"/>
              </a:rPr>
              <a:t> legitimate indigenous authorities</a:t>
            </a:r>
            <a:r>
              <a:rPr lang="en-US" sz="1200" dirty="0">
                <a:effectLst/>
                <a:latin typeface="Arial" panose="020B0604020202020204" pitchFamily="34" charset="0"/>
                <a:ea typeface="Times New Roman" panose="02020603050405020304" pitchFamily="18" charset="0"/>
              </a:rPr>
              <a:t> of a foreign nation</a:t>
            </a:r>
            <a:r>
              <a:rPr lang="en-US" sz="1200" dirty="0">
                <a:effectLst/>
                <a:latin typeface="Arial" panose="020B0604020202020204" pitchFamily="34" charset="0"/>
                <a:ea typeface="Calibri" panose="020F0502020204030204" pitchFamily="34" charset="0"/>
              </a:rPr>
              <a:t> to support stability and create conditions for long-term stabilization</a:t>
            </a:r>
            <a:r>
              <a:rPr lang="en-US" sz="1200" dirty="0">
                <a:effectLst/>
                <a:latin typeface="Arial" panose="020B0604020202020204" pitchFamily="34" charset="0"/>
                <a:ea typeface="Times New Roman" panose="02020603050405020304" pitchFamily="18" charset="0"/>
              </a:rPr>
              <a:t>, comprising development assistance, humanitarian assistance, and security assistance.</a:t>
            </a:r>
            <a:endParaRPr lang="en-US" sz="1200" dirty="0">
              <a:effectLst/>
              <a:latin typeface="Calibri" panose="020F0502020204030204" pitchFamily="34" charset="0"/>
              <a:ea typeface="Calibri" panose="020F0502020204030204" pitchFamily="34" charset="0"/>
            </a:endParaRPr>
          </a:p>
          <a:p>
            <a:endParaRPr lang="en-US" sz="1200" dirty="0"/>
          </a:p>
        </p:txBody>
      </p:sp>
      <p:sp>
        <p:nvSpPr>
          <p:cNvPr id="49" name="TextBox 48">
            <a:extLst>
              <a:ext uri="{FF2B5EF4-FFF2-40B4-BE49-F238E27FC236}">
                <a16:creationId xmlns:a16="http://schemas.microsoft.com/office/drawing/2014/main" id="{C9628089-D975-EC02-AF22-7A78A98B72F8}"/>
              </a:ext>
            </a:extLst>
          </p:cNvPr>
          <p:cNvSpPr txBox="1"/>
          <p:nvPr/>
        </p:nvSpPr>
        <p:spPr>
          <a:xfrm>
            <a:off x="3586915" y="6507821"/>
            <a:ext cx="5018171" cy="253916"/>
          </a:xfrm>
          <a:prstGeom prst="rect">
            <a:avLst/>
          </a:prstGeom>
          <a:noFill/>
        </p:spPr>
        <p:txBody>
          <a:bodyPr wrap="square">
            <a:spAutoFit/>
          </a:bodyPr>
          <a:lstStyle/>
          <a:p>
            <a:r>
              <a:rPr lang="en-US" sz="1050" dirty="0">
                <a:solidFill>
                  <a:schemeClr val="bg1"/>
                </a:solidFill>
              </a:rPr>
              <a:t>Point of Contact: Mr. Al Deveyra; (910) 432-1654 email alfonso.j.deveyra.civ@socom.mil</a:t>
            </a:r>
          </a:p>
        </p:txBody>
      </p:sp>
    </p:spTree>
    <p:extLst>
      <p:ext uri="{BB962C8B-B14F-4D97-AF65-F5344CB8AC3E}">
        <p14:creationId xmlns:p14="http://schemas.microsoft.com/office/powerpoint/2010/main" val="20592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3353FF-E32A-0D86-5488-C426124395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1921" y="846270"/>
            <a:ext cx="4951554" cy="5554060"/>
          </a:xfrm>
          <a:prstGeom prst="rect">
            <a:avLst/>
          </a:prstGeom>
          <a:ln w="12700">
            <a:solidFill>
              <a:schemeClr val="tx1"/>
            </a:solidFill>
          </a:ln>
        </p:spPr>
      </p:pic>
      <p:sp>
        <p:nvSpPr>
          <p:cNvPr id="2" name="TextBox 1">
            <a:extLst>
              <a:ext uri="{FF2B5EF4-FFF2-40B4-BE49-F238E27FC236}">
                <a16:creationId xmlns:a16="http://schemas.microsoft.com/office/drawing/2014/main" id="{CC6505FE-1CAB-B1AA-9FC0-56A68EFDF205}"/>
              </a:ext>
            </a:extLst>
          </p:cNvPr>
          <p:cNvSpPr txBox="1"/>
          <p:nvPr/>
        </p:nvSpPr>
        <p:spPr>
          <a:xfrm>
            <a:off x="838200" y="184666"/>
            <a:ext cx="8215265" cy="461665"/>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400" b="1" dirty="0">
                <a:latin typeface="Arial"/>
                <a:cs typeface="Arial"/>
              </a:rPr>
              <a:t>Civil Affairs Governance Assessment Process (GAP)</a:t>
            </a:r>
          </a:p>
        </p:txBody>
      </p:sp>
      <p:sp>
        <p:nvSpPr>
          <p:cNvPr id="13" name="Footer Placeholder 4">
            <a:extLst>
              <a:ext uri="{FF2B5EF4-FFF2-40B4-BE49-F238E27FC236}">
                <a16:creationId xmlns:a16="http://schemas.microsoft.com/office/drawing/2014/main" id="{67407BC2-D948-432B-C2A2-349B0F60CE56}"/>
              </a:ext>
            </a:extLst>
          </p:cNvPr>
          <p:cNvSpPr txBox="1">
            <a:spLocks/>
          </p:cNvSpPr>
          <p:nvPr/>
        </p:nvSpPr>
        <p:spPr>
          <a:xfrm>
            <a:off x="3711921" y="6504016"/>
            <a:ext cx="5015619" cy="273844"/>
          </a:xfrm>
          <a:prstGeom prst="rect">
            <a:avLst/>
          </a:prstGeom>
        </p:spPr>
        <p:txBody>
          <a:bodyPr vert="horz" lIns="68580" tIns="34290" rIns="68580" bIns="34290" rtlCol="0" anchor="ctr"/>
          <a:lstStyle>
            <a:defPPr>
              <a:defRPr lang="en-US"/>
            </a:defPPr>
            <a:lvl1pPr marL="0" algn="ct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TextBox 3">
            <a:extLst>
              <a:ext uri="{FF2B5EF4-FFF2-40B4-BE49-F238E27FC236}">
                <a16:creationId xmlns:a16="http://schemas.microsoft.com/office/drawing/2014/main" id="{1A4ADD50-A190-6BC5-6D52-5E4A6A596539}"/>
              </a:ext>
            </a:extLst>
          </p:cNvPr>
          <p:cNvSpPr txBox="1"/>
          <p:nvPr/>
        </p:nvSpPr>
        <p:spPr>
          <a:xfrm>
            <a:off x="3588191" y="6507820"/>
            <a:ext cx="5015619" cy="253916"/>
          </a:xfrm>
          <a:prstGeom prst="rect">
            <a:avLst/>
          </a:prstGeom>
          <a:noFill/>
        </p:spPr>
        <p:txBody>
          <a:bodyPr wrap="square">
            <a:spAutoFit/>
          </a:bodyPr>
          <a:lstStyle/>
          <a:p>
            <a:r>
              <a:rPr lang="en-US" sz="1050" dirty="0">
                <a:solidFill>
                  <a:schemeClr val="bg1"/>
                </a:solidFill>
              </a:rPr>
              <a:t>Point of Contact: Mr. Al Deveyra; (910) 432-1654 email alfonso.j.deveyra.civ@socom.mil</a:t>
            </a:r>
          </a:p>
        </p:txBody>
      </p:sp>
    </p:spTree>
    <p:extLst>
      <p:ext uri="{BB962C8B-B14F-4D97-AF65-F5344CB8AC3E}">
        <p14:creationId xmlns:p14="http://schemas.microsoft.com/office/powerpoint/2010/main" val="332914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D85FD7-D49F-B2BF-D2C7-5ED253C8CBEA}"/>
              </a:ext>
            </a:extLst>
          </p:cNvPr>
          <p:cNvSpPr txBox="1"/>
          <p:nvPr/>
        </p:nvSpPr>
        <p:spPr>
          <a:xfrm>
            <a:off x="819150" y="78015"/>
            <a:ext cx="4125682" cy="584775"/>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200" b="1" dirty="0">
                <a:latin typeface="Arial"/>
                <a:cs typeface="Arial"/>
              </a:rPr>
              <a:t>Terms of Reference</a:t>
            </a:r>
          </a:p>
        </p:txBody>
      </p:sp>
      <p:sp>
        <p:nvSpPr>
          <p:cNvPr id="5" name="TextBox 4">
            <a:extLst>
              <a:ext uri="{FF2B5EF4-FFF2-40B4-BE49-F238E27FC236}">
                <a16:creationId xmlns:a16="http://schemas.microsoft.com/office/drawing/2014/main" id="{40FFC9A1-B051-1FC7-029D-7F20CC86AC21}"/>
              </a:ext>
            </a:extLst>
          </p:cNvPr>
          <p:cNvSpPr txBox="1"/>
          <p:nvPr/>
        </p:nvSpPr>
        <p:spPr>
          <a:xfrm>
            <a:off x="-101413" y="759035"/>
            <a:ext cx="619409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u="sng" dirty="0">
                <a:cs typeface="Arial"/>
              </a:rPr>
              <a:t>There are no Joint or Army doctrinal term or standardized definition for “resilience”</a:t>
            </a:r>
            <a:endParaRPr lang="en-US" sz="1100" dirty="0">
              <a:solidFill>
                <a:srgbClr val="00B0F0"/>
              </a:solidFill>
              <a:cs typeface="Arial"/>
            </a:endParaRPr>
          </a:p>
        </p:txBody>
      </p:sp>
      <p:cxnSp>
        <p:nvCxnSpPr>
          <p:cNvPr id="8" name="Straight Arrow Connector 7">
            <a:extLst>
              <a:ext uri="{FF2B5EF4-FFF2-40B4-BE49-F238E27FC236}">
                <a16:creationId xmlns:a16="http://schemas.microsoft.com/office/drawing/2014/main" id="{ACCB49DA-3D47-C664-853C-B3FF63497F5E}"/>
              </a:ext>
            </a:extLst>
          </p:cNvPr>
          <p:cNvCxnSpPr>
            <a:cxnSpLocks/>
          </p:cNvCxnSpPr>
          <p:nvPr/>
        </p:nvCxnSpPr>
        <p:spPr>
          <a:xfrm>
            <a:off x="-3317" y="4248352"/>
            <a:ext cx="6011855" cy="6996"/>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2E2A2CA-21DA-DD50-D75F-127A49F67C2B}"/>
              </a:ext>
            </a:extLst>
          </p:cNvPr>
          <p:cNvCxnSpPr>
            <a:cxnSpLocks/>
            <a:endCxn id="9" idx="0"/>
          </p:cNvCxnSpPr>
          <p:nvPr/>
        </p:nvCxnSpPr>
        <p:spPr>
          <a:xfrm>
            <a:off x="6040449" y="800086"/>
            <a:ext cx="11364" cy="427029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C85F7F7-0EDC-320B-C354-61A6D8496500}"/>
              </a:ext>
            </a:extLst>
          </p:cNvPr>
          <p:cNvSpPr txBox="1"/>
          <p:nvPr/>
        </p:nvSpPr>
        <p:spPr>
          <a:xfrm>
            <a:off x="6270888" y="895336"/>
            <a:ext cx="614154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u="sng" dirty="0">
                <a:cs typeface="Arial"/>
              </a:rPr>
              <a:t>NATO:</a:t>
            </a:r>
            <a:endParaRPr lang="en-US" sz="1200" dirty="0">
              <a:cs typeface="Arial"/>
            </a:endParaRPr>
          </a:p>
        </p:txBody>
      </p:sp>
      <p:sp>
        <p:nvSpPr>
          <p:cNvPr id="15" name="TextBox 14">
            <a:extLst>
              <a:ext uri="{FF2B5EF4-FFF2-40B4-BE49-F238E27FC236}">
                <a16:creationId xmlns:a16="http://schemas.microsoft.com/office/drawing/2014/main" id="{A761D265-E293-7B0B-18CC-667F8F2511FC}"/>
              </a:ext>
            </a:extLst>
          </p:cNvPr>
          <p:cNvSpPr txBox="1"/>
          <p:nvPr/>
        </p:nvSpPr>
        <p:spPr>
          <a:xfrm>
            <a:off x="-21772" y="4201032"/>
            <a:ext cx="6024528" cy="261610"/>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000000"/>
                </a:solidFill>
                <a:effectLst/>
                <a:uLnTx/>
                <a:uFillTx/>
                <a:ea typeface="ＭＳ Ｐゴシック"/>
                <a:cs typeface="+mn-cs"/>
              </a:rPr>
              <a:t>Army</a:t>
            </a:r>
            <a:r>
              <a:rPr lang="en-US" sz="1100" b="1" u="sng" dirty="0">
                <a:solidFill>
                  <a:srgbClr val="000000"/>
                </a:solidFill>
                <a:ea typeface="ＭＳ Ｐゴシック"/>
              </a:rPr>
              <a:t>:</a:t>
            </a:r>
          </a:p>
        </p:txBody>
      </p:sp>
      <p:sp>
        <p:nvSpPr>
          <p:cNvPr id="2" name="TextBox 1">
            <a:extLst>
              <a:ext uri="{FF2B5EF4-FFF2-40B4-BE49-F238E27FC236}">
                <a16:creationId xmlns:a16="http://schemas.microsoft.com/office/drawing/2014/main" id="{80C4A58A-A9B7-1044-417B-FFC7B57996FC}"/>
              </a:ext>
            </a:extLst>
          </p:cNvPr>
          <p:cNvSpPr txBox="1"/>
          <p:nvPr/>
        </p:nvSpPr>
        <p:spPr>
          <a:xfrm>
            <a:off x="37066" y="1069025"/>
            <a:ext cx="6024528" cy="3293209"/>
          </a:xfrm>
          <a:prstGeom prst="rect">
            <a:avLst/>
          </a:prstGeom>
          <a:noFill/>
        </p:spPr>
        <p:txBody>
          <a:bodyPr wrap="square" rtlCol="0">
            <a:spAutoFit/>
          </a:bodyPr>
          <a:lstStyle/>
          <a:p>
            <a:pPr defTabSz="457200"/>
            <a:r>
              <a:rPr lang="en-US" sz="800" b="1" dirty="0">
                <a:solidFill>
                  <a:srgbClr val="000000"/>
                </a:solidFill>
              </a:rPr>
              <a:t>PD-21- </a:t>
            </a:r>
            <a:r>
              <a:rPr lang="en-US" sz="800" dirty="0">
                <a:solidFill>
                  <a:srgbClr val="000000"/>
                </a:solidFill>
              </a:rPr>
              <a:t>Presidential Policy Directive21, Critical Infrastructure Security and </a:t>
            </a:r>
            <a:r>
              <a:rPr lang="en-US" sz="800" dirty="0">
                <a:solidFill>
                  <a:srgbClr val="000000"/>
                </a:solidFill>
                <a:highlight>
                  <a:srgbClr val="FFFF00"/>
                </a:highlight>
              </a:rPr>
              <a:t>Resilience</a:t>
            </a:r>
            <a:r>
              <a:rPr lang="en-US" sz="800" dirty="0">
                <a:solidFill>
                  <a:srgbClr val="000000"/>
                </a:solidFill>
              </a:rPr>
              <a:t>, advances a national policy to strengthen and maintain secure, functioning, and </a:t>
            </a:r>
            <a:r>
              <a:rPr lang="en-US" sz="800" dirty="0">
                <a:solidFill>
                  <a:srgbClr val="000000"/>
                </a:solidFill>
                <a:highlight>
                  <a:srgbClr val="FFFF00"/>
                </a:highlight>
              </a:rPr>
              <a:t>resilient </a:t>
            </a:r>
            <a:r>
              <a:rPr lang="en-US" sz="800" dirty="0">
                <a:solidFill>
                  <a:srgbClr val="000000"/>
                </a:solidFill>
              </a:rPr>
              <a:t>critical infrastructure.  The term “sector specific agency” refers to the USG department or agency designated under Presidential Policy Directive-21, Critical Infrastructure Security and Resilience, that provides institutional knowledge and specialized expertise, as well as leading, facilitating, or supporting the security and resilience programs and associated activities of its designated critical infrastructure sector in the all-hazards environment. </a:t>
            </a:r>
          </a:p>
          <a:p>
            <a:pPr defTabSz="457200"/>
            <a:endParaRPr lang="en-US" sz="800" b="1" dirty="0">
              <a:solidFill>
                <a:srgbClr val="000000"/>
              </a:solidFill>
            </a:endParaRPr>
          </a:p>
          <a:p>
            <a:pPr defTabSz="457200"/>
            <a:r>
              <a:rPr lang="en-US" sz="800" b="1" dirty="0">
                <a:solidFill>
                  <a:srgbClr val="000000"/>
                </a:solidFill>
              </a:rPr>
              <a:t>JP 3-0, Joint Campaigns and Operations “ORGANIZING AND PRACTICING GLOBAL INTEGRATION”</a:t>
            </a:r>
          </a:p>
          <a:p>
            <a:pPr defTabSz="457200"/>
            <a:r>
              <a:rPr lang="en-US" sz="800" b="1" dirty="0">
                <a:solidFill>
                  <a:srgbClr val="000000"/>
                </a:solidFill>
              </a:rPr>
              <a:t>Resilience. </a:t>
            </a:r>
            <a:r>
              <a:rPr lang="en-US" sz="800" dirty="0">
                <a:solidFill>
                  <a:srgbClr val="000000"/>
                </a:solidFill>
              </a:rPr>
              <a:t>Enemy capabilities have increased the need for a resilient joint force. The joint force </a:t>
            </a:r>
            <a:r>
              <a:rPr lang="en-US" sz="800" dirty="0">
                <a:solidFill>
                  <a:srgbClr val="000000"/>
                </a:solidFill>
                <a:highlight>
                  <a:srgbClr val="FFFF00"/>
                </a:highlight>
              </a:rPr>
              <a:t>achieves resiliency through iterations of experience, training, and education.  </a:t>
            </a:r>
            <a:r>
              <a:rPr lang="en-US" sz="800" dirty="0">
                <a:solidFill>
                  <a:srgbClr val="000000"/>
                </a:solidFill>
              </a:rPr>
              <a:t>Examples include professional military education and development, force protection measures, depth, exchangeability, interoperability, and dispersal so that a single attack cannot disable it.  Depth provides the ability to replace capacity and capability with reserves and the industrial base to produce new assets.  Exchangeability is substituting an asset for a lost one.  JFCs employ multifunctional units and equipment.  These units are modular and scalable, which increases exchangeability and operational flexibility. Dispersal eliminates vulnerability to a single point of failure.  These considerations extend to the commercial infrastructure on which the joint force heavily depends, at home and abroad.</a:t>
            </a:r>
          </a:p>
          <a:p>
            <a:pPr defTabSz="457200"/>
            <a:endParaRPr lang="en-US" sz="800" dirty="0">
              <a:solidFill>
                <a:srgbClr val="000000"/>
              </a:solidFill>
            </a:endParaRPr>
          </a:p>
          <a:p>
            <a:pPr defTabSz="457200"/>
            <a:r>
              <a:rPr lang="en-US" sz="800" b="1" dirty="0">
                <a:solidFill>
                  <a:srgbClr val="000000"/>
                </a:solidFill>
              </a:rPr>
              <a:t>JP 3-07, Joint Stabilization Activities,</a:t>
            </a:r>
          </a:p>
          <a:p>
            <a:pPr defTabSz="457200"/>
            <a:r>
              <a:rPr lang="en-US" sz="800" dirty="0">
                <a:solidFill>
                  <a:srgbClr val="000000"/>
                </a:solidFill>
              </a:rPr>
              <a:t>Planning for Security Sector Reform  a.  Comprehensive Plan.  The military contribution to an SSR program should be incorporated within a </a:t>
            </a:r>
            <a:r>
              <a:rPr lang="en-US" sz="800" dirty="0">
                <a:solidFill>
                  <a:srgbClr val="000000"/>
                </a:solidFill>
                <a:highlight>
                  <a:srgbClr val="FFFF00"/>
                </a:highlight>
              </a:rPr>
              <a:t>comprehensive reform plan, which is a product of all the pertinent stabilization partners.</a:t>
            </a:r>
            <a:r>
              <a:rPr lang="en-US" sz="800" dirty="0">
                <a:solidFill>
                  <a:srgbClr val="000000"/>
                </a:solidFill>
              </a:rPr>
              <a:t>  During a FID or COIN operation, the IDAD strategy is the overarching strategy for SSR.  In any case, the overarching strategy should set out a realistic timeline for reform that recognizes the context of the issues, as well as the resources available, the HN leadership capacity to deliver change, and existing institutional capabilities. </a:t>
            </a:r>
          </a:p>
          <a:p>
            <a:pPr defTabSz="457200"/>
            <a:endParaRPr lang="en-US" sz="800" dirty="0">
              <a:solidFill>
                <a:srgbClr val="000000"/>
              </a:solidFill>
            </a:endParaRPr>
          </a:p>
          <a:p>
            <a:pPr defTabSz="457200"/>
            <a:r>
              <a:rPr lang="en-US" sz="800" b="1" dirty="0">
                <a:solidFill>
                  <a:srgbClr val="000000"/>
                </a:solidFill>
              </a:rPr>
              <a:t>JP 3-26, Joint Combatting Terrorism</a:t>
            </a:r>
          </a:p>
          <a:p>
            <a:pPr defTabSz="457200"/>
            <a:r>
              <a:rPr lang="en-US" sz="800" b="1" dirty="0">
                <a:solidFill>
                  <a:srgbClr val="000000"/>
                </a:solidFill>
              </a:rPr>
              <a:t>Mission assurance- </a:t>
            </a:r>
            <a:r>
              <a:rPr lang="en-US" sz="800" dirty="0">
                <a:solidFill>
                  <a:srgbClr val="000000"/>
                </a:solidFill>
              </a:rPr>
              <a:t>A process to protect or ensure the continued function and </a:t>
            </a:r>
            <a:r>
              <a:rPr lang="en-US" sz="800" dirty="0">
                <a:solidFill>
                  <a:srgbClr val="000000"/>
                </a:solidFill>
                <a:highlight>
                  <a:srgbClr val="FFFF00"/>
                </a:highlight>
              </a:rPr>
              <a:t>resilience</a:t>
            </a:r>
            <a:r>
              <a:rPr lang="en-US" sz="800" dirty="0">
                <a:solidFill>
                  <a:srgbClr val="000000"/>
                </a:solidFill>
              </a:rPr>
              <a:t> of capabilities and assets, including personnel, equipment, facilities, networks, information and information systems, infrastructure, and supply chains, critical to the execution of Department of Defense mission-essential functions.  Also called MA.  </a:t>
            </a:r>
          </a:p>
        </p:txBody>
      </p:sp>
      <p:sp>
        <p:nvSpPr>
          <p:cNvPr id="6" name="TextBox 5">
            <a:extLst>
              <a:ext uri="{FF2B5EF4-FFF2-40B4-BE49-F238E27FC236}">
                <a16:creationId xmlns:a16="http://schemas.microsoft.com/office/drawing/2014/main" id="{6CE713D2-CA93-7F00-9F02-C320757885EC}"/>
              </a:ext>
            </a:extLst>
          </p:cNvPr>
          <p:cNvSpPr txBox="1"/>
          <p:nvPr/>
        </p:nvSpPr>
        <p:spPr>
          <a:xfrm>
            <a:off x="38220" y="4284052"/>
            <a:ext cx="6011855" cy="830997"/>
          </a:xfrm>
          <a:prstGeom prst="rect">
            <a:avLst/>
          </a:prstGeom>
          <a:noFill/>
        </p:spPr>
        <p:txBody>
          <a:bodyPr wrap="square" rtlCol="0">
            <a:spAutoFit/>
          </a:bodyPr>
          <a:lstStyle/>
          <a:p>
            <a:pPr defTabSz="457200"/>
            <a:r>
              <a:rPr lang="en-US" sz="800" b="1" dirty="0">
                <a:solidFill>
                  <a:srgbClr val="000000"/>
                </a:solidFill>
              </a:rPr>
              <a:t>FM 3-0, Operations</a:t>
            </a:r>
          </a:p>
          <a:p>
            <a:pPr algn="l"/>
            <a:r>
              <a:rPr lang="en-US" sz="800" b="1" i="0" u="sng" strike="noStrike" baseline="0" dirty="0"/>
              <a:t>ENDURANCE (as Army tenant) </a:t>
            </a:r>
          </a:p>
          <a:p>
            <a:pPr algn="l"/>
            <a:r>
              <a:rPr lang="en-US" sz="800" b="1" i="1" u="none" strike="noStrike" baseline="0" dirty="0"/>
              <a:t>Endurance </a:t>
            </a:r>
            <a:r>
              <a:rPr lang="en-US" sz="800" b="1" i="0" u="none" strike="noStrike" baseline="0" dirty="0"/>
              <a:t>is the ability to persevere over time throughout the depth of an operational environment. </a:t>
            </a:r>
            <a:r>
              <a:rPr lang="en-US" sz="800" b="0" i="0" u="none" strike="noStrike" baseline="0" dirty="0"/>
              <a:t>Endurance enhances the ability to project combat power and extends operational reach. </a:t>
            </a:r>
            <a:r>
              <a:rPr lang="en-US" sz="800" b="0" i="0" u="none" strike="noStrike" baseline="0" dirty="0">
                <a:highlight>
                  <a:srgbClr val="FFFF00"/>
                </a:highlight>
              </a:rPr>
              <a:t>Endurance is about resilience and preserving combat power </a:t>
            </a:r>
            <a:r>
              <a:rPr lang="en-US" sz="800" b="0" i="0" u="none" strike="noStrike" baseline="0" dirty="0"/>
              <a:t>while continuing operations for as long as is necessary to achieve the desired outcome. During competition, Army forces improve endurance by setting the theater across all warfighting functions and improving interoperability with allies and other unified action partners.</a:t>
            </a:r>
            <a:endParaRPr lang="en-US" sz="800" dirty="0">
              <a:solidFill>
                <a:srgbClr val="000000"/>
              </a:solidFill>
            </a:endParaRPr>
          </a:p>
        </p:txBody>
      </p:sp>
      <p:sp>
        <p:nvSpPr>
          <p:cNvPr id="7" name="TextBox 6">
            <a:extLst>
              <a:ext uri="{FF2B5EF4-FFF2-40B4-BE49-F238E27FC236}">
                <a16:creationId xmlns:a16="http://schemas.microsoft.com/office/drawing/2014/main" id="{9329E468-9AB8-F119-D963-A633F9DE044E}"/>
              </a:ext>
            </a:extLst>
          </p:cNvPr>
          <p:cNvSpPr txBox="1"/>
          <p:nvPr/>
        </p:nvSpPr>
        <p:spPr>
          <a:xfrm>
            <a:off x="6183463" y="1225245"/>
            <a:ext cx="5828171" cy="3785652"/>
          </a:xfrm>
          <a:prstGeom prst="rect">
            <a:avLst/>
          </a:prstGeom>
          <a:noFill/>
        </p:spPr>
        <p:txBody>
          <a:bodyPr wrap="square" rtlCol="0">
            <a:spAutoFit/>
          </a:bodyPr>
          <a:lstStyle/>
          <a:p>
            <a:pPr algn="l"/>
            <a:r>
              <a:rPr lang="en-US" sz="800" b="1" i="0" u="sng" dirty="0">
                <a:solidFill>
                  <a:srgbClr val="000000"/>
                </a:solidFill>
                <a:effectLst/>
              </a:rPr>
              <a:t>Strengthening resilience</a:t>
            </a:r>
          </a:p>
          <a:p>
            <a:pPr algn="l"/>
            <a:endParaRPr lang="en-US" sz="800" b="1" i="0" u="sng" dirty="0">
              <a:solidFill>
                <a:srgbClr val="000000"/>
              </a:solidFill>
              <a:effectLst/>
            </a:endParaRPr>
          </a:p>
          <a:p>
            <a:pPr algn="l"/>
            <a:r>
              <a:rPr lang="en-US" sz="800" b="0" i="0" dirty="0">
                <a:solidFill>
                  <a:srgbClr val="000000"/>
                </a:solidFill>
                <a:effectLst/>
                <a:highlight>
                  <a:srgbClr val="FFFF00"/>
                </a:highlight>
              </a:rPr>
              <a:t>Resilience</a:t>
            </a:r>
            <a:r>
              <a:rPr lang="en-US" sz="800" b="0" i="0" dirty="0">
                <a:solidFill>
                  <a:srgbClr val="000000"/>
                </a:solidFill>
                <a:effectLst/>
              </a:rPr>
              <a:t> in a NATO context refers to the capacity to prepare for, resist, respond to and quickly recover from shocks and disruptions. Strengthening resilience is primarily a national responsibility, but individual Allies’ efforts also make the Alliance stronger as a whole. Allies can enhance their resilience through the development of their national defense capacity, assured access to critical infrastructure and the development of back-up plans in the event of crises. To deter, counter or recover from threats or disruptions in the civilian sector, effective action requires clear plans and response measures that are defined ahead of time and exercised regularly.</a:t>
            </a:r>
          </a:p>
          <a:p>
            <a:pPr algn="l"/>
            <a:r>
              <a:rPr lang="en-US" sz="800" b="0" i="0" dirty="0">
                <a:solidFill>
                  <a:srgbClr val="000000"/>
                </a:solidFill>
                <a:effectLst/>
              </a:rPr>
              <a:t>seven Baseline Requirements for national resilience against which Allies can measure their level of preparedness:</a:t>
            </a:r>
          </a:p>
          <a:p>
            <a:pPr algn="l"/>
            <a:endParaRPr lang="en-US" sz="800" b="0" i="0" dirty="0">
              <a:solidFill>
                <a:srgbClr val="000000"/>
              </a:solidFill>
              <a:effectLst/>
            </a:endParaRPr>
          </a:p>
          <a:p>
            <a:pPr algn="l"/>
            <a:r>
              <a:rPr lang="en-US" sz="800" dirty="0">
                <a:solidFill>
                  <a:srgbClr val="000000"/>
                </a:solidFill>
              </a:rPr>
              <a:t>S</a:t>
            </a:r>
            <a:r>
              <a:rPr lang="en-US" sz="800" b="0" i="0" dirty="0">
                <a:solidFill>
                  <a:srgbClr val="000000"/>
                </a:solidFill>
                <a:effectLst/>
              </a:rPr>
              <a:t>even Baseline Requirements for </a:t>
            </a:r>
            <a:r>
              <a:rPr lang="en-US" sz="800" b="0" i="0" dirty="0">
                <a:solidFill>
                  <a:srgbClr val="000000"/>
                </a:solidFill>
                <a:effectLst/>
                <a:highlight>
                  <a:srgbClr val="FFFF00"/>
                </a:highlight>
              </a:rPr>
              <a:t>national resilience level of preparedness:</a:t>
            </a:r>
          </a:p>
          <a:p>
            <a:pPr marL="171450" indent="-171450" algn="l">
              <a:buFont typeface="Arial" panose="020B0604020202020204" pitchFamily="34" charset="0"/>
              <a:buChar char="•"/>
            </a:pPr>
            <a:r>
              <a:rPr lang="en-US" sz="800" b="0" i="0" dirty="0">
                <a:solidFill>
                  <a:srgbClr val="000000"/>
                </a:solidFill>
                <a:effectLst/>
              </a:rPr>
              <a:t>Assured </a:t>
            </a:r>
            <a:r>
              <a:rPr lang="en-US" sz="800" b="1" i="0" dirty="0">
                <a:solidFill>
                  <a:srgbClr val="000000"/>
                </a:solidFill>
                <a:effectLst/>
              </a:rPr>
              <a:t>continuity of government</a:t>
            </a:r>
            <a:r>
              <a:rPr lang="en-US" sz="800" b="0" i="0" dirty="0">
                <a:solidFill>
                  <a:srgbClr val="000000"/>
                </a:solidFill>
                <a:effectLst/>
              </a:rPr>
              <a:t> and critical government services: for instance, the ability to make decisions and communicate with citizens in a crisis;</a:t>
            </a:r>
          </a:p>
          <a:p>
            <a:pPr marL="171450" indent="-171450" algn="l">
              <a:buFont typeface="Arial" panose="020B0604020202020204" pitchFamily="34" charset="0"/>
              <a:buChar char="•"/>
            </a:pPr>
            <a:r>
              <a:rPr lang="en-US" sz="800" b="0" i="0" dirty="0">
                <a:solidFill>
                  <a:srgbClr val="000000"/>
                </a:solidFill>
                <a:effectLst/>
              </a:rPr>
              <a:t>Resilient </a:t>
            </a:r>
            <a:r>
              <a:rPr lang="en-US" sz="800" b="1" i="0" dirty="0">
                <a:solidFill>
                  <a:srgbClr val="000000"/>
                </a:solidFill>
                <a:effectLst/>
              </a:rPr>
              <a:t>energy supplies</a:t>
            </a:r>
            <a:r>
              <a:rPr lang="en-US" sz="800" b="0" i="0" dirty="0">
                <a:solidFill>
                  <a:srgbClr val="000000"/>
                </a:solidFill>
                <a:effectLst/>
              </a:rPr>
              <a:t>: ensuring a continued supply of energy and having back-up plans to manage disruptions;</a:t>
            </a:r>
          </a:p>
          <a:p>
            <a:pPr marL="171450" indent="-171450" algn="l">
              <a:buFont typeface="Arial" panose="020B0604020202020204" pitchFamily="34" charset="0"/>
              <a:buChar char="•"/>
            </a:pPr>
            <a:r>
              <a:rPr lang="en-US" sz="800" b="0" i="0" dirty="0">
                <a:solidFill>
                  <a:srgbClr val="000000"/>
                </a:solidFill>
                <a:effectLst/>
              </a:rPr>
              <a:t>Ability to deal effectively with the </a:t>
            </a:r>
            <a:r>
              <a:rPr lang="en-US" sz="800" b="1" i="0" dirty="0">
                <a:solidFill>
                  <a:srgbClr val="000000"/>
                </a:solidFill>
                <a:effectLst/>
              </a:rPr>
              <a:t>uncontrolled movement of people</a:t>
            </a:r>
            <a:r>
              <a:rPr lang="en-US" sz="800" b="0" i="0" dirty="0">
                <a:solidFill>
                  <a:srgbClr val="000000"/>
                </a:solidFill>
                <a:effectLst/>
              </a:rPr>
              <a:t> and to de-conflict these movements from NATO’s military deployments;</a:t>
            </a:r>
          </a:p>
          <a:p>
            <a:pPr marL="171450" indent="-171450" algn="l">
              <a:buFont typeface="Arial" panose="020B0604020202020204" pitchFamily="34" charset="0"/>
              <a:buChar char="•"/>
            </a:pPr>
            <a:r>
              <a:rPr lang="en-US" sz="800" b="0" i="0" dirty="0">
                <a:solidFill>
                  <a:srgbClr val="000000"/>
                </a:solidFill>
                <a:effectLst/>
              </a:rPr>
              <a:t>Resilient</a:t>
            </a:r>
            <a:r>
              <a:rPr lang="en-US" sz="800" b="1" i="0" dirty="0">
                <a:solidFill>
                  <a:srgbClr val="000000"/>
                </a:solidFill>
                <a:effectLst/>
              </a:rPr>
              <a:t> food and water resources</a:t>
            </a:r>
            <a:r>
              <a:rPr lang="en-US" sz="800" b="0" i="0" dirty="0">
                <a:solidFill>
                  <a:srgbClr val="000000"/>
                </a:solidFill>
                <a:effectLst/>
              </a:rPr>
              <a:t>: ensuring resilient supplies that are safe from disruption or sabotage;</a:t>
            </a:r>
          </a:p>
          <a:p>
            <a:pPr marL="171450" indent="-171450" algn="l">
              <a:buFont typeface="Arial" panose="020B0604020202020204" pitchFamily="34" charset="0"/>
              <a:buChar char="•"/>
            </a:pPr>
            <a:r>
              <a:rPr lang="en-US" sz="800" b="0" i="0" dirty="0">
                <a:solidFill>
                  <a:srgbClr val="000000"/>
                </a:solidFill>
                <a:effectLst/>
              </a:rPr>
              <a:t>Ability to deal with</a:t>
            </a:r>
            <a:r>
              <a:rPr lang="en-US" sz="800" b="1" i="0" dirty="0">
                <a:solidFill>
                  <a:srgbClr val="000000"/>
                </a:solidFill>
                <a:effectLst/>
              </a:rPr>
              <a:t> mass casualties and disruptive health crises</a:t>
            </a:r>
            <a:r>
              <a:rPr lang="en-US" sz="800" b="0" i="0" dirty="0">
                <a:solidFill>
                  <a:srgbClr val="000000"/>
                </a:solidFill>
                <a:effectLst/>
              </a:rPr>
              <a:t>: ensuring that civilian health systems can cope and that sufficient medical supplies are stocked and secure;</a:t>
            </a:r>
          </a:p>
          <a:p>
            <a:pPr marL="171450" indent="-171450" algn="l">
              <a:buFont typeface="Arial" panose="020B0604020202020204" pitchFamily="34" charset="0"/>
              <a:buChar char="•"/>
            </a:pPr>
            <a:r>
              <a:rPr lang="en-US" sz="800" b="0" i="0" dirty="0">
                <a:solidFill>
                  <a:srgbClr val="000000"/>
                </a:solidFill>
                <a:effectLst/>
              </a:rPr>
              <a:t>Resilient</a:t>
            </a:r>
            <a:r>
              <a:rPr lang="en-US" sz="800" b="1" i="0" dirty="0">
                <a:solidFill>
                  <a:srgbClr val="000000"/>
                </a:solidFill>
                <a:effectLst/>
              </a:rPr>
              <a:t> civil communications systems</a:t>
            </a:r>
            <a:r>
              <a:rPr lang="en-US" sz="800" b="0" i="0" dirty="0">
                <a:solidFill>
                  <a:srgbClr val="000000"/>
                </a:solidFill>
                <a:effectLst/>
              </a:rPr>
              <a:t>: ensuring that telecommunications and cyber networks can function even under crisis conditions, with sufficient back-up capacity. This also includes the need for reliable communications systems including 5G, robust options to restore these systems, priority access to national authorities in times of crisis, and the thorough assessments of all risks to communications systems;</a:t>
            </a:r>
          </a:p>
          <a:p>
            <a:pPr marL="171450" indent="-171450" algn="l">
              <a:buFont typeface="Arial" panose="020B0604020202020204" pitchFamily="34" charset="0"/>
              <a:buChar char="•"/>
            </a:pPr>
            <a:r>
              <a:rPr lang="en-US" sz="800" b="0" i="0" dirty="0">
                <a:solidFill>
                  <a:srgbClr val="000000"/>
                </a:solidFill>
                <a:effectLst/>
              </a:rPr>
              <a:t>Resilient</a:t>
            </a:r>
            <a:r>
              <a:rPr lang="en-US" sz="800" b="1" i="0" dirty="0">
                <a:solidFill>
                  <a:srgbClr val="000000"/>
                </a:solidFill>
                <a:effectLst/>
              </a:rPr>
              <a:t> transport systems</a:t>
            </a:r>
            <a:r>
              <a:rPr lang="en-US" sz="800" b="0" i="0" dirty="0">
                <a:solidFill>
                  <a:srgbClr val="000000"/>
                </a:solidFill>
                <a:effectLst/>
              </a:rPr>
              <a:t>: ensuring that NATO forces can move across Alliance territory rapidly and that civilian services can rely on transportation networks, even in a crisis.</a:t>
            </a:r>
          </a:p>
          <a:p>
            <a:pPr algn="l">
              <a:buFont typeface="+mj-lt"/>
              <a:buAutoNum type="arabicPeriod"/>
            </a:pPr>
            <a:endParaRPr lang="en-US" sz="800" dirty="0">
              <a:solidFill>
                <a:srgbClr val="000000"/>
              </a:solidFill>
            </a:endParaRPr>
          </a:p>
          <a:p>
            <a:pPr algn="l"/>
            <a:r>
              <a:rPr lang="en-US" sz="800" b="1" i="0" dirty="0">
                <a:solidFill>
                  <a:srgbClr val="000000"/>
                </a:solidFill>
                <a:effectLst/>
              </a:rPr>
              <a:t>The Resilience Committee (RC) </a:t>
            </a:r>
            <a:r>
              <a:rPr lang="en-US" sz="800" b="0" i="0" dirty="0">
                <a:solidFill>
                  <a:srgbClr val="000000"/>
                </a:solidFill>
                <a:effectLst/>
              </a:rPr>
              <a:t>is the senior NATO advisory body for resilience and civil preparedness. Each NATO member country needs to be resilient against military and non-military threats and challenges to the Alliance’s security, such as natural disasters, disruption of critical infrastructure, or hybrid or armed attacks. Resilience is both a national responsibility and a collective commitment rooted in Article 3 of the North Atlantic Treaty.</a:t>
            </a:r>
          </a:p>
          <a:p>
            <a:pPr defTabSz="457200"/>
            <a:endParaRPr lang="en-US" sz="800" dirty="0">
              <a:solidFill>
                <a:srgbClr val="000000"/>
              </a:solidFill>
            </a:endParaRPr>
          </a:p>
        </p:txBody>
      </p:sp>
      <p:cxnSp>
        <p:nvCxnSpPr>
          <p:cNvPr id="18" name="Straight Arrow Connector 17">
            <a:extLst>
              <a:ext uri="{FF2B5EF4-FFF2-40B4-BE49-F238E27FC236}">
                <a16:creationId xmlns:a16="http://schemas.microsoft.com/office/drawing/2014/main" id="{3BE155EF-D8C5-EB25-C90C-E2D97B6D155D}"/>
              </a:ext>
            </a:extLst>
          </p:cNvPr>
          <p:cNvCxnSpPr>
            <a:cxnSpLocks/>
          </p:cNvCxnSpPr>
          <p:nvPr/>
        </p:nvCxnSpPr>
        <p:spPr>
          <a:xfrm>
            <a:off x="-3320" y="5080951"/>
            <a:ext cx="12195320" cy="32538"/>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2E9423-ED2A-5C3A-37E2-614A48A83956}"/>
              </a:ext>
            </a:extLst>
          </p:cNvPr>
          <p:cNvSpPr txBox="1"/>
          <p:nvPr/>
        </p:nvSpPr>
        <p:spPr>
          <a:xfrm>
            <a:off x="54441" y="5058295"/>
            <a:ext cx="12051833" cy="830997"/>
          </a:xfrm>
          <a:prstGeom prst="rect">
            <a:avLst/>
          </a:prstGeom>
          <a:noFill/>
        </p:spPr>
        <p:txBody>
          <a:bodyPr wrap="square" rtlCol="0">
            <a:spAutoFit/>
          </a:bodyPr>
          <a:lstStyle/>
          <a:p>
            <a:pPr algn="l"/>
            <a:endParaRPr lang="en-US" sz="800" b="1" dirty="0">
              <a:solidFill>
                <a:srgbClr val="000000"/>
              </a:solidFill>
            </a:endParaRPr>
          </a:p>
          <a:p>
            <a:pPr algn="l"/>
            <a:r>
              <a:rPr lang="en-US" sz="800" b="1" dirty="0">
                <a:solidFill>
                  <a:srgbClr val="000000"/>
                </a:solidFill>
              </a:rPr>
              <a:t>FM 3-57, Civil Affairs Operation</a:t>
            </a:r>
          </a:p>
          <a:p>
            <a:pPr algn="l"/>
            <a:r>
              <a:rPr lang="en-US" sz="800" dirty="0">
                <a:solidFill>
                  <a:srgbClr val="000000"/>
                </a:solidFill>
              </a:rPr>
              <a:t>Military government operations support to transitional governance- essential for maintaining stability in periods of </a:t>
            </a:r>
            <a:r>
              <a:rPr lang="en-US" sz="800" dirty="0">
                <a:solidFill>
                  <a:srgbClr val="000000"/>
                </a:solidFill>
                <a:highlight>
                  <a:srgbClr val="FFFF00"/>
                </a:highlight>
              </a:rPr>
              <a:t>competition, promoting resilience during competition, crisis, and assuring continuity of governance during armed conflict. </a:t>
            </a:r>
            <a:r>
              <a:rPr lang="en-US" sz="800" dirty="0">
                <a:solidFill>
                  <a:srgbClr val="000000"/>
                </a:solidFill>
              </a:rPr>
              <a:t>Transitional governance is the actions taken to assure appropriate control and continuity of government functions throughout the range of military operations. DODD 5100.01 directs the Army to establish a military government when occupying enemy territory, and DODD 2000.13 identifies a military government as a directed requirement under CAO.  CA forces evaluates the capability and capacity of the HN to provide essential services for a population. These forces must also determine the ability of other USG agencies, international agencies, NGOs, and contractors to provide support. CA forces, as required, will lead and direct these identified capabilities and capacities until the proper civilian control is enacted. The goal is to address sources of conflict or friction</a:t>
            </a:r>
            <a:r>
              <a:rPr lang="en-US" sz="800" dirty="0">
                <a:solidFill>
                  <a:srgbClr val="000000"/>
                </a:solidFill>
                <a:highlight>
                  <a:srgbClr val="FFFF00"/>
                </a:highlight>
              </a:rPr>
              <a:t>, foster resilience of the HN, and create conditions that enable sustainable peace and security. </a:t>
            </a:r>
            <a:endParaRPr lang="en-US" sz="800" dirty="0">
              <a:solidFill>
                <a:srgbClr val="000000"/>
              </a:solidFill>
            </a:endParaRPr>
          </a:p>
        </p:txBody>
      </p:sp>
      <p:sp>
        <p:nvSpPr>
          <p:cNvPr id="24" name="TextBox 23">
            <a:extLst>
              <a:ext uri="{FF2B5EF4-FFF2-40B4-BE49-F238E27FC236}">
                <a16:creationId xmlns:a16="http://schemas.microsoft.com/office/drawing/2014/main" id="{0389F206-7F1E-7DDA-AAA9-69650CF463B5}"/>
              </a:ext>
            </a:extLst>
          </p:cNvPr>
          <p:cNvSpPr txBox="1"/>
          <p:nvPr/>
        </p:nvSpPr>
        <p:spPr>
          <a:xfrm>
            <a:off x="29046" y="5808726"/>
            <a:ext cx="11982588" cy="707886"/>
          </a:xfrm>
          <a:prstGeom prst="rect">
            <a:avLst/>
          </a:prstGeom>
          <a:noFill/>
        </p:spPr>
        <p:txBody>
          <a:bodyPr wrap="square" rtlCol="0">
            <a:spAutoFit/>
          </a:bodyPr>
          <a:lstStyle/>
          <a:p>
            <a:r>
              <a:rPr lang="en-US" sz="800" b="1" i="0" u="none" strike="noStrike" baseline="0" dirty="0">
                <a:solidFill>
                  <a:srgbClr val="000000"/>
                </a:solidFill>
              </a:rPr>
              <a:t>ATP 3-57.40 (Initial draft) </a:t>
            </a:r>
          </a:p>
          <a:p>
            <a:r>
              <a:rPr lang="en-US" sz="800" b="0" i="0" u="none" strike="noStrike" baseline="0" dirty="0">
                <a:solidFill>
                  <a:srgbClr val="000000"/>
                </a:solidFill>
              </a:rPr>
              <a:t>Civil Affairs forces support the DOD effort to prevent the escalation of crisis into conflict. Regional, persistent engagement before, during, and after a crisis enables </a:t>
            </a:r>
            <a:r>
              <a:rPr lang="en-US" sz="800" b="0" i="0" u="none" strike="noStrike" baseline="0" dirty="0">
                <a:solidFill>
                  <a:srgbClr val="000000"/>
                </a:solidFill>
                <a:highlight>
                  <a:srgbClr val="FFFF00"/>
                </a:highlight>
              </a:rPr>
              <a:t>CA forces to identify and work with civil networks that provide early warning to impending crisis</a:t>
            </a:r>
            <a:r>
              <a:rPr lang="en-US" sz="800" b="0" i="0" u="none" strike="noStrike" baseline="0" dirty="0">
                <a:solidFill>
                  <a:srgbClr val="000000"/>
                </a:solidFill>
              </a:rPr>
              <a:t>. These same </a:t>
            </a:r>
            <a:r>
              <a:rPr lang="en-US" sz="800" b="0" i="0" u="none" strike="noStrike" baseline="0" dirty="0">
                <a:solidFill>
                  <a:srgbClr val="000000"/>
                </a:solidFill>
                <a:highlight>
                  <a:srgbClr val="FFFF00"/>
                </a:highlight>
              </a:rPr>
              <a:t>networks provide on the ground capability to build resilience against crisis as well as having the elements in place to respond to the needs of the populace during and after crisis. </a:t>
            </a:r>
            <a:r>
              <a:rPr lang="en-US" sz="800" b="0" i="0" u="none" strike="noStrike" baseline="0" dirty="0">
                <a:solidFill>
                  <a:srgbClr val="000000"/>
                </a:solidFill>
              </a:rPr>
              <a:t>Civil networks and U.S. forces must identify a crisis quickly to divert or respond to it to ensure the crisis does not transition into conflict or transition back to competition at a position of relative advantage. </a:t>
            </a:r>
          </a:p>
          <a:p>
            <a:pPr defTabSz="457200"/>
            <a:endParaRPr lang="en-US" sz="800" dirty="0">
              <a:solidFill>
                <a:srgbClr val="000000"/>
              </a:solidFill>
            </a:endParaRPr>
          </a:p>
        </p:txBody>
      </p:sp>
      <p:sp>
        <p:nvSpPr>
          <p:cNvPr id="9" name="TextBox 8">
            <a:extLst>
              <a:ext uri="{FF2B5EF4-FFF2-40B4-BE49-F238E27FC236}">
                <a16:creationId xmlns:a16="http://schemas.microsoft.com/office/drawing/2014/main" id="{1A315495-004B-A0F5-A409-E8E2BE3C7632}"/>
              </a:ext>
            </a:extLst>
          </p:cNvPr>
          <p:cNvSpPr txBox="1"/>
          <p:nvPr/>
        </p:nvSpPr>
        <p:spPr>
          <a:xfrm>
            <a:off x="3039549" y="5070379"/>
            <a:ext cx="6024528" cy="261610"/>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000000"/>
                </a:solidFill>
                <a:effectLst/>
                <a:uLnTx/>
                <a:uFillTx/>
                <a:ea typeface="ＭＳ Ｐゴシック"/>
                <a:cs typeface="+mn-cs"/>
              </a:rPr>
              <a:t>Army Civil Affairs Doctrine</a:t>
            </a:r>
            <a:r>
              <a:rPr lang="en-US" sz="1100" b="1" u="sng" dirty="0">
                <a:solidFill>
                  <a:srgbClr val="000000"/>
                </a:solidFill>
                <a:ea typeface="ＭＳ Ｐゴシック"/>
              </a:rPr>
              <a:t>:</a:t>
            </a:r>
          </a:p>
        </p:txBody>
      </p:sp>
      <p:sp>
        <p:nvSpPr>
          <p:cNvPr id="14" name="Footer Placeholder 4">
            <a:extLst>
              <a:ext uri="{FF2B5EF4-FFF2-40B4-BE49-F238E27FC236}">
                <a16:creationId xmlns:a16="http://schemas.microsoft.com/office/drawing/2014/main" id="{ADB9D9F8-A147-0633-B5DB-4966F6D223DE}"/>
              </a:ext>
            </a:extLst>
          </p:cNvPr>
          <p:cNvSpPr txBox="1">
            <a:spLocks/>
          </p:cNvSpPr>
          <p:nvPr/>
        </p:nvSpPr>
        <p:spPr>
          <a:xfrm>
            <a:off x="3711921" y="6504016"/>
            <a:ext cx="5015619" cy="273844"/>
          </a:xfrm>
          <a:prstGeom prst="rect">
            <a:avLst/>
          </a:prstGeom>
        </p:spPr>
        <p:txBody>
          <a:bodyPr vert="horz" lIns="68580" tIns="34290" rIns="68580" bIns="34290" rtlCol="0" anchor="ctr"/>
          <a:lstStyle>
            <a:defPPr>
              <a:defRPr lang="en-US"/>
            </a:defPPr>
            <a:lvl1pPr marL="0" algn="ct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Point of Contact: LTC Brian Meister; (910) 432-7481 email brian.j.meister.mil@socom.mil</a:t>
            </a:r>
            <a:endParaRPr lang="en-US" dirty="0"/>
          </a:p>
        </p:txBody>
      </p:sp>
    </p:spTree>
    <p:extLst>
      <p:ext uri="{BB962C8B-B14F-4D97-AF65-F5344CB8AC3E}">
        <p14:creationId xmlns:p14="http://schemas.microsoft.com/office/powerpoint/2010/main" val="3665408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CFC644-7F50-9C3C-6B72-9B0CD8D25579}"/>
              </a:ext>
            </a:extLst>
          </p:cNvPr>
          <p:cNvSpPr txBox="1"/>
          <p:nvPr/>
        </p:nvSpPr>
        <p:spPr>
          <a:xfrm>
            <a:off x="295836" y="717221"/>
            <a:ext cx="11663916" cy="2862322"/>
          </a:xfrm>
          <a:prstGeom prst="rect">
            <a:avLst/>
          </a:prstGeom>
          <a:noFill/>
        </p:spPr>
        <p:txBody>
          <a:bodyPr wrap="square" rtlCol="0">
            <a:spAutoFit/>
          </a:bodyPr>
          <a:lstStyle/>
          <a:p>
            <a:pPr marR="0" lvl="0">
              <a:spcBef>
                <a:spcPts val="0"/>
              </a:spcBef>
              <a:spcAft>
                <a:spcPts val="0"/>
              </a:spcAft>
            </a:pPr>
            <a:r>
              <a:rPr lang="en-US" sz="1000" u="sng" dirty="0">
                <a:effectLst/>
                <a:ea typeface="Times New Roman" panose="02020603050405020304" pitchFamily="18" charset="0"/>
              </a:rPr>
              <a:t>PKSOI Breakout session Questions:</a:t>
            </a:r>
          </a:p>
          <a:p>
            <a:pPr marR="0" lvl="0">
              <a:spcBef>
                <a:spcPts val="0"/>
              </a:spcBef>
              <a:spcAft>
                <a:spcPts val="0"/>
              </a:spcAft>
            </a:pPr>
            <a:endParaRPr lang="en-US" sz="10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ea typeface="Times New Roman" panose="02020603050405020304" pitchFamily="18" charset="0"/>
              </a:rPr>
              <a:t>What are your Regional sources of Instability? </a:t>
            </a:r>
          </a:p>
          <a:p>
            <a:pPr marL="800100" lvl="1" indent="-342900">
              <a:buFont typeface="Symbol" panose="05050102010706020507" pitchFamily="18" charset="2"/>
              <a:buChar char=""/>
            </a:pPr>
            <a:r>
              <a:rPr lang="en-US" sz="1000" dirty="0">
                <a:ea typeface="Times New Roman" panose="02020603050405020304" pitchFamily="18" charset="0"/>
              </a:rPr>
              <a:t>Ineffective/ inefficient form of governance</a:t>
            </a:r>
            <a:endParaRPr lang="en-US" sz="1000" dirty="0">
              <a:effectLst/>
              <a:ea typeface="Times New Roman" panose="02020603050405020304" pitchFamily="18" charset="0"/>
            </a:endParaRPr>
          </a:p>
          <a:p>
            <a:pPr marL="800100" lvl="1" indent="-342900">
              <a:buFont typeface="Symbol" panose="05050102010706020507" pitchFamily="18" charset="2"/>
              <a:buChar char=""/>
            </a:pPr>
            <a:endParaRPr lang="en-US" sz="10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000" dirty="0">
                <a:effectLst/>
                <a:ea typeface="Times New Roman" panose="02020603050405020304" pitchFamily="18" charset="0"/>
              </a:rPr>
              <a:t>How do your Stability OAI’s (Operations, Activities, and Investments) contribute to Resiliency? Effectiveness?</a:t>
            </a:r>
          </a:p>
          <a:p>
            <a:pPr marL="800100" lvl="1" indent="-342900">
              <a:buFont typeface="Symbol" panose="05050102010706020507" pitchFamily="18" charset="2"/>
              <a:buChar char=""/>
            </a:pPr>
            <a:r>
              <a:rPr lang="en-US" sz="1000" dirty="0">
                <a:ea typeface="Calibri" panose="020F0502020204030204" pitchFamily="34" charset="0"/>
              </a:rPr>
              <a:t>Execute deliberate assessment of partner resilience capability (Governance Assessment Process; NATO Combat Readiness Evaluation and NATO </a:t>
            </a:r>
            <a:r>
              <a:rPr lang="en-US" sz="1000" b="0" i="0" dirty="0">
                <a:effectLst/>
              </a:rPr>
              <a:t>Operational Capability Concept (OCC) Evaluation and Feedback (E&amp;F) program</a:t>
            </a:r>
            <a:endParaRPr lang="en-US" sz="1000" dirty="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000" dirty="0">
                <a:effectLst/>
                <a:ea typeface="Times New Roman" panose="02020603050405020304" pitchFamily="18" charset="0"/>
              </a:rPr>
              <a:t>Where are </a:t>
            </a:r>
            <a:r>
              <a:rPr lang="en-US" sz="1000" dirty="0">
                <a:effectLst/>
                <a:ea typeface="Times New Roman" panose="02020603050405020304" pitchFamily="18" charset="0"/>
                <a:cs typeface="Calibri Light" panose="020F0302020204030204" pitchFamily="34" charset="0"/>
              </a:rPr>
              <a:t>the</a:t>
            </a:r>
            <a:r>
              <a:rPr lang="en-US" sz="1000" dirty="0">
                <a:effectLst/>
                <a:ea typeface="Times New Roman" panose="02020603050405020304" pitchFamily="18" charset="0"/>
              </a:rPr>
              <a:t> opportunities to mitigate risk and implement resiliency minded efforts? </a:t>
            </a:r>
          </a:p>
          <a:p>
            <a:pPr marL="800100" lvl="1" indent="-342900">
              <a:buFont typeface="Symbol" panose="05050102010706020507" pitchFamily="18" charset="2"/>
              <a:buChar char=""/>
            </a:pPr>
            <a:r>
              <a:rPr lang="en-US" sz="1000" dirty="0">
                <a:effectLst/>
                <a:ea typeface="Times New Roman" panose="02020603050405020304" pitchFamily="18" charset="0"/>
              </a:rPr>
              <a:t>Promote an active mental health program for </a:t>
            </a:r>
            <a:r>
              <a:rPr lang="en-US" sz="1000" dirty="0">
                <a:ea typeface="Times New Roman" panose="02020603050405020304" pitchFamily="18" charset="0"/>
              </a:rPr>
              <a:t>military and dependents</a:t>
            </a:r>
            <a:endParaRPr lang="en-US" sz="1000" dirty="0">
              <a:effectLst/>
              <a:ea typeface="Times New Roman" panose="02020603050405020304" pitchFamily="18" charset="0"/>
            </a:endParaRPr>
          </a:p>
          <a:p>
            <a:pPr marL="800100" lvl="1" indent="-342900">
              <a:buFont typeface="Symbol" panose="05050102010706020507" pitchFamily="18" charset="2"/>
              <a:buChar char=""/>
            </a:pPr>
            <a:r>
              <a:rPr lang="en-US" sz="1000" dirty="0">
                <a:ea typeface="Calibri" panose="020F0502020204030204" pitchFamily="34" charset="0"/>
              </a:rPr>
              <a:t>Develop and employ a military government capability across the competition continuum (38G)</a:t>
            </a:r>
          </a:p>
          <a:p>
            <a:pPr marL="800100" lvl="1" indent="-342900">
              <a:buFont typeface="Symbol" panose="05050102010706020507" pitchFamily="18" charset="2"/>
              <a:buChar char=""/>
            </a:pPr>
            <a:r>
              <a:rPr lang="en-US" sz="1000" dirty="0">
                <a:effectLst/>
                <a:ea typeface="Calibri" panose="020F0502020204030204" pitchFamily="34" charset="0"/>
              </a:rPr>
              <a:t>Develop a capability to resource governance/ government experts through a CBOS (TRADOC G2 Global Cultural Knowledge Network, academia, </a:t>
            </a:r>
            <a:r>
              <a:rPr lang="en-US" sz="1000" dirty="0" err="1">
                <a:effectLst/>
                <a:ea typeface="Calibri" panose="020F0502020204030204" pitchFamily="34" charset="0"/>
              </a:rPr>
              <a:t>etc</a:t>
            </a:r>
            <a:r>
              <a:rPr lang="en-US" sz="1000" dirty="0">
                <a:effectLst/>
                <a:ea typeface="Calibri" panose="020F0502020204030204" pitchFamily="34" charset="0"/>
              </a:rPr>
              <a:t>)</a:t>
            </a:r>
          </a:p>
          <a:p>
            <a:pPr marL="800100" lvl="1" indent="-342900">
              <a:buFont typeface="Symbol" panose="05050102010706020507" pitchFamily="18" charset="2"/>
              <a:buChar char=""/>
            </a:pPr>
            <a:r>
              <a:rPr lang="en-US" sz="1000" dirty="0">
                <a:effectLst/>
                <a:ea typeface="Calibri" panose="020F0502020204030204" pitchFamily="34" charset="0"/>
              </a:rPr>
              <a:t>Secretary of Defense Civilian Harm Mitigation and Risk- Action Plan (focus on proactive measures to mitigate harm vs BDA only)</a:t>
            </a:r>
          </a:p>
          <a:p>
            <a:pPr marL="342900" marR="0" lvl="0" indent="-342900">
              <a:spcBef>
                <a:spcPts val="0"/>
              </a:spcBef>
              <a:spcAft>
                <a:spcPts val="0"/>
              </a:spcAft>
              <a:buFont typeface="Symbol" panose="05050102010706020507" pitchFamily="18" charset="2"/>
              <a:buChar char=""/>
            </a:pPr>
            <a:r>
              <a:rPr lang="en-US" sz="1000" dirty="0">
                <a:effectLst/>
                <a:ea typeface="Times New Roman" panose="02020603050405020304" pitchFamily="18" charset="0"/>
              </a:rPr>
              <a:t>What are the DOTMLPF-P Stability gaps preventing capitalization on these opportunities? </a:t>
            </a:r>
          </a:p>
          <a:p>
            <a:pPr marL="800100" lvl="1" indent="-342900">
              <a:buFont typeface="Symbol" panose="05050102010706020507" pitchFamily="18" charset="2"/>
              <a:buChar char=""/>
            </a:pPr>
            <a:r>
              <a:rPr lang="en-US" sz="1000" dirty="0">
                <a:ea typeface="Times New Roman" panose="02020603050405020304" pitchFamily="18" charset="0"/>
              </a:rPr>
              <a:t>No standardized TOR for resilience across services </a:t>
            </a:r>
          </a:p>
          <a:p>
            <a:pPr marL="800100" lvl="1" indent="-342900">
              <a:buFont typeface="Symbol" panose="05050102010706020507" pitchFamily="18" charset="2"/>
              <a:buChar char=""/>
            </a:pPr>
            <a:r>
              <a:rPr lang="en-US" sz="1000" dirty="0">
                <a:ea typeface="Calibri" panose="020F0502020204030204" pitchFamily="34" charset="0"/>
              </a:rPr>
              <a:t>Civil knowledge lacks a federalized platform (material) across Joint and major services standardization </a:t>
            </a:r>
            <a:endParaRPr lang="en-US" sz="10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000" dirty="0">
                <a:effectLst/>
                <a:ea typeface="Times New Roman" panose="02020603050405020304" pitchFamily="18" charset="0"/>
              </a:rPr>
              <a:t>Provide actionable prioritized recommendations to close those gaps?</a:t>
            </a:r>
            <a:endParaRPr lang="en-US" sz="1000" dirty="0">
              <a:effectLst/>
              <a:ea typeface="Calibri" panose="020F0502020204030204" pitchFamily="34" charset="0"/>
            </a:endParaRPr>
          </a:p>
          <a:p>
            <a:endParaRPr lang="en-US" sz="1000" dirty="0"/>
          </a:p>
        </p:txBody>
      </p:sp>
      <p:sp>
        <p:nvSpPr>
          <p:cNvPr id="2" name="TextBox 1">
            <a:extLst>
              <a:ext uri="{FF2B5EF4-FFF2-40B4-BE49-F238E27FC236}">
                <a16:creationId xmlns:a16="http://schemas.microsoft.com/office/drawing/2014/main" id="{CC6505FE-1CAB-B1AA-9FC0-56A68EFDF205}"/>
              </a:ext>
            </a:extLst>
          </p:cNvPr>
          <p:cNvSpPr txBox="1"/>
          <p:nvPr/>
        </p:nvSpPr>
        <p:spPr>
          <a:xfrm>
            <a:off x="838200" y="184666"/>
            <a:ext cx="6372225" cy="461665"/>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400" b="1" dirty="0">
                <a:latin typeface="Arial"/>
                <a:cs typeface="Arial"/>
              </a:rPr>
              <a:t>Civil Affairs Resiliency Gap Analysis</a:t>
            </a:r>
          </a:p>
        </p:txBody>
      </p:sp>
      <p:grpSp>
        <p:nvGrpSpPr>
          <p:cNvPr id="4" name="Group 3">
            <a:extLst>
              <a:ext uri="{FF2B5EF4-FFF2-40B4-BE49-F238E27FC236}">
                <a16:creationId xmlns:a16="http://schemas.microsoft.com/office/drawing/2014/main" id="{3D903EF8-DD1A-AA5C-42A6-366AF498AC4A}"/>
              </a:ext>
            </a:extLst>
          </p:cNvPr>
          <p:cNvGrpSpPr/>
          <p:nvPr/>
        </p:nvGrpSpPr>
        <p:grpSpPr>
          <a:xfrm>
            <a:off x="36841" y="4050888"/>
            <a:ext cx="6228784" cy="2410971"/>
            <a:chOff x="7705725" y="1648464"/>
            <a:chExt cx="4486276" cy="1545745"/>
          </a:xfrm>
        </p:grpSpPr>
        <p:pic>
          <p:nvPicPr>
            <p:cNvPr id="5" name="Picture 4">
              <a:extLst>
                <a:ext uri="{FF2B5EF4-FFF2-40B4-BE49-F238E27FC236}">
                  <a16:creationId xmlns:a16="http://schemas.microsoft.com/office/drawing/2014/main" id="{C405AC0E-41BE-4D29-A821-A215CB5943DB}"/>
                </a:ext>
              </a:extLst>
            </p:cNvPr>
            <p:cNvPicPr>
              <a:picLocks noChangeAspect="1"/>
            </p:cNvPicPr>
            <p:nvPr/>
          </p:nvPicPr>
          <p:blipFill>
            <a:blip r:embed="rId3"/>
            <a:stretch>
              <a:fillRect/>
            </a:stretch>
          </p:blipFill>
          <p:spPr>
            <a:xfrm>
              <a:off x="7705725" y="1842107"/>
              <a:ext cx="4486275" cy="709425"/>
            </a:xfrm>
            <a:prstGeom prst="rect">
              <a:avLst/>
            </a:prstGeom>
          </p:spPr>
        </p:pic>
        <p:pic>
          <p:nvPicPr>
            <p:cNvPr id="6" name="Picture 5">
              <a:extLst>
                <a:ext uri="{FF2B5EF4-FFF2-40B4-BE49-F238E27FC236}">
                  <a16:creationId xmlns:a16="http://schemas.microsoft.com/office/drawing/2014/main" id="{C938B85A-396D-ED84-9FCE-56467B50A91C}"/>
                </a:ext>
              </a:extLst>
            </p:cNvPr>
            <p:cNvPicPr>
              <a:picLocks noChangeAspect="1"/>
            </p:cNvPicPr>
            <p:nvPr/>
          </p:nvPicPr>
          <p:blipFill>
            <a:blip r:embed="rId4"/>
            <a:stretch>
              <a:fillRect/>
            </a:stretch>
          </p:blipFill>
          <p:spPr>
            <a:xfrm>
              <a:off x="7705725" y="2444116"/>
              <a:ext cx="4486276" cy="750093"/>
            </a:xfrm>
            <a:prstGeom prst="rect">
              <a:avLst/>
            </a:prstGeom>
          </p:spPr>
        </p:pic>
        <p:sp>
          <p:nvSpPr>
            <p:cNvPr id="7" name="TextBox 6">
              <a:extLst>
                <a:ext uri="{FF2B5EF4-FFF2-40B4-BE49-F238E27FC236}">
                  <a16:creationId xmlns:a16="http://schemas.microsoft.com/office/drawing/2014/main" id="{81B0C668-2D70-4954-1289-7B74659055A4}"/>
                </a:ext>
              </a:extLst>
            </p:cNvPr>
            <p:cNvSpPr txBox="1"/>
            <p:nvPr/>
          </p:nvSpPr>
          <p:spPr>
            <a:xfrm>
              <a:off x="8186707" y="1648464"/>
              <a:ext cx="3477447" cy="177592"/>
            </a:xfrm>
            <a:prstGeom prst="rect">
              <a:avLst/>
            </a:prstGeom>
            <a:noFill/>
          </p:spPr>
          <p:txBody>
            <a:bodyPr wrap="none" rtlCol="0">
              <a:spAutoFit/>
            </a:bodyPr>
            <a:lstStyle/>
            <a:p>
              <a:r>
                <a:rPr lang="en-US" sz="1200" b="1" dirty="0">
                  <a:solidFill>
                    <a:srgbClr val="000000"/>
                  </a:solidFill>
                </a:rPr>
                <a:t>CA forces conduct CAO in support of the elements of decisive action to—</a:t>
              </a:r>
              <a:endParaRPr lang="en-US" sz="1200" b="1" dirty="0"/>
            </a:p>
          </p:txBody>
        </p:sp>
      </p:grpSp>
      <p:pic>
        <p:nvPicPr>
          <p:cNvPr id="8" name="Picture 7">
            <a:extLst>
              <a:ext uri="{FF2B5EF4-FFF2-40B4-BE49-F238E27FC236}">
                <a16:creationId xmlns:a16="http://schemas.microsoft.com/office/drawing/2014/main" id="{2148D5B8-EC0E-DCC7-9CF6-C68938FFEBEC}"/>
              </a:ext>
            </a:extLst>
          </p:cNvPr>
          <p:cNvPicPr>
            <a:picLocks noChangeAspect="1"/>
          </p:cNvPicPr>
          <p:nvPr/>
        </p:nvPicPr>
        <p:blipFill rotWithShape="1">
          <a:blip r:embed="rId5"/>
          <a:srcRect l="11448" t="29181" r="12589" b="2882"/>
          <a:stretch/>
        </p:blipFill>
        <p:spPr>
          <a:xfrm>
            <a:off x="7110800" y="4176870"/>
            <a:ext cx="4848951" cy="2230067"/>
          </a:xfrm>
          <a:prstGeom prst="rect">
            <a:avLst/>
          </a:prstGeom>
        </p:spPr>
      </p:pic>
      <p:sp>
        <p:nvSpPr>
          <p:cNvPr id="9" name="TextBox 8">
            <a:extLst>
              <a:ext uri="{FF2B5EF4-FFF2-40B4-BE49-F238E27FC236}">
                <a16:creationId xmlns:a16="http://schemas.microsoft.com/office/drawing/2014/main" id="{5F832326-96D2-B7F7-C434-A9E9DE30380F}"/>
              </a:ext>
            </a:extLst>
          </p:cNvPr>
          <p:cNvSpPr txBox="1"/>
          <p:nvPr/>
        </p:nvSpPr>
        <p:spPr>
          <a:xfrm>
            <a:off x="8226194" y="3791761"/>
            <a:ext cx="2772875" cy="369332"/>
          </a:xfrm>
          <a:prstGeom prst="rect">
            <a:avLst/>
          </a:prstGeom>
          <a:noFill/>
        </p:spPr>
        <p:txBody>
          <a:bodyPr wrap="none" rtlCol="0">
            <a:spAutoFit/>
          </a:bodyPr>
          <a:lstStyle/>
          <a:p>
            <a:r>
              <a:rPr lang="en-US" dirty="0"/>
              <a:t>38 G (Military Government)</a:t>
            </a:r>
          </a:p>
        </p:txBody>
      </p:sp>
      <p:cxnSp>
        <p:nvCxnSpPr>
          <p:cNvPr id="10" name="Straight Arrow Connector 9">
            <a:extLst>
              <a:ext uri="{FF2B5EF4-FFF2-40B4-BE49-F238E27FC236}">
                <a16:creationId xmlns:a16="http://schemas.microsoft.com/office/drawing/2014/main" id="{CA0C4521-C68C-7CC6-D749-49C445B77FF4}"/>
              </a:ext>
            </a:extLst>
          </p:cNvPr>
          <p:cNvCxnSpPr>
            <a:cxnSpLocks/>
          </p:cNvCxnSpPr>
          <p:nvPr/>
        </p:nvCxnSpPr>
        <p:spPr>
          <a:xfrm>
            <a:off x="-3320" y="3809771"/>
            <a:ext cx="12195320" cy="32538"/>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71BA4F5A-E9FD-97E5-112B-77D7AC4084E8}"/>
              </a:ext>
            </a:extLst>
          </p:cNvPr>
          <p:cNvSpPr txBox="1">
            <a:spLocks/>
          </p:cNvSpPr>
          <p:nvPr/>
        </p:nvSpPr>
        <p:spPr>
          <a:xfrm>
            <a:off x="3711921" y="6504016"/>
            <a:ext cx="5015619" cy="273844"/>
          </a:xfrm>
          <a:prstGeom prst="rect">
            <a:avLst/>
          </a:prstGeom>
        </p:spPr>
        <p:txBody>
          <a:bodyPr vert="horz" lIns="68580" tIns="34290" rIns="68580" bIns="34290" rtlCol="0" anchor="ctr"/>
          <a:lstStyle>
            <a:defPPr>
              <a:defRPr lang="en-US"/>
            </a:defPPr>
            <a:lvl1pPr marL="0" algn="ct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Point of Contact: LTC Brian Meister; (910) 432-7481 email brian.j.meister.mil@socom.mil</a:t>
            </a:r>
            <a:endParaRPr lang="en-US" dirty="0"/>
          </a:p>
        </p:txBody>
      </p:sp>
    </p:spTree>
    <p:extLst>
      <p:ext uri="{BB962C8B-B14F-4D97-AF65-F5344CB8AC3E}">
        <p14:creationId xmlns:p14="http://schemas.microsoft.com/office/powerpoint/2010/main" val="3244461073"/>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016d304-faed-4789-b794-a2b97b43617a" xsi:nil="true"/>
    <lcf76f155ced4ddcb4097134ff3c332f xmlns="685f973d-b026-429f-9f4f-8d4ea4f488e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CD8F55D71DAA46908BEB4011D85753" ma:contentTypeVersion="12" ma:contentTypeDescription="Create a new document." ma:contentTypeScope="" ma:versionID="5e5e12db0e6f933ea5c503a355cf6768">
  <xsd:schema xmlns:xsd="http://www.w3.org/2001/XMLSchema" xmlns:xs="http://www.w3.org/2001/XMLSchema" xmlns:p="http://schemas.microsoft.com/office/2006/metadata/properties" xmlns:ns2="685f973d-b026-429f-9f4f-8d4ea4f488e4" xmlns:ns3="2016d304-faed-4789-b794-a2b97b43617a" targetNamespace="http://schemas.microsoft.com/office/2006/metadata/properties" ma:root="true" ma:fieldsID="2090e723919d17fc348a9feb6140baa7" ns2:_="" ns3:_="">
    <xsd:import namespace="685f973d-b026-429f-9f4f-8d4ea4f488e4"/>
    <xsd:import namespace="2016d304-faed-4789-b794-a2b97b43617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f973d-b026-429f-9f4f-8d4ea4f488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16d304-faed-4789-b794-a2b97b43617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39ccc4f-3c23-48f2-9fdf-4801ed30a154}" ma:internalName="TaxCatchAll" ma:showField="CatchAllData" ma:web="2016d304-faed-4789-b794-a2b97b43617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B7BCE0-892D-472B-AA21-C1EE55ADFD0B}">
  <ds:schemaRefs>
    <ds:schemaRef ds:uri="http://schemas.microsoft.com/office/2006/documentManagement/types"/>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dcmitype/"/>
    <ds:schemaRef ds:uri="2016d304-faed-4789-b794-a2b97b43617a"/>
    <ds:schemaRef ds:uri="685f973d-b026-429f-9f4f-8d4ea4f488e4"/>
    <ds:schemaRef ds:uri="http://www.w3.org/XML/1998/namespace"/>
  </ds:schemaRefs>
</ds:datastoreItem>
</file>

<file path=customXml/itemProps2.xml><?xml version="1.0" encoding="utf-8"?>
<ds:datastoreItem xmlns:ds="http://schemas.openxmlformats.org/officeDocument/2006/customXml" ds:itemID="{F29E786E-CEBF-401D-B66C-B81739403FA4}">
  <ds:schemaRefs>
    <ds:schemaRef ds:uri="http://schemas.microsoft.com/sharepoint/v3/contenttype/forms"/>
  </ds:schemaRefs>
</ds:datastoreItem>
</file>

<file path=customXml/itemProps3.xml><?xml version="1.0" encoding="utf-8"?>
<ds:datastoreItem xmlns:ds="http://schemas.openxmlformats.org/officeDocument/2006/customXml" ds:itemID="{1BD1AC52-6CF0-43EF-AF35-62D62FC3AB9E}"/>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1228</TotalTime>
  <Words>3717</Words>
  <Application>Microsoft Office PowerPoint</Application>
  <PresentationFormat>Widescreen</PresentationFormat>
  <Paragraphs>197</Paragraphs>
  <Slides>7</Slides>
  <Notes>6</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Symbol</vt:lpstr>
      <vt:lpstr>Times New Roman</vt:lpstr>
      <vt:lpstr>TimesNewRomanPSMT</vt:lpstr>
      <vt:lpstr>3_Office Theme</vt:lpstr>
      <vt:lpstr>Office Theme</vt:lpstr>
      <vt:lpstr> Army Civil Affairs Support to Resiliency   12-14 DEC 2023 US Army Heritage and Education Center (USAHEC) Carlisle, PA</vt:lpstr>
      <vt:lpstr>PowerPoint Presentation</vt:lpstr>
      <vt:lpstr>PowerPoint Presentation</vt:lpstr>
      <vt:lpstr>PowerPoint Presentation</vt:lpstr>
      <vt:lpstr>PowerPoint Presentation</vt:lpstr>
      <vt:lpstr>PowerPoint Presentation</vt:lpstr>
      <vt:lpstr>PowerPoint Presentation</vt:lpstr>
    </vt:vector>
  </TitlesOfParts>
  <Company>USCENTCOM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Template USCENTCOM 40th Anniversary</dc:title>
  <dc:creator>Highers, Jeffrey W Mr CIV USAF USCENTCOM CCDC-CCSS</dc:creator>
  <cp:lastModifiedBy>Deveyra, Alfonso G III CIV USSOCOM USASOC (USA)</cp:lastModifiedBy>
  <cp:revision>24</cp:revision>
  <cp:lastPrinted>2023-12-08T19:07:21Z</cp:lastPrinted>
  <dcterms:created xsi:type="dcterms:W3CDTF">2013-01-14T14:58:34Z</dcterms:created>
  <dcterms:modified xsi:type="dcterms:W3CDTF">2023-12-12T17:38:14Z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0x01010034CD8F55D71DAA46908BEB4011D85753</vt:lpwstr>
  </property>
  <property fmtid="{D5CDD505-2E9C-101B-9397-08002B2CF9AE}" pid="3" name="Order">
    <vt:r8>15700</vt:r8>
  </property>
  <property fmtid="{D5CDD505-2E9C-101B-9397-08002B2CF9AE}" pid="4" name="xd_ProgID">
    <vt:lpwstr/>
  </property>
  <property fmtid="{D5CDD505-2E9C-101B-9397-08002B2CF9AE}" pid="5" name="TemplateUrl">
    <vt:lpwstr/>
  </property>
  <property fmtid="{D5CDD505-2E9C-101B-9397-08002B2CF9AE}" pid="6" name="Record Series">
    <vt:lpwstr/>
  </property>
  <property fmtid="{D5CDD505-2E9C-101B-9397-08002B2CF9AE}" pid="7" name="Functional Area">
    <vt:lpwstr/>
  </property>
  <property fmtid="{D5CDD505-2E9C-101B-9397-08002B2CF9AE}" pid="8" name="Classification">
    <vt:lpwstr>7;#UNCLASSIFIED|11a8d837-b507-4621-ae93-b6220d541d03</vt:lpwstr>
  </property>
  <property fmtid="{D5CDD505-2E9C-101B-9397-08002B2CF9AE}" pid="9" name="TitusGUID">
    <vt:lpwstr>7540f4f8-202c-455b-8491-ed03224a61ad</vt:lpwstr>
  </property>
  <property fmtid="{D5CDD505-2E9C-101B-9397-08002B2CF9AE}" pid="10" name="TitusCLASSIFICATIONS">
    <vt:lpwstr>UNCLASSIFIED</vt:lpwstr>
  </property>
  <property fmtid="{D5CDD505-2E9C-101B-9397-08002B2CF9AE}" pid="11" name="TitusUNCLASSIFIEDCAVEATS">
    <vt:lpwstr>NONE</vt:lpwstr>
  </property>
  <property fmtid="{D5CDD505-2E9C-101B-9397-08002B2CF9AE}" pid="12" name="lfa9555ad12c4067a1dd51a43fdc108d">
    <vt:lpwstr>UNCLASSIFIED|11a8d837-b507-4621-ae93-b6220d541d03</vt:lpwstr>
  </property>
  <property fmtid="{D5CDD505-2E9C-101B-9397-08002B2CF9AE}" pid="13" name="TaxCatchAll">
    <vt:lpwstr>7;#UNCLASSIFIED|11a8d837-b507-4621-ae93-b6220d541d03</vt:lpwstr>
  </property>
  <property fmtid="{D5CDD505-2E9C-101B-9397-08002B2CF9AE}" pid="14" name="MediaServiceImageTags">
    <vt:lpwstr/>
  </property>
</Properties>
</file>