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707" r:id="rId5"/>
  </p:sldMasterIdLst>
  <p:notesMasterIdLst>
    <p:notesMasterId r:id="rId14"/>
  </p:notesMasterIdLst>
  <p:sldIdLst>
    <p:sldId id="256" r:id="rId6"/>
    <p:sldId id="295" r:id="rId7"/>
    <p:sldId id="258" r:id="rId8"/>
    <p:sldId id="278" r:id="rId9"/>
    <p:sldId id="284" r:id="rId10"/>
    <p:sldId id="286" r:id="rId11"/>
    <p:sldId id="287" r:id="rId12"/>
    <p:sldId id="288" r:id="rId1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350082"/>
    <a:srgbClr val="002F4D"/>
    <a:srgbClr val="2F5597"/>
    <a:srgbClr val="7F7F7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054" autoAdjust="0"/>
  </p:normalViewPr>
  <p:slideViewPr>
    <p:cSldViewPr snapToGrid="0">
      <p:cViewPr varScale="1">
        <p:scale>
          <a:sx n="104" d="100"/>
          <a:sy n="104" d="100"/>
        </p:scale>
        <p:origin x="83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1881386B-C8FF-44AA-8E1C-244576682830}" type="datetimeFigureOut">
              <a:rPr lang="en-US" smtClean="0"/>
              <a:t>11/8/2023</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8FDACF8C-F26C-4AC4-9108-CA6F53A31D4C}" type="slidenum">
              <a:rPr lang="en-US" smtClean="0"/>
              <a:t>‹#›</a:t>
            </a:fld>
            <a:endParaRPr lang="en-US"/>
          </a:p>
        </p:txBody>
      </p:sp>
    </p:spTree>
    <p:extLst>
      <p:ext uri="{BB962C8B-B14F-4D97-AF65-F5344CB8AC3E}">
        <p14:creationId xmlns:p14="http://schemas.microsoft.com/office/powerpoint/2010/main" val="4065608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a:extLst>
              <a:ext uri="{FF2B5EF4-FFF2-40B4-BE49-F238E27FC236}">
                <a16:creationId xmlns:a16="http://schemas.microsoft.com/office/drawing/2014/main" id="{BF3E07A4-04CD-4098-8B58-7AF1675ACA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1670">
              <a:defRPr>
                <a:solidFill>
                  <a:schemeClr val="tx1"/>
                </a:solidFill>
                <a:latin typeface="Calibri" panose="020F0502020204030204" pitchFamily="34" charset="0"/>
              </a:defRPr>
            </a:lvl1pPr>
            <a:lvl2pPr marL="745655" indent="-286179" defTabSz="931670">
              <a:defRPr>
                <a:solidFill>
                  <a:schemeClr val="tx1"/>
                </a:solidFill>
                <a:latin typeface="Calibri" panose="020F0502020204030204" pitchFamily="34" charset="0"/>
              </a:defRPr>
            </a:lvl2pPr>
            <a:lvl3pPr marL="1147894" indent="-228943" defTabSz="931670">
              <a:defRPr>
                <a:solidFill>
                  <a:schemeClr val="tx1"/>
                </a:solidFill>
                <a:latin typeface="Calibri" panose="020F0502020204030204" pitchFamily="34" charset="0"/>
              </a:defRPr>
            </a:lvl3pPr>
            <a:lvl4pPr marL="1605780" indent="-228943" defTabSz="931670">
              <a:defRPr>
                <a:solidFill>
                  <a:schemeClr val="tx1"/>
                </a:solidFill>
                <a:latin typeface="Calibri" panose="020F0502020204030204" pitchFamily="34" charset="0"/>
              </a:defRPr>
            </a:lvl4pPr>
            <a:lvl5pPr marL="2065256" indent="-228943" defTabSz="931670">
              <a:defRPr>
                <a:solidFill>
                  <a:schemeClr val="tx1"/>
                </a:solidFill>
                <a:latin typeface="Calibri" panose="020F0502020204030204" pitchFamily="34" charset="0"/>
              </a:defRPr>
            </a:lvl5pPr>
            <a:lvl6pPr marL="2523142" indent="-228943" defTabSz="931670" fontAlgn="base">
              <a:spcBef>
                <a:spcPct val="0"/>
              </a:spcBef>
              <a:spcAft>
                <a:spcPct val="0"/>
              </a:spcAft>
              <a:defRPr>
                <a:solidFill>
                  <a:schemeClr val="tx1"/>
                </a:solidFill>
                <a:latin typeface="Calibri" panose="020F0502020204030204" pitchFamily="34" charset="0"/>
              </a:defRPr>
            </a:lvl6pPr>
            <a:lvl7pPr marL="2981028" indent="-228943" defTabSz="931670" fontAlgn="base">
              <a:spcBef>
                <a:spcPct val="0"/>
              </a:spcBef>
              <a:spcAft>
                <a:spcPct val="0"/>
              </a:spcAft>
              <a:defRPr>
                <a:solidFill>
                  <a:schemeClr val="tx1"/>
                </a:solidFill>
                <a:latin typeface="Calibri" panose="020F0502020204030204" pitchFamily="34" charset="0"/>
              </a:defRPr>
            </a:lvl7pPr>
            <a:lvl8pPr marL="3438914" indent="-228943" defTabSz="931670" fontAlgn="base">
              <a:spcBef>
                <a:spcPct val="0"/>
              </a:spcBef>
              <a:spcAft>
                <a:spcPct val="0"/>
              </a:spcAft>
              <a:defRPr>
                <a:solidFill>
                  <a:schemeClr val="tx1"/>
                </a:solidFill>
                <a:latin typeface="Calibri" panose="020F0502020204030204" pitchFamily="34" charset="0"/>
              </a:defRPr>
            </a:lvl8pPr>
            <a:lvl9pPr marL="3896799" indent="-228943" defTabSz="931670" fontAlgn="base">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pPr>
            <a:fld id="{A73FB303-CEF7-4561-AD66-00025567B493}" type="slidenum">
              <a:rPr lang="en-US" altLang="en-US" sz="1000" i="1">
                <a:solidFill>
                  <a:srgbClr val="000000"/>
                </a:solidFill>
                <a:latin typeface="Times New Roman" panose="02020603050405020304" pitchFamily="18" charset="0"/>
              </a:rPr>
              <a:pPr eaLnBrk="0" fontAlgn="base" hangingPunct="0">
                <a:spcBef>
                  <a:spcPct val="0"/>
                </a:spcBef>
                <a:spcAft>
                  <a:spcPct val="0"/>
                </a:spcAft>
              </a:pPr>
              <a:t>1</a:t>
            </a:fld>
            <a:endParaRPr lang="en-US" altLang="en-US" sz="1000" i="1">
              <a:solidFill>
                <a:srgbClr val="000000"/>
              </a:solidFill>
              <a:latin typeface="Times New Roman" panose="02020603050405020304" pitchFamily="18" charset="0"/>
            </a:endParaRPr>
          </a:p>
        </p:txBody>
      </p:sp>
      <p:sp>
        <p:nvSpPr>
          <p:cNvPr id="13315" name="Rectangle 2">
            <a:extLst>
              <a:ext uri="{FF2B5EF4-FFF2-40B4-BE49-F238E27FC236}">
                <a16:creationId xmlns:a16="http://schemas.microsoft.com/office/drawing/2014/main" id="{6D2FC7AD-0F41-4F61-83B4-C6901EDC56E6}"/>
              </a:ext>
            </a:extLst>
          </p:cNvPr>
          <p:cNvSpPr>
            <a:spLocks noGrp="1" noRot="1" noChangeAspect="1" noChangeArrowheads="1" noTextEdit="1"/>
          </p:cNvSpPr>
          <p:nvPr>
            <p:ph type="sldImg"/>
          </p:nvPr>
        </p:nvSpPr>
        <p:spPr bwMode="auto">
          <a:xfrm>
            <a:off x="409575" y="698500"/>
            <a:ext cx="62039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a:extLst>
              <a:ext uri="{FF2B5EF4-FFF2-40B4-BE49-F238E27FC236}">
                <a16:creationId xmlns:a16="http://schemas.microsoft.com/office/drawing/2014/main" id="{E17C7AC4-FC65-4EC0-AEF2-7F554A6631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DACF8C-F26C-4AC4-9108-CA6F53A31D4C}" type="slidenum">
              <a:rPr lang="en-US" smtClean="0"/>
              <a:t>2</a:t>
            </a:fld>
            <a:endParaRPr lang="en-US"/>
          </a:p>
        </p:txBody>
      </p:sp>
    </p:spTree>
    <p:extLst>
      <p:ext uri="{BB962C8B-B14F-4D97-AF65-F5344CB8AC3E}">
        <p14:creationId xmlns:p14="http://schemas.microsoft.com/office/powerpoint/2010/main" val="3995646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The fundamental purpose of Security Cooperation is to harness the strengths and capabilities of our partners and allies. This cooperative approach is critical as it serves as a force multiplier within Multi-Domain Operations, allowing us to operate more effectively by integrating diverse capabilities.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It's important to recognize that the Department of Defense's SC efforts are part of a larger framework, operating under the guidance of the Department of State's Foreign Assistance programs, specifically within the realm of Security Sector Assistance. This ensures that our military efforts are aligned with the diplomatic and national security objectives of the United States.</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SC itself is not a single activity; it is an umbrella term that encompasses three distinct yet interrelated activities: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Security Assistance (SA), which involves providing equipment, training, or other support to partner nations.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Security Force Assistance (SFA), focused on developing the capabilities of partner nation security forces.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Military Engagement, which includes various military-to-military interactions aimed at strengthening alliances and partnerships.</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For Army SC practitioners, it is vital to nest our efforts within the broader context of national strategy. This means that our actions are not only guided by the Department of Defense but also by the strategic documents and directives of the Department of State. The DOS provides guidance through its Integrated Country Strategy, which outlines objectives for U.S. engagement with specific countries, and this takes precedence in guiding our SC efforts.</a:t>
            </a:r>
          </a:p>
          <a:p>
            <a:r>
              <a:rPr lang="en-US" sz="1800" dirty="0">
                <a:effectLst/>
                <a:latin typeface="Calibri" panose="020F0502020204030204" pitchFamily="34" charset="0"/>
                <a:ea typeface="Calibri" panose="020F0502020204030204" pitchFamily="34" charset="0"/>
                <a:cs typeface="Arial" panose="020B0604020202020204" pitchFamily="34" charset="0"/>
              </a:rPr>
              <a:t>In essence, effective SC ensures that we are not acting in isolation but are part of a coordinated approach to national security, leveraging global partnerships in a strategic and integrated manner.</a:t>
            </a:r>
          </a:p>
          <a:p>
            <a:pPr marL="0" indent="0">
              <a:buFont typeface="Arial" panose="020B0604020202020204" pitchFamily="34" charset="0"/>
              <a:buNone/>
            </a:pPr>
            <a:endParaRPr lang="en-US" i="0" dirty="0"/>
          </a:p>
          <a:p>
            <a:pPr marL="0" indent="0">
              <a:buFont typeface="Arial" panose="020B0604020202020204" pitchFamily="34" charset="0"/>
              <a:buNone/>
            </a:pPr>
            <a:r>
              <a:rPr lang="en-US" i="0" dirty="0"/>
              <a:t>The Army’s support to SC builds defense relationships that promote US interests, develop Allies/friendly military capabilities for self defense and multi-national operations, and provide US forces with peacetime &amp; contingency access to Host nations to prevent &amp; deter conflict</a:t>
            </a:r>
          </a:p>
        </p:txBody>
      </p:sp>
      <p:sp>
        <p:nvSpPr>
          <p:cNvPr id="4" name="Slide Number Placeholder 3"/>
          <p:cNvSpPr>
            <a:spLocks noGrp="1"/>
          </p:cNvSpPr>
          <p:nvPr>
            <p:ph type="sldNum" sz="quarter" idx="5"/>
          </p:nvPr>
        </p:nvSpPr>
        <p:spPr/>
        <p:txBody>
          <a:bodyPr/>
          <a:lstStyle/>
          <a:p>
            <a:fld id="{2E310EB6-E6E2-4BF4-8CF0-76449235C332}" type="slidenum">
              <a:rPr lang="en-US" smtClean="0"/>
              <a:t>3</a:t>
            </a:fld>
            <a:endParaRPr lang="en-US"/>
          </a:p>
        </p:txBody>
      </p:sp>
    </p:spTree>
    <p:extLst>
      <p:ext uri="{BB962C8B-B14F-4D97-AF65-F5344CB8AC3E}">
        <p14:creationId xmlns:p14="http://schemas.microsoft.com/office/powerpoint/2010/main" val="1518603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SFA and other SC activities represent an important investment and commitment by the United States into the security apparatus of the PN. The willingness of the United States to commit resources encourages partner willingness to provide access in support of U.S. strategic requirements.</a:t>
            </a:r>
          </a:p>
          <a:p>
            <a:endParaRPr lang="en-US" dirty="0"/>
          </a:p>
          <a:p>
            <a:r>
              <a:rPr lang="en-US" dirty="0"/>
              <a:t>A continuous U.S. presence (such as, cooperative security locations, forward operating stations, main operating bases) is fundamental to the capability and capacity development of the partner FSF, and critical to building and maintaining trust and rapport with the host nation. SFA activities provide the “ways” to accomplish this end state by nurturing current alliances and building new partnerships designed to build partner capability and capacity through continuous engagement.</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This persistent engagement is crucial for several reasons: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Developing Partner Capacity: Through SFA activities, we're not just training and equipping forces; we're building institutional resilience and advancing operational competencies.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Building Alliances and Partnerships: Our activities are designed to cultivate long-term relationships that are mutually beneficial. It's about enhancing the ability of our partners to operate alongside us, ensuring that our strategic interests are aligned and that we can rely on each other when needed.</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Strategic Access: The resources we commit often encourage partner nations to reciprocate, granting us access and influence that are vital for our own strategic needs and interests.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Trust and Rapport: A continuous presence helps us foster enduring relationships, which are the cornerstone of any alliance. Trust is essential, not only at the diplomatic level but also on the ground where our forces interact.</a:t>
            </a:r>
          </a:p>
          <a:p>
            <a:endParaRPr lang="en-US" dirty="0"/>
          </a:p>
          <a:p>
            <a:endParaRPr lang="en-US" dirty="0"/>
          </a:p>
        </p:txBody>
      </p:sp>
      <p:sp>
        <p:nvSpPr>
          <p:cNvPr id="4" name="Slide Number Placeholder 3"/>
          <p:cNvSpPr>
            <a:spLocks noGrp="1"/>
          </p:cNvSpPr>
          <p:nvPr>
            <p:ph type="sldNum" sz="quarter" idx="5"/>
          </p:nvPr>
        </p:nvSpPr>
        <p:spPr/>
        <p:txBody>
          <a:bodyPr/>
          <a:lstStyle/>
          <a:p>
            <a:fld id="{2E310EB6-E6E2-4BF4-8CF0-76449235C332}" type="slidenum">
              <a:rPr lang="en-US" smtClean="0"/>
              <a:t>4</a:t>
            </a:fld>
            <a:endParaRPr lang="en-US"/>
          </a:p>
        </p:txBody>
      </p:sp>
    </p:spTree>
    <p:extLst>
      <p:ext uri="{BB962C8B-B14F-4D97-AF65-F5344CB8AC3E}">
        <p14:creationId xmlns:p14="http://schemas.microsoft.com/office/powerpoint/2010/main" val="391994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competition below armed conflict, Security Cooperation Efforts (both SA and SFA) enables relationships that support the continuous </a:t>
            </a:r>
          </a:p>
          <a:p>
            <a:r>
              <a:rPr lang="en-US" dirty="0"/>
              <a:t>operational preparation of the environment. The influence gained by the presence of SFA forces—</a:t>
            </a:r>
          </a:p>
          <a:p>
            <a:r>
              <a:rPr lang="en-US" dirty="0"/>
              <a:t>• Supports the partner FSF in setting the theater for multidomain and multinational operations by creating access agreements.</a:t>
            </a:r>
          </a:p>
          <a:p>
            <a:r>
              <a:rPr lang="en-US" dirty="0"/>
              <a:t>• Provides and develops added partner FSF layers of intelligence, surveillance, and reconnaissance capability to the network.</a:t>
            </a:r>
          </a:p>
          <a:p>
            <a:r>
              <a:rPr lang="en-US" dirty="0"/>
              <a:t>• Enables the partner FSF to gain and provide improved situational awareness and understanding of the operational environment, and</a:t>
            </a:r>
          </a:p>
          <a:p>
            <a:r>
              <a:rPr lang="en-US" dirty="0"/>
              <a:t>enables them to share that information with the combatant command and regionally aligned units</a:t>
            </a:r>
          </a:p>
          <a:p>
            <a:r>
              <a:rPr lang="en-US" dirty="0"/>
              <a:t>• Supports and enables the partner FSF to preserve the consolidation and protection of critical capabilities, assets, and activities in theater.</a:t>
            </a:r>
          </a:p>
          <a:p>
            <a:endParaRPr lang="en-US" dirty="0"/>
          </a:p>
        </p:txBody>
      </p:sp>
      <p:sp>
        <p:nvSpPr>
          <p:cNvPr id="4" name="Slide Number Placeholder 3"/>
          <p:cNvSpPr>
            <a:spLocks noGrp="1"/>
          </p:cNvSpPr>
          <p:nvPr>
            <p:ph type="sldNum" sz="quarter" idx="5"/>
          </p:nvPr>
        </p:nvSpPr>
        <p:spPr/>
        <p:txBody>
          <a:bodyPr/>
          <a:lstStyle/>
          <a:p>
            <a:fld id="{8FDACF8C-F26C-4AC4-9108-CA6F53A31D4C}" type="slidenum">
              <a:rPr lang="en-US" smtClean="0"/>
              <a:t>5</a:t>
            </a:fld>
            <a:endParaRPr lang="en-US"/>
          </a:p>
        </p:txBody>
      </p:sp>
    </p:spTree>
    <p:extLst>
      <p:ext uri="{BB962C8B-B14F-4D97-AF65-F5344CB8AC3E}">
        <p14:creationId xmlns:p14="http://schemas.microsoft.com/office/powerpoint/2010/main" val="364981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crisis, Security Cooperation enables the joint and multinational force to present credible and integrated deterrent options that demonstrate the </a:t>
            </a:r>
          </a:p>
          <a:p>
            <a:r>
              <a:rPr lang="en-US" dirty="0"/>
              <a:t>ability to impose costs on malign action</a:t>
            </a:r>
          </a:p>
          <a:p>
            <a:r>
              <a:rPr lang="en-US" dirty="0"/>
              <a:t>SFA elements enable an agile response by the joint force in the rapid transition to combat operations. SFA forces co-located or embedded with the </a:t>
            </a:r>
          </a:p>
          <a:p>
            <a:r>
              <a:rPr lang="en-US" dirty="0"/>
              <a:t>partner FSF can—</a:t>
            </a:r>
          </a:p>
          <a:p>
            <a:r>
              <a:rPr lang="en-US" dirty="0"/>
              <a:t>• Support and enable integration and synchronization of U.S. and partner activities</a:t>
            </a:r>
          </a:p>
          <a:p>
            <a:r>
              <a:rPr lang="en-US" dirty="0"/>
              <a:t>• Provide insight on key capability gaps within the partner FSF structure</a:t>
            </a:r>
          </a:p>
          <a:p>
            <a:r>
              <a:rPr lang="en-US" dirty="0"/>
              <a:t>• Provide “on-the-ground” situational awareness to theater planners</a:t>
            </a:r>
          </a:p>
          <a:p>
            <a:r>
              <a:rPr lang="en-US" dirty="0"/>
              <a:t>• Help to ensure unity of purpose and mutual support in offensive operations</a:t>
            </a:r>
          </a:p>
          <a:p>
            <a:r>
              <a:rPr lang="en-US"/>
              <a:t>• Enable the joint force to maintain freedom of action and positions of relative advantage</a:t>
            </a:r>
          </a:p>
        </p:txBody>
      </p:sp>
      <p:sp>
        <p:nvSpPr>
          <p:cNvPr id="4" name="Slide Number Placeholder 3"/>
          <p:cNvSpPr>
            <a:spLocks noGrp="1"/>
          </p:cNvSpPr>
          <p:nvPr>
            <p:ph type="sldNum" sz="quarter" idx="5"/>
          </p:nvPr>
        </p:nvSpPr>
        <p:spPr/>
        <p:txBody>
          <a:bodyPr/>
          <a:lstStyle/>
          <a:p>
            <a:fld id="{8FDACF8C-F26C-4AC4-9108-CA6F53A31D4C}" type="slidenum">
              <a:rPr lang="en-US" smtClean="0"/>
              <a:t>6</a:t>
            </a:fld>
            <a:endParaRPr lang="en-US"/>
          </a:p>
        </p:txBody>
      </p:sp>
    </p:spTree>
    <p:extLst>
      <p:ext uri="{BB962C8B-B14F-4D97-AF65-F5344CB8AC3E}">
        <p14:creationId xmlns:p14="http://schemas.microsoft.com/office/powerpoint/2010/main" val="3972591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Expanding the Battlespace in Conflict</a:t>
            </a:r>
          </a:p>
          <a:p>
            <a:r>
              <a:rPr lang="en-US" dirty="0"/>
              <a:t>SFA provides commanders with more options to exploit both strategic and operational indirect approaches in a globally integrated operation against a peer adversary. SFA can leverage partner FSF capabilities and their inherently forward posture to expand the battlespace by maneuvering in areas inside and outside the traditional theater geometry. Properly advised, equipped, and trained partner FSF forces can operate inside the adversary’s A2/AD zones to provide credible and survivable capabilities that undermine area denial stratagems. Likewise, properly advised, equipped, and trained partner FSF outside forces may be surged to enable the Army and joint force to control terrain, consolidate gains, and secure strategic support areas. </a:t>
            </a:r>
          </a:p>
          <a:p>
            <a:endParaRPr lang="en-US" dirty="0"/>
          </a:p>
          <a:p>
            <a:r>
              <a:rPr lang="en-US" dirty="0"/>
              <a:t>The future LSCO battlefield will be a noncontiguous battlespace where commanders must be able to integrate long-range precision fires and create effects across multiple domains. SFA forces embedded with foreign security forces must be capable of operating in an austere environment without immediate access to U.S. Army support. These forces must have robust communications capabilities to synchronize U.S. enablers with FSF maneuver. Tactical mobility may be necessary and a potential lack of access to U.S. support may necessitate the use of host nation transportation assets. Embedded SFA advisors must also be trained and equipped to operate outside the range of immediate U.S. medical support. This may require advanced medical training and/or a reliance on FSF medical facilities.</a:t>
            </a:r>
          </a:p>
          <a:p>
            <a:endParaRPr lang="en-US" dirty="0"/>
          </a:p>
          <a:p>
            <a:r>
              <a:rPr lang="en-US" dirty="0"/>
              <a:t>Leveraging Multinational Forces to Create Overmatch</a:t>
            </a:r>
          </a:p>
          <a:p>
            <a:r>
              <a:rPr lang="en-US" dirty="0"/>
              <a:t>Expanding the battlespace and striking across domains in depth through speed, range, and the convergence of multidomain capabilities provides multinational commanders with the ability to gain and maintain decision dominance and the overmatch necessary to prevail in LSCO. SFA teams embedded with the partner FSF can help set the conditions for overmatch by executing and enabling nonlinear operations. Given expansive geometry of globally contested operations and a numerically superior adversary, multinational forces create overmatch through their ability to attack throughout the depth of the battlespace and to survive adversary counterstrikes. The partner FSF, properly enabled by SFA, can be instrumental in turning complex terrain into an advantage, enabling the multinational forces to attack and defeat land, air, and maritime targets by integrating multinational sensors and platforms.</a:t>
            </a:r>
          </a:p>
          <a:p>
            <a:endParaRPr lang="en-US" dirty="0"/>
          </a:p>
        </p:txBody>
      </p:sp>
      <p:sp>
        <p:nvSpPr>
          <p:cNvPr id="4" name="Slide Number Placeholder 3"/>
          <p:cNvSpPr>
            <a:spLocks noGrp="1"/>
          </p:cNvSpPr>
          <p:nvPr>
            <p:ph type="sldNum" sz="quarter" idx="5"/>
          </p:nvPr>
        </p:nvSpPr>
        <p:spPr/>
        <p:txBody>
          <a:bodyPr/>
          <a:lstStyle/>
          <a:p>
            <a:fld id="{2E310EB6-E6E2-4BF4-8CF0-76449235C332}" type="slidenum">
              <a:rPr lang="en-US" smtClean="0"/>
              <a:t>7</a:t>
            </a:fld>
            <a:endParaRPr lang="en-US"/>
          </a:p>
        </p:txBody>
      </p:sp>
    </p:spTree>
    <p:extLst>
      <p:ext uri="{BB962C8B-B14F-4D97-AF65-F5344CB8AC3E}">
        <p14:creationId xmlns:p14="http://schemas.microsoft.com/office/powerpoint/2010/main" val="962898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The Leahy Amendments, Women, Peace, and Security requirements, and stringent End-Use Monitoring underscore our commitment to responsible and ethical engagement, ensuring that our efforts are not only strategic but also principled.</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Through Title 22, programs like Foreign Military Sales and Financing, International Military Education and Training, and Excess Defense Articles, we empower our partners, enhancing our collective security landscape.</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Under Title 10, we further our reach through personnel exchanges, capacity building, and the State Partnership Program, promoting a global network of resilient and interoperable forces.</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Finally, the Department of State's leading role in foreign assistance ensures a unified, civilian-led approach, with the Department of Defense providing essential support, in alignment with U.S. foreign policy objectives.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In conclusion, Security Cooperation is a critical tool in advancing U.S. interests, fostering global stability, and building enduring partnerships. The legal and financial frameworks we operate within are not just guidelines but are reflective of our nation’s strategic vision. They enable us to project strength, support allies, and prepare for a spectrum of contingencies—from competition below armed conflict to full-scale operations.</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310EB6-E6E2-4BF4-8CF0-76449235C332}" type="slidenum">
              <a:rPr lang="en-US" smtClean="0"/>
              <a:t>8</a:t>
            </a:fld>
            <a:endParaRPr lang="en-US"/>
          </a:p>
        </p:txBody>
      </p:sp>
    </p:spTree>
    <p:extLst>
      <p:ext uri="{BB962C8B-B14F-4D97-AF65-F5344CB8AC3E}">
        <p14:creationId xmlns:p14="http://schemas.microsoft.com/office/powerpoint/2010/main" val="1027944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499435"/>
            <a:ext cx="103632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4253706"/>
            <a:ext cx="9144000" cy="165576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1E55FD2-129B-4765-AA71-F67A463FDA9C}" type="datetime1">
              <a:rPr lang="en-US" smtClean="0"/>
              <a:t>11/8/2023</a:t>
            </a:fld>
            <a:endParaRPr lang="en-US"/>
          </a:p>
        </p:txBody>
      </p:sp>
      <p:sp>
        <p:nvSpPr>
          <p:cNvPr id="8" name="AutoShape 2">
            <a:extLst>
              <a:ext uri="{FF2B5EF4-FFF2-40B4-BE49-F238E27FC236}">
                <a16:creationId xmlns:a16="http://schemas.microsoft.com/office/drawing/2014/main" id="{EE1BE5A1-D0FA-7242-B4F6-DEE10CC3969B}"/>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7" name="Footer Placeholder 4">
            <a:extLst>
              <a:ext uri="{FF2B5EF4-FFF2-40B4-BE49-F238E27FC236}">
                <a16:creationId xmlns:a16="http://schemas.microsoft.com/office/drawing/2014/main" id="{DB0ECF91-B8EA-DF35-8139-A2D669C4394F}"/>
              </a:ext>
            </a:extLst>
          </p:cNvPr>
          <p:cNvSpPr>
            <a:spLocks noGrp="1"/>
          </p:cNvSpPr>
          <p:nvPr>
            <p:ph type="ftr" sz="quarter" idx="3"/>
          </p:nvPr>
        </p:nvSpPr>
        <p:spPr>
          <a:xfrm>
            <a:off x="3666392" y="6419713"/>
            <a:ext cx="4114800" cy="365125"/>
          </a:xfrm>
          <a:prstGeom prst="rect">
            <a:avLst/>
          </a:prstGeom>
        </p:spPr>
        <p:txBody>
          <a:bodyPr vert="horz" lIns="91440" tIns="45720" rIns="91440" bIns="45720" rtlCol="0" anchor="ctr"/>
          <a:lstStyle>
            <a:lvl1pPr algn="ctr">
              <a:defRPr sz="900" b="1">
                <a:solidFill>
                  <a:schemeClr val="bg1"/>
                </a:solidFill>
              </a:defRPr>
            </a:lvl1pPr>
          </a:lstStyle>
          <a:p>
            <a:r>
              <a:rPr lang="en-US" dirty="0"/>
              <a:t>Point of Contact: CPT Francine Lane </a:t>
            </a:r>
          </a:p>
        </p:txBody>
      </p:sp>
    </p:spTree>
    <p:extLst>
      <p:ext uri="{BB962C8B-B14F-4D97-AF65-F5344CB8AC3E}">
        <p14:creationId xmlns:p14="http://schemas.microsoft.com/office/powerpoint/2010/main" val="3092709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41FE6-4CD2-BA5D-29FA-654E7C703E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AF6730-DB1D-862E-5810-207D31507286}"/>
              </a:ext>
            </a:extLst>
          </p:cNvPr>
          <p:cNvSpPr>
            <a:spLocks noGrp="1"/>
          </p:cNvSpPr>
          <p:nvPr>
            <p:ph type="dt" sz="half" idx="10"/>
          </p:nvPr>
        </p:nvSpPr>
        <p:spPr/>
        <p:txBody>
          <a:bodyPr/>
          <a:lstStyle/>
          <a:p>
            <a:r>
              <a:rPr lang="en-US"/>
              <a:t>As of: </a:t>
            </a:r>
            <a:fld id="{2DB064BB-22FE-4972-8822-461FC0196298}" type="datetime1">
              <a:rPr lang="en-US" smtClean="0"/>
              <a:pPr/>
              <a:t>11/8/2023</a:t>
            </a:fld>
            <a:endParaRPr lang="en-US" dirty="0"/>
          </a:p>
        </p:txBody>
      </p:sp>
      <p:sp>
        <p:nvSpPr>
          <p:cNvPr id="4" name="Footer Placeholder 3">
            <a:extLst>
              <a:ext uri="{FF2B5EF4-FFF2-40B4-BE49-F238E27FC236}">
                <a16:creationId xmlns:a16="http://schemas.microsoft.com/office/drawing/2014/main" id="{913E0FBF-D06D-4A9A-F8F0-F9C2DEBB45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DF05CC-F405-A5EA-EA64-1568CCC4AB28}"/>
              </a:ext>
            </a:extLst>
          </p:cNvPr>
          <p:cNvSpPr>
            <a:spLocks noGrp="1"/>
          </p:cNvSpPr>
          <p:nvPr>
            <p:ph type="sldNum" sz="quarter" idx="12"/>
          </p:nvPr>
        </p:nvSpPr>
        <p:spPr/>
        <p:txBody>
          <a:bodyPr/>
          <a:lstStyle/>
          <a:p>
            <a:fld id="{0E6B69D5-E4E6-4380-A86E-90D38C464B08}" type="slidenum">
              <a:rPr lang="en-US" smtClean="0"/>
              <a:t>‹#›</a:t>
            </a:fld>
            <a:endParaRPr lang="en-US"/>
          </a:p>
        </p:txBody>
      </p:sp>
    </p:spTree>
    <p:extLst>
      <p:ext uri="{BB962C8B-B14F-4D97-AF65-F5344CB8AC3E}">
        <p14:creationId xmlns:p14="http://schemas.microsoft.com/office/powerpoint/2010/main" val="2916772770"/>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6E1682-25E4-DE62-A862-045BC1DE5CBE}"/>
              </a:ext>
            </a:extLst>
          </p:cNvPr>
          <p:cNvSpPr>
            <a:spLocks noGrp="1"/>
          </p:cNvSpPr>
          <p:nvPr>
            <p:ph type="dt" sz="half" idx="10"/>
          </p:nvPr>
        </p:nvSpPr>
        <p:spPr/>
        <p:txBody>
          <a:bodyPr/>
          <a:lstStyle/>
          <a:p>
            <a:r>
              <a:rPr lang="en-US"/>
              <a:t>As of: </a:t>
            </a:r>
            <a:fld id="{2DB064BB-22FE-4972-8822-461FC0196298}" type="datetime1">
              <a:rPr lang="en-US" smtClean="0"/>
              <a:pPr/>
              <a:t>11/8/2023</a:t>
            </a:fld>
            <a:endParaRPr lang="en-US" dirty="0"/>
          </a:p>
        </p:txBody>
      </p:sp>
      <p:sp>
        <p:nvSpPr>
          <p:cNvPr id="3" name="Footer Placeholder 2">
            <a:extLst>
              <a:ext uri="{FF2B5EF4-FFF2-40B4-BE49-F238E27FC236}">
                <a16:creationId xmlns:a16="http://schemas.microsoft.com/office/drawing/2014/main" id="{187DFC23-978A-BF8E-284A-0A0841CABC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0B6BDC-6599-5693-EA3A-05C357D595C3}"/>
              </a:ext>
            </a:extLst>
          </p:cNvPr>
          <p:cNvSpPr>
            <a:spLocks noGrp="1"/>
          </p:cNvSpPr>
          <p:nvPr>
            <p:ph type="sldNum" sz="quarter" idx="12"/>
          </p:nvPr>
        </p:nvSpPr>
        <p:spPr/>
        <p:txBody>
          <a:bodyPr/>
          <a:lstStyle/>
          <a:p>
            <a:fld id="{0E6B69D5-E4E6-4380-A86E-90D38C464B08}" type="slidenum">
              <a:rPr lang="en-US" smtClean="0"/>
              <a:t>‹#›</a:t>
            </a:fld>
            <a:endParaRPr lang="en-US"/>
          </a:p>
        </p:txBody>
      </p:sp>
    </p:spTree>
    <p:extLst>
      <p:ext uri="{BB962C8B-B14F-4D97-AF65-F5344CB8AC3E}">
        <p14:creationId xmlns:p14="http://schemas.microsoft.com/office/powerpoint/2010/main" val="778972055"/>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C3C9-931C-239E-E341-E7FE421378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2ED46D-2994-4417-0913-F19D9ABEFC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D326A9-140A-A1BD-966D-38154AF4C3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C1DE24-9D90-5427-6EE1-F4F3B76FB8C4}"/>
              </a:ext>
            </a:extLst>
          </p:cNvPr>
          <p:cNvSpPr>
            <a:spLocks noGrp="1"/>
          </p:cNvSpPr>
          <p:nvPr>
            <p:ph type="dt" sz="half" idx="10"/>
          </p:nvPr>
        </p:nvSpPr>
        <p:spPr/>
        <p:txBody>
          <a:bodyPr/>
          <a:lstStyle/>
          <a:p>
            <a:r>
              <a:rPr lang="en-US"/>
              <a:t>As of: </a:t>
            </a:r>
            <a:fld id="{2DB064BB-22FE-4972-8822-461FC0196298}" type="datetime1">
              <a:rPr lang="en-US" smtClean="0"/>
              <a:pPr/>
              <a:t>11/8/2023</a:t>
            </a:fld>
            <a:endParaRPr lang="en-US" dirty="0"/>
          </a:p>
        </p:txBody>
      </p:sp>
      <p:sp>
        <p:nvSpPr>
          <p:cNvPr id="6" name="Footer Placeholder 5">
            <a:extLst>
              <a:ext uri="{FF2B5EF4-FFF2-40B4-BE49-F238E27FC236}">
                <a16:creationId xmlns:a16="http://schemas.microsoft.com/office/drawing/2014/main" id="{9AB65DA7-67B1-9326-4CFD-722D472B9E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5C0E67-975C-B825-8AAA-D9398F7294BE}"/>
              </a:ext>
            </a:extLst>
          </p:cNvPr>
          <p:cNvSpPr>
            <a:spLocks noGrp="1"/>
          </p:cNvSpPr>
          <p:nvPr>
            <p:ph type="sldNum" sz="quarter" idx="12"/>
          </p:nvPr>
        </p:nvSpPr>
        <p:spPr/>
        <p:txBody>
          <a:bodyPr/>
          <a:lstStyle/>
          <a:p>
            <a:fld id="{0E6B69D5-E4E6-4380-A86E-90D38C464B08}" type="slidenum">
              <a:rPr lang="en-US" smtClean="0"/>
              <a:t>‹#›</a:t>
            </a:fld>
            <a:endParaRPr lang="en-US"/>
          </a:p>
        </p:txBody>
      </p:sp>
    </p:spTree>
    <p:extLst>
      <p:ext uri="{BB962C8B-B14F-4D97-AF65-F5344CB8AC3E}">
        <p14:creationId xmlns:p14="http://schemas.microsoft.com/office/powerpoint/2010/main" val="2493974860"/>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DFB7-AE1F-E666-B6F7-8C389212D7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C9DCEA-BD4A-5B96-375A-DC10B46492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7D735-17A6-A599-5076-D89687F7EF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FB15B5-79FD-2DF3-3AB5-E47AA9F9FA1D}"/>
              </a:ext>
            </a:extLst>
          </p:cNvPr>
          <p:cNvSpPr>
            <a:spLocks noGrp="1"/>
          </p:cNvSpPr>
          <p:nvPr>
            <p:ph type="dt" sz="half" idx="10"/>
          </p:nvPr>
        </p:nvSpPr>
        <p:spPr/>
        <p:txBody>
          <a:bodyPr/>
          <a:lstStyle/>
          <a:p>
            <a:r>
              <a:rPr lang="en-US"/>
              <a:t>As of: </a:t>
            </a:r>
            <a:fld id="{2DB064BB-22FE-4972-8822-461FC0196298}" type="datetime1">
              <a:rPr lang="en-US" smtClean="0"/>
              <a:pPr/>
              <a:t>11/8/2023</a:t>
            </a:fld>
            <a:endParaRPr lang="en-US" dirty="0"/>
          </a:p>
        </p:txBody>
      </p:sp>
      <p:sp>
        <p:nvSpPr>
          <p:cNvPr id="6" name="Footer Placeholder 5">
            <a:extLst>
              <a:ext uri="{FF2B5EF4-FFF2-40B4-BE49-F238E27FC236}">
                <a16:creationId xmlns:a16="http://schemas.microsoft.com/office/drawing/2014/main" id="{D463C592-31B8-09F1-7A02-DC400DDEB7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9D81AB-B73B-2D05-30B3-2D855FE60839}"/>
              </a:ext>
            </a:extLst>
          </p:cNvPr>
          <p:cNvSpPr>
            <a:spLocks noGrp="1"/>
          </p:cNvSpPr>
          <p:nvPr>
            <p:ph type="sldNum" sz="quarter" idx="12"/>
          </p:nvPr>
        </p:nvSpPr>
        <p:spPr/>
        <p:txBody>
          <a:bodyPr/>
          <a:lstStyle/>
          <a:p>
            <a:fld id="{0E6B69D5-E4E6-4380-A86E-90D38C464B08}" type="slidenum">
              <a:rPr lang="en-US" smtClean="0"/>
              <a:t>‹#›</a:t>
            </a:fld>
            <a:endParaRPr lang="en-US"/>
          </a:p>
        </p:txBody>
      </p:sp>
    </p:spTree>
    <p:extLst>
      <p:ext uri="{BB962C8B-B14F-4D97-AF65-F5344CB8AC3E}">
        <p14:creationId xmlns:p14="http://schemas.microsoft.com/office/powerpoint/2010/main" val="4038121176"/>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901DD-3F5A-6A65-EBA5-4A23CEAD98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6223F3-761D-5951-2383-974D7DAB86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EC9BD-BF1D-65BF-1E0E-D990BAFEEC07}"/>
              </a:ext>
            </a:extLst>
          </p:cNvPr>
          <p:cNvSpPr>
            <a:spLocks noGrp="1"/>
          </p:cNvSpPr>
          <p:nvPr>
            <p:ph type="dt" sz="half" idx="10"/>
          </p:nvPr>
        </p:nvSpPr>
        <p:spPr/>
        <p:txBody>
          <a:bodyPr/>
          <a:lstStyle/>
          <a:p>
            <a:r>
              <a:rPr lang="en-US"/>
              <a:t>As of: </a:t>
            </a:r>
            <a:fld id="{2DB064BB-22FE-4972-8822-461FC0196298}" type="datetime1">
              <a:rPr lang="en-US" smtClean="0"/>
              <a:pPr/>
              <a:t>11/8/2023</a:t>
            </a:fld>
            <a:endParaRPr lang="en-US" dirty="0"/>
          </a:p>
        </p:txBody>
      </p:sp>
      <p:sp>
        <p:nvSpPr>
          <p:cNvPr id="5" name="Footer Placeholder 4">
            <a:extLst>
              <a:ext uri="{FF2B5EF4-FFF2-40B4-BE49-F238E27FC236}">
                <a16:creationId xmlns:a16="http://schemas.microsoft.com/office/drawing/2014/main" id="{A6807030-34F1-C25F-BED7-78661E2DF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D07235-2ABD-1A29-82AD-BC227B1249CB}"/>
              </a:ext>
            </a:extLst>
          </p:cNvPr>
          <p:cNvSpPr>
            <a:spLocks noGrp="1"/>
          </p:cNvSpPr>
          <p:nvPr>
            <p:ph type="sldNum" sz="quarter" idx="12"/>
          </p:nvPr>
        </p:nvSpPr>
        <p:spPr/>
        <p:txBody>
          <a:bodyPr/>
          <a:lstStyle/>
          <a:p>
            <a:fld id="{0E6B69D5-E4E6-4380-A86E-90D38C464B08}" type="slidenum">
              <a:rPr lang="en-US" smtClean="0"/>
              <a:t>‹#›</a:t>
            </a:fld>
            <a:endParaRPr lang="en-US"/>
          </a:p>
        </p:txBody>
      </p:sp>
    </p:spTree>
    <p:extLst>
      <p:ext uri="{BB962C8B-B14F-4D97-AF65-F5344CB8AC3E}">
        <p14:creationId xmlns:p14="http://schemas.microsoft.com/office/powerpoint/2010/main" val="3697189746"/>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41C46-4086-FA45-857E-1F76F4C99B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3D0CB6-C431-14BE-50D6-6FA735ECA2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81CDF-35D5-9BB1-EB05-87ED7126AABD}"/>
              </a:ext>
            </a:extLst>
          </p:cNvPr>
          <p:cNvSpPr>
            <a:spLocks noGrp="1"/>
          </p:cNvSpPr>
          <p:nvPr>
            <p:ph type="dt" sz="half" idx="10"/>
          </p:nvPr>
        </p:nvSpPr>
        <p:spPr/>
        <p:txBody>
          <a:bodyPr/>
          <a:lstStyle/>
          <a:p>
            <a:r>
              <a:rPr lang="en-US"/>
              <a:t>As of: </a:t>
            </a:r>
            <a:fld id="{2DB064BB-22FE-4972-8822-461FC0196298}" type="datetime1">
              <a:rPr lang="en-US" smtClean="0"/>
              <a:pPr/>
              <a:t>11/8/2023</a:t>
            </a:fld>
            <a:endParaRPr lang="en-US" dirty="0"/>
          </a:p>
        </p:txBody>
      </p:sp>
      <p:sp>
        <p:nvSpPr>
          <p:cNvPr id="5" name="Footer Placeholder 4">
            <a:extLst>
              <a:ext uri="{FF2B5EF4-FFF2-40B4-BE49-F238E27FC236}">
                <a16:creationId xmlns:a16="http://schemas.microsoft.com/office/drawing/2014/main" id="{38CF2754-3A2B-8CA1-835B-6EBE78DCA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01F35-174D-37D0-1A2C-14E7D8F5D02B}"/>
              </a:ext>
            </a:extLst>
          </p:cNvPr>
          <p:cNvSpPr>
            <a:spLocks noGrp="1"/>
          </p:cNvSpPr>
          <p:nvPr>
            <p:ph type="sldNum" sz="quarter" idx="12"/>
          </p:nvPr>
        </p:nvSpPr>
        <p:spPr/>
        <p:txBody>
          <a:bodyPr/>
          <a:lstStyle/>
          <a:p>
            <a:fld id="{0E6B69D5-E4E6-4380-A86E-90D38C464B08}" type="slidenum">
              <a:rPr lang="en-US" smtClean="0"/>
              <a:t>‹#›</a:t>
            </a:fld>
            <a:endParaRPr lang="en-US"/>
          </a:p>
        </p:txBody>
      </p:sp>
    </p:spTree>
    <p:extLst>
      <p:ext uri="{BB962C8B-B14F-4D97-AF65-F5344CB8AC3E}">
        <p14:creationId xmlns:p14="http://schemas.microsoft.com/office/powerpoint/2010/main" val="2903907864"/>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45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274122"/>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1BAAAA-70F5-4299-9145-8DD272AE7FA4}" type="datetime1">
              <a:rPr lang="en-US" smtClean="0"/>
              <a:t>11/8/2023</a:t>
            </a:fld>
            <a:endParaRPr lang="en-US"/>
          </a:p>
        </p:txBody>
      </p:sp>
      <p:sp>
        <p:nvSpPr>
          <p:cNvPr id="7" name="Footer Placeholder 4">
            <a:extLst>
              <a:ext uri="{FF2B5EF4-FFF2-40B4-BE49-F238E27FC236}">
                <a16:creationId xmlns:a16="http://schemas.microsoft.com/office/drawing/2014/main" id="{6234C4AF-27F9-4C7C-DCB5-87743C242633}"/>
              </a:ext>
            </a:extLst>
          </p:cNvPr>
          <p:cNvSpPr>
            <a:spLocks noGrp="1"/>
          </p:cNvSpPr>
          <p:nvPr>
            <p:ph type="ftr" sz="quarter" idx="3"/>
          </p:nvPr>
        </p:nvSpPr>
        <p:spPr>
          <a:xfrm>
            <a:off x="3666392" y="6419713"/>
            <a:ext cx="4114800" cy="365125"/>
          </a:xfrm>
          <a:prstGeom prst="rect">
            <a:avLst/>
          </a:prstGeom>
        </p:spPr>
        <p:txBody>
          <a:bodyPr vert="horz" lIns="91440" tIns="45720" rIns="91440" bIns="45720" rtlCol="0" anchor="ctr"/>
          <a:lstStyle>
            <a:lvl1pPr algn="ctr">
              <a:defRPr sz="900" b="1">
                <a:solidFill>
                  <a:schemeClr val="bg1"/>
                </a:solidFill>
              </a:defRPr>
            </a:lvl1pPr>
          </a:lstStyle>
          <a:p>
            <a:r>
              <a:rPr lang="en-US" dirty="0"/>
              <a:t>Point of Contact: </a:t>
            </a:r>
          </a:p>
        </p:txBody>
      </p:sp>
    </p:spTree>
    <p:extLst>
      <p:ext uri="{BB962C8B-B14F-4D97-AF65-F5344CB8AC3E}">
        <p14:creationId xmlns:p14="http://schemas.microsoft.com/office/powerpoint/2010/main" val="2524024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3305908" y="1"/>
            <a:ext cx="8226450" cy="600500"/>
          </a:xfrm>
          <a:prstGeom prst="rect">
            <a:avLst/>
          </a:prstGeom>
        </p:spPr>
        <p:txBody>
          <a:bodyPr anchor="ctr"/>
          <a:lstStyle>
            <a:lvl1pPr algn="ctr">
              <a:defRPr sz="24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Box 28">
            <a:extLst>
              <a:ext uri="{FF2B5EF4-FFF2-40B4-BE49-F238E27FC236}">
                <a16:creationId xmlns:a16="http://schemas.microsoft.com/office/drawing/2014/main" id="{6573B44C-48B0-5544-8E00-7D3EA72C477D}"/>
              </a:ext>
            </a:extLst>
          </p:cNvPr>
          <p:cNvSpPr txBox="1">
            <a:spLocks noChangeArrowheads="1"/>
          </p:cNvSpPr>
          <p:nvPr userDrawn="1"/>
        </p:nvSpPr>
        <p:spPr bwMode="auto">
          <a:xfrm>
            <a:off x="2053761" y="544515"/>
            <a:ext cx="110334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dirty="0">
                <a:ln>
                  <a:noFill/>
                </a:ln>
                <a:solidFill>
                  <a:srgbClr val="00B050"/>
                </a:solidFill>
                <a:effectLst/>
                <a:uLnTx/>
                <a:uFillTx/>
                <a:latin typeface=" Arial"/>
                <a:ea typeface="+mn-ea"/>
                <a:cs typeface="Arial" panose="020B0604020202020204" pitchFamily="34" charset="0"/>
              </a:rPr>
              <a:t>CUI</a:t>
            </a:r>
          </a:p>
        </p:txBody>
      </p:sp>
      <p:sp>
        <p:nvSpPr>
          <p:cNvPr id="4" name="Text Box 28">
            <a:extLst>
              <a:ext uri="{FF2B5EF4-FFF2-40B4-BE49-F238E27FC236}">
                <a16:creationId xmlns:a16="http://schemas.microsoft.com/office/drawing/2014/main" id="{6573B44C-48B0-5544-8E00-7D3EA72C477D}"/>
              </a:ext>
            </a:extLst>
          </p:cNvPr>
          <p:cNvSpPr txBox="1">
            <a:spLocks noChangeArrowheads="1"/>
          </p:cNvSpPr>
          <p:nvPr userDrawn="1"/>
        </p:nvSpPr>
        <p:spPr bwMode="auto">
          <a:xfrm>
            <a:off x="5546525" y="6680608"/>
            <a:ext cx="110334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dirty="0">
                <a:ln>
                  <a:noFill/>
                </a:ln>
                <a:solidFill>
                  <a:srgbClr val="00B050"/>
                </a:solidFill>
                <a:effectLst/>
                <a:uLnTx/>
                <a:uFillTx/>
                <a:latin typeface=" Arial"/>
                <a:ea typeface="+mn-ea"/>
                <a:cs typeface="Arial" panose="020B0604020202020204" pitchFamily="34" charset="0"/>
              </a:rPr>
              <a:t>CUI</a:t>
            </a:r>
          </a:p>
        </p:txBody>
      </p:sp>
      <p:sp>
        <p:nvSpPr>
          <p:cNvPr id="6" name="TextBox 5"/>
          <p:cNvSpPr txBox="1"/>
          <p:nvPr userDrawn="1"/>
        </p:nvSpPr>
        <p:spPr>
          <a:xfrm>
            <a:off x="5456524" y="899849"/>
            <a:ext cx="4876800" cy="369332"/>
          </a:xfrm>
          <a:prstGeom prst="rect">
            <a:avLst/>
          </a:prstGeom>
          <a:noFill/>
        </p:spPr>
        <p:txBody>
          <a:bodyPr wrap="square" rtlCol="0">
            <a:spAutoFit/>
          </a:bodyPr>
          <a:lstStyle/>
          <a:p>
            <a:pPr algn="ctr"/>
            <a:r>
              <a:rPr lang="en-US" b="1" dirty="0">
                <a:latin typeface=" Arial"/>
              </a:rPr>
              <a:t>ACP 23-30</a:t>
            </a:r>
          </a:p>
        </p:txBody>
      </p:sp>
      <p:pic>
        <p:nvPicPr>
          <p:cNvPr id="7" name="Picture 6">
            <a:extLst>
              <a:ext uri="{FF2B5EF4-FFF2-40B4-BE49-F238E27FC236}">
                <a16:creationId xmlns:a16="http://schemas.microsoft.com/office/drawing/2014/main" id="{F05C1A38-BA61-455F-B080-B51818AF457B}"/>
              </a:ext>
            </a:extLst>
          </p:cNvPr>
          <p:cNvPicPr>
            <a:picLocks noChangeAspect="1"/>
          </p:cNvPicPr>
          <p:nvPr userDrawn="1"/>
        </p:nvPicPr>
        <p:blipFill>
          <a:blip r:embed="rId2"/>
          <a:stretch>
            <a:fillRect/>
          </a:stretch>
        </p:blipFill>
        <p:spPr>
          <a:xfrm>
            <a:off x="3528940" y="1334274"/>
            <a:ext cx="8636153" cy="4623877"/>
          </a:xfrm>
          <a:prstGeom prst="rect">
            <a:avLst/>
          </a:prstGeom>
        </p:spPr>
      </p:pic>
      <p:sp>
        <p:nvSpPr>
          <p:cNvPr id="8" name="TextBox 7">
            <a:extLst>
              <a:ext uri="{FF2B5EF4-FFF2-40B4-BE49-F238E27FC236}">
                <a16:creationId xmlns:a16="http://schemas.microsoft.com/office/drawing/2014/main" id="{A5A45B67-2926-4C22-8BCA-45ABFBCD1688}"/>
              </a:ext>
            </a:extLst>
          </p:cNvPr>
          <p:cNvSpPr txBox="1"/>
          <p:nvPr userDrawn="1"/>
        </p:nvSpPr>
        <p:spPr>
          <a:xfrm>
            <a:off x="182146" y="2852354"/>
            <a:ext cx="3318059" cy="138499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40300"/>
                </a:solidFill>
                <a:effectLst/>
                <a:uLnTx/>
                <a:uFillTx/>
                <a:latin typeface="Arial" panose="020B0604020202020204"/>
                <a:ea typeface="+mn-ea"/>
                <a:cs typeface="+mn-cs"/>
              </a:rPr>
              <a:t>Type of Briefing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403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403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403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403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403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03330F70-D3A4-4530-B47D-FF94A4F4781D}"/>
              </a:ext>
            </a:extLst>
          </p:cNvPr>
          <p:cNvSpPr txBox="1"/>
          <p:nvPr userDrawn="1"/>
        </p:nvSpPr>
        <p:spPr>
          <a:xfrm>
            <a:off x="528587" y="3530309"/>
            <a:ext cx="978408"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40300"/>
                </a:solidFill>
                <a:effectLst/>
                <a:uLnTx/>
                <a:uFillTx/>
                <a:latin typeface="Arial" panose="020B0604020202020204"/>
                <a:ea typeface="+mn-ea"/>
                <a:cs typeface="+mn-cs"/>
              </a:rPr>
              <a:t>Guidance</a:t>
            </a:r>
          </a:p>
        </p:txBody>
      </p:sp>
      <p:sp>
        <p:nvSpPr>
          <p:cNvPr id="11" name="TextBox 10">
            <a:extLst>
              <a:ext uri="{FF2B5EF4-FFF2-40B4-BE49-F238E27FC236}">
                <a16:creationId xmlns:a16="http://schemas.microsoft.com/office/drawing/2014/main" id="{50A32002-1A5F-4F91-9CAE-6F1F09265920}"/>
              </a:ext>
            </a:extLst>
          </p:cNvPr>
          <p:cNvSpPr txBox="1"/>
          <p:nvPr userDrawn="1"/>
        </p:nvSpPr>
        <p:spPr>
          <a:xfrm>
            <a:off x="531061" y="3894548"/>
            <a:ext cx="114367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40300"/>
                </a:solidFill>
                <a:effectLst/>
                <a:uLnTx/>
                <a:uFillTx/>
                <a:latin typeface="Arial" panose="020B0604020202020204"/>
                <a:ea typeface="+mn-ea"/>
                <a:cs typeface="+mn-cs"/>
              </a:rPr>
              <a:t>Information</a:t>
            </a:r>
          </a:p>
        </p:txBody>
      </p:sp>
      <p:sp>
        <p:nvSpPr>
          <p:cNvPr id="12" name="TextBox 11">
            <a:extLst>
              <a:ext uri="{FF2B5EF4-FFF2-40B4-BE49-F238E27FC236}">
                <a16:creationId xmlns:a16="http://schemas.microsoft.com/office/drawing/2014/main" id="{CBDF9AEF-72B9-42DE-BD57-32BCC640383C}"/>
              </a:ext>
            </a:extLst>
          </p:cNvPr>
          <p:cNvSpPr txBox="1"/>
          <p:nvPr userDrawn="1"/>
        </p:nvSpPr>
        <p:spPr>
          <a:xfrm>
            <a:off x="2134266" y="3530309"/>
            <a:ext cx="1292419"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40300"/>
                </a:solidFill>
                <a:effectLst/>
                <a:uLnTx/>
                <a:uFillTx/>
                <a:latin typeface="Arial" panose="020B0604020202020204"/>
                <a:ea typeface="+mn-ea"/>
                <a:cs typeface="+mn-cs"/>
              </a:rPr>
              <a:t>APB Decision</a:t>
            </a:r>
          </a:p>
        </p:txBody>
      </p:sp>
      <p:sp>
        <p:nvSpPr>
          <p:cNvPr id="13" name="TextBox 12">
            <a:extLst>
              <a:ext uri="{FF2B5EF4-FFF2-40B4-BE49-F238E27FC236}">
                <a16:creationId xmlns:a16="http://schemas.microsoft.com/office/drawing/2014/main" id="{A4B267DC-3AAE-4DA8-8B04-8D8247D35FA8}"/>
              </a:ext>
            </a:extLst>
          </p:cNvPr>
          <p:cNvSpPr txBox="1"/>
          <p:nvPr userDrawn="1"/>
        </p:nvSpPr>
        <p:spPr>
          <a:xfrm>
            <a:off x="2118058" y="3067246"/>
            <a:ext cx="1280484"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40300"/>
                </a:solidFill>
                <a:effectLst/>
                <a:uLnTx/>
                <a:uFillTx/>
                <a:latin typeface="Arial" panose="020B0604020202020204"/>
                <a:ea typeface="+mn-ea"/>
                <a:cs typeface="+mn-cs"/>
              </a:rPr>
              <a:t>CO Running Estimate</a:t>
            </a:r>
          </a:p>
        </p:txBody>
      </p:sp>
      <p:sp>
        <p:nvSpPr>
          <p:cNvPr id="14" name="TextBox 13">
            <a:extLst>
              <a:ext uri="{FF2B5EF4-FFF2-40B4-BE49-F238E27FC236}">
                <a16:creationId xmlns:a16="http://schemas.microsoft.com/office/drawing/2014/main" id="{3E8C2AE5-9F67-4DB3-9D80-DC78A2141F84}"/>
              </a:ext>
            </a:extLst>
          </p:cNvPr>
          <p:cNvSpPr txBox="1"/>
          <p:nvPr userDrawn="1"/>
        </p:nvSpPr>
        <p:spPr>
          <a:xfrm>
            <a:off x="2126282" y="3894548"/>
            <a:ext cx="1016940"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40300"/>
                </a:solidFill>
                <a:effectLst/>
                <a:uLnTx/>
                <a:uFillTx/>
                <a:latin typeface="Arial" panose="020B0604020202020204"/>
                <a:ea typeface="+mn-ea"/>
                <a:cs typeface="+mn-cs"/>
              </a:rPr>
              <a:t>PPT</a:t>
            </a:r>
          </a:p>
        </p:txBody>
      </p:sp>
      <p:sp>
        <p:nvSpPr>
          <p:cNvPr id="15" name="TextBox 14">
            <a:extLst>
              <a:ext uri="{FF2B5EF4-FFF2-40B4-BE49-F238E27FC236}">
                <a16:creationId xmlns:a16="http://schemas.microsoft.com/office/drawing/2014/main" id="{AD21D9F4-3E31-4872-82FA-D0C84C2C12BD}"/>
              </a:ext>
            </a:extLst>
          </p:cNvPr>
          <p:cNvSpPr txBox="1"/>
          <p:nvPr userDrawn="1"/>
        </p:nvSpPr>
        <p:spPr>
          <a:xfrm>
            <a:off x="523696" y="3159579"/>
            <a:ext cx="960602"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40300"/>
                </a:solidFill>
                <a:effectLst/>
                <a:uLnTx/>
                <a:uFillTx/>
                <a:latin typeface="Arial" panose="020B0604020202020204"/>
                <a:ea typeface="+mn-ea"/>
                <a:cs typeface="+mn-cs"/>
              </a:rPr>
              <a:t>Decision</a:t>
            </a:r>
          </a:p>
        </p:txBody>
      </p:sp>
    </p:spTree>
    <p:extLst>
      <p:ext uri="{BB962C8B-B14F-4D97-AF65-F5344CB8AC3E}">
        <p14:creationId xmlns:p14="http://schemas.microsoft.com/office/powerpoint/2010/main" val="3850651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274122"/>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11BAAAA-70F5-4299-9145-8DD272AE7FA4}" type="datetime1">
              <a:rPr lang="en-US" smtClean="0"/>
              <a:t>11/8/2023</a:t>
            </a:fld>
            <a:endParaRPr lang="en-US"/>
          </a:p>
        </p:txBody>
      </p:sp>
      <p:sp>
        <p:nvSpPr>
          <p:cNvPr id="7" name="Footer Placeholder 4">
            <a:extLst>
              <a:ext uri="{FF2B5EF4-FFF2-40B4-BE49-F238E27FC236}">
                <a16:creationId xmlns:a16="http://schemas.microsoft.com/office/drawing/2014/main" id="{6234C4AF-27F9-4C7C-DCB5-87743C242633}"/>
              </a:ext>
            </a:extLst>
          </p:cNvPr>
          <p:cNvSpPr>
            <a:spLocks noGrp="1"/>
          </p:cNvSpPr>
          <p:nvPr>
            <p:ph type="ftr" sz="quarter" idx="3"/>
          </p:nvPr>
        </p:nvSpPr>
        <p:spPr>
          <a:xfrm>
            <a:off x="3666392" y="6419713"/>
            <a:ext cx="4114800" cy="365125"/>
          </a:xfrm>
          <a:prstGeom prst="rect">
            <a:avLst/>
          </a:prstGeom>
        </p:spPr>
        <p:txBody>
          <a:bodyPr vert="horz" lIns="91440" tIns="45720" rIns="91440" bIns="45720" rtlCol="0" anchor="ctr"/>
          <a:lstStyle>
            <a:lvl1pPr algn="ctr">
              <a:defRPr sz="900" b="1">
                <a:solidFill>
                  <a:schemeClr val="bg1"/>
                </a:solidFill>
              </a:defRPr>
            </a:lvl1pPr>
          </a:lstStyle>
          <a:p>
            <a:r>
              <a:rPr lang="en-US" dirty="0"/>
              <a:t>Point of Contact: </a:t>
            </a:r>
          </a:p>
        </p:txBody>
      </p:sp>
    </p:spTree>
    <p:extLst>
      <p:ext uri="{BB962C8B-B14F-4D97-AF65-F5344CB8AC3E}">
        <p14:creationId xmlns:p14="http://schemas.microsoft.com/office/powerpoint/2010/main" val="3993419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76E07-463C-22A3-758F-52A70991BB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A9EC43-7D53-9E3E-18E0-F6842F558A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255E1-3206-685D-8380-BB25CBF16361}"/>
              </a:ext>
            </a:extLst>
          </p:cNvPr>
          <p:cNvSpPr>
            <a:spLocks noGrp="1"/>
          </p:cNvSpPr>
          <p:nvPr>
            <p:ph type="dt" sz="half" idx="10"/>
          </p:nvPr>
        </p:nvSpPr>
        <p:spPr/>
        <p:txBody>
          <a:bodyPr/>
          <a:lstStyle/>
          <a:p>
            <a:fld id="{31E55FD2-129B-4765-AA71-F67A463FDA9C}" type="datetime1">
              <a:rPr lang="en-US" smtClean="0"/>
              <a:t>11/8/2023</a:t>
            </a:fld>
            <a:endParaRPr lang="en-US"/>
          </a:p>
        </p:txBody>
      </p:sp>
      <p:sp>
        <p:nvSpPr>
          <p:cNvPr id="5" name="Footer Placeholder 4">
            <a:extLst>
              <a:ext uri="{FF2B5EF4-FFF2-40B4-BE49-F238E27FC236}">
                <a16:creationId xmlns:a16="http://schemas.microsoft.com/office/drawing/2014/main" id="{4A2838B9-F205-FB04-4733-F20D6ADB92C8}"/>
              </a:ext>
            </a:extLst>
          </p:cNvPr>
          <p:cNvSpPr>
            <a:spLocks noGrp="1"/>
          </p:cNvSpPr>
          <p:nvPr>
            <p:ph type="ftr" sz="quarter" idx="11"/>
          </p:nvPr>
        </p:nvSpPr>
        <p:spPr/>
        <p:txBody>
          <a:bodyPr/>
          <a:lstStyle/>
          <a:p>
            <a:r>
              <a:rPr lang="en-US"/>
              <a:t>Point of Contact: </a:t>
            </a:r>
            <a:endParaRPr lang="en-US" dirty="0"/>
          </a:p>
        </p:txBody>
      </p:sp>
      <p:sp>
        <p:nvSpPr>
          <p:cNvPr id="6" name="Slide Number Placeholder 5">
            <a:extLst>
              <a:ext uri="{FF2B5EF4-FFF2-40B4-BE49-F238E27FC236}">
                <a16:creationId xmlns:a16="http://schemas.microsoft.com/office/drawing/2014/main" id="{B65C229D-F1EE-EF23-B153-98536F4708E2}"/>
              </a:ext>
            </a:extLst>
          </p:cNvPr>
          <p:cNvSpPr>
            <a:spLocks noGrp="1"/>
          </p:cNvSpPr>
          <p:nvPr>
            <p:ph type="sldNum" sz="quarter" idx="12"/>
          </p:nvPr>
        </p:nvSpPr>
        <p:spPr/>
        <p:txBody>
          <a:bodyPr/>
          <a:lstStyle/>
          <a:p>
            <a:fld id="{0E6B69D5-E4E6-4380-A86E-90D38C464B08}" type="slidenum">
              <a:rPr lang="en-US" smtClean="0"/>
              <a:t>‹#›</a:t>
            </a:fld>
            <a:endParaRPr lang="en-US"/>
          </a:p>
        </p:txBody>
      </p:sp>
      <p:sp>
        <p:nvSpPr>
          <p:cNvPr id="7" name="AutoShape 2">
            <a:extLst>
              <a:ext uri="{FF2B5EF4-FFF2-40B4-BE49-F238E27FC236}">
                <a16:creationId xmlns:a16="http://schemas.microsoft.com/office/drawing/2014/main" id="{6D547439-C286-176D-954E-A12ED5572450}"/>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3415315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9395C-12CF-F383-02FC-B3B531672F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CF6CBF-E1DC-4078-2426-0FC9501CED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BED11-1322-5AC9-CED7-CC39AC1343F8}"/>
              </a:ext>
            </a:extLst>
          </p:cNvPr>
          <p:cNvSpPr>
            <a:spLocks noGrp="1"/>
          </p:cNvSpPr>
          <p:nvPr>
            <p:ph type="dt" sz="half" idx="10"/>
          </p:nvPr>
        </p:nvSpPr>
        <p:spPr/>
        <p:txBody>
          <a:bodyPr/>
          <a:lstStyle/>
          <a:p>
            <a:r>
              <a:rPr lang="en-US"/>
              <a:t>As of: </a:t>
            </a:r>
            <a:fld id="{2DB064BB-22FE-4972-8822-461FC0196298}" type="datetime1">
              <a:rPr lang="en-US" smtClean="0"/>
              <a:pPr/>
              <a:t>11/8/2023</a:t>
            </a:fld>
            <a:endParaRPr lang="en-US" dirty="0"/>
          </a:p>
        </p:txBody>
      </p:sp>
      <p:sp>
        <p:nvSpPr>
          <p:cNvPr id="5" name="Footer Placeholder 4">
            <a:extLst>
              <a:ext uri="{FF2B5EF4-FFF2-40B4-BE49-F238E27FC236}">
                <a16:creationId xmlns:a16="http://schemas.microsoft.com/office/drawing/2014/main" id="{809871E4-1DA8-8E03-6F48-F6D0F3D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24699-6338-CE88-23D2-FD54451A534A}"/>
              </a:ext>
            </a:extLst>
          </p:cNvPr>
          <p:cNvSpPr>
            <a:spLocks noGrp="1"/>
          </p:cNvSpPr>
          <p:nvPr>
            <p:ph type="sldNum" sz="quarter" idx="12"/>
          </p:nvPr>
        </p:nvSpPr>
        <p:spPr/>
        <p:txBody>
          <a:bodyPr/>
          <a:lstStyle/>
          <a:p>
            <a:fld id="{0E6B69D5-E4E6-4380-A86E-90D38C464B08}" type="slidenum">
              <a:rPr lang="en-US" smtClean="0"/>
              <a:t>‹#›</a:t>
            </a:fld>
            <a:endParaRPr lang="en-US"/>
          </a:p>
        </p:txBody>
      </p:sp>
    </p:spTree>
    <p:extLst>
      <p:ext uri="{BB962C8B-B14F-4D97-AF65-F5344CB8AC3E}">
        <p14:creationId xmlns:p14="http://schemas.microsoft.com/office/powerpoint/2010/main" val="1368966310"/>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2AF74-7F32-8375-B6B7-5F9334CB40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A77732-E20B-B8C4-6B3D-A6F741CC64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C9D89C-B603-E5F0-F6ED-3EBE7D32A41B}"/>
              </a:ext>
            </a:extLst>
          </p:cNvPr>
          <p:cNvSpPr>
            <a:spLocks noGrp="1"/>
          </p:cNvSpPr>
          <p:nvPr>
            <p:ph type="dt" sz="half" idx="10"/>
          </p:nvPr>
        </p:nvSpPr>
        <p:spPr/>
        <p:txBody>
          <a:bodyPr/>
          <a:lstStyle/>
          <a:p>
            <a:r>
              <a:rPr lang="en-US"/>
              <a:t>As of: </a:t>
            </a:r>
            <a:fld id="{2DB064BB-22FE-4972-8822-461FC0196298}" type="datetime1">
              <a:rPr lang="en-US" smtClean="0"/>
              <a:pPr/>
              <a:t>11/8/2023</a:t>
            </a:fld>
            <a:endParaRPr lang="en-US" dirty="0"/>
          </a:p>
        </p:txBody>
      </p:sp>
      <p:sp>
        <p:nvSpPr>
          <p:cNvPr id="5" name="Footer Placeholder 4">
            <a:extLst>
              <a:ext uri="{FF2B5EF4-FFF2-40B4-BE49-F238E27FC236}">
                <a16:creationId xmlns:a16="http://schemas.microsoft.com/office/drawing/2014/main" id="{58BCDDCD-054F-BF2B-42C9-E4F615111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FBC4C-E066-7618-324F-C04F275900C5}"/>
              </a:ext>
            </a:extLst>
          </p:cNvPr>
          <p:cNvSpPr>
            <a:spLocks noGrp="1"/>
          </p:cNvSpPr>
          <p:nvPr>
            <p:ph type="sldNum" sz="quarter" idx="12"/>
          </p:nvPr>
        </p:nvSpPr>
        <p:spPr/>
        <p:txBody>
          <a:bodyPr/>
          <a:lstStyle/>
          <a:p>
            <a:fld id="{0E6B69D5-E4E6-4380-A86E-90D38C464B08}" type="slidenum">
              <a:rPr lang="en-US" smtClean="0"/>
              <a:t>‹#›</a:t>
            </a:fld>
            <a:endParaRPr lang="en-US"/>
          </a:p>
        </p:txBody>
      </p:sp>
    </p:spTree>
    <p:extLst>
      <p:ext uri="{BB962C8B-B14F-4D97-AF65-F5344CB8AC3E}">
        <p14:creationId xmlns:p14="http://schemas.microsoft.com/office/powerpoint/2010/main" val="229760137"/>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1115B-6C00-40C5-4229-69BE6497E6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3B2678-BDB4-36C2-DB49-8E2F975BC2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A77DA0-676E-0721-6D10-F051FD95E3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04741-16AE-98C2-238E-ABA0A76DC155}"/>
              </a:ext>
            </a:extLst>
          </p:cNvPr>
          <p:cNvSpPr>
            <a:spLocks noGrp="1"/>
          </p:cNvSpPr>
          <p:nvPr>
            <p:ph type="dt" sz="half" idx="10"/>
          </p:nvPr>
        </p:nvSpPr>
        <p:spPr/>
        <p:txBody>
          <a:bodyPr/>
          <a:lstStyle/>
          <a:p>
            <a:r>
              <a:rPr lang="en-US"/>
              <a:t>As of: </a:t>
            </a:r>
            <a:fld id="{2DB064BB-22FE-4972-8822-461FC0196298}" type="datetime1">
              <a:rPr lang="en-US" smtClean="0"/>
              <a:pPr/>
              <a:t>11/8/2023</a:t>
            </a:fld>
            <a:endParaRPr lang="en-US" dirty="0"/>
          </a:p>
        </p:txBody>
      </p:sp>
      <p:sp>
        <p:nvSpPr>
          <p:cNvPr id="6" name="Footer Placeholder 5">
            <a:extLst>
              <a:ext uri="{FF2B5EF4-FFF2-40B4-BE49-F238E27FC236}">
                <a16:creationId xmlns:a16="http://schemas.microsoft.com/office/drawing/2014/main" id="{D02FD120-F29B-FD44-359E-A10B26BF6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7A5574-79EF-8EC8-79C1-D976EAAD84A3}"/>
              </a:ext>
            </a:extLst>
          </p:cNvPr>
          <p:cNvSpPr>
            <a:spLocks noGrp="1"/>
          </p:cNvSpPr>
          <p:nvPr>
            <p:ph type="sldNum" sz="quarter" idx="12"/>
          </p:nvPr>
        </p:nvSpPr>
        <p:spPr/>
        <p:txBody>
          <a:bodyPr/>
          <a:lstStyle/>
          <a:p>
            <a:fld id="{0E6B69D5-E4E6-4380-A86E-90D38C464B08}" type="slidenum">
              <a:rPr lang="en-US" smtClean="0"/>
              <a:t>‹#›</a:t>
            </a:fld>
            <a:endParaRPr lang="en-US"/>
          </a:p>
        </p:txBody>
      </p:sp>
    </p:spTree>
    <p:extLst>
      <p:ext uri="{BB962C8B-B14F-4D97-AF65-F5344CB8AC3E}">
        <p14:creationId xmlns:p14="http://schemas.microsoft.com/office/powerpoint/2010/main" val="746603791"/>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4C2F6-4C36-6FEB-B15E-673DA718C6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2A4044-2750-C5FA-3CC3-D7B21A712E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B92DF1-E27C-E8F3-20CC-8A6CB81074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A56AB3-5FEA-B782-B47C-DDBB6C1903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E1C95-C037-DF8C-B1CB-F3A7ABC9FB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529F82-7D4B-C018-F7B1-21A07CFC61B6}"/>
              </a:ext>
            </a:extLst>
          </p:cNvPr>
          <p:cNvSpPr>
            <a:spLocks noGrp="1"/>
          </p:cNvSpPr>
          <p:nvPr>
            <p:ph type="dt" sz="half" idx="10"/>
          </p:nvPr>
        </p:nvSpPr>
        <p:spPr/>
        <p:txBody>
          <a:bodyPr/>
          <a:lstStyle/>
          <a:p>
            <a:r>
              <a:rPr lang="en-US"/>
              <a:t>As of: </a:t>
            </a:r>
            <a:fld id="{2DB064BB-22FE-4972-8822-461FC0196298}" type="datetime1">
              <a:rPr lang="en-US" smtClean="0"/>
              <a:pPr/>
              <a:t>11/8/2023</a:t>
            </a:fld>
            <a:endParaRPr lang="en-US" dirty="0"/>
          </a:p>
        </p:txBody>
      </p:sp>
      <p:sp>
        <p:nvSpPr>
          <p:cNvPr id="8" name="Footer Placeholder 7">
            <a:extLst>
              <a:ext uri="{FF2B5EF4-FFF2-40B4-BE49-F238E27FC236}">
                <a16:creationId xmlns:a16="http://schemas.microsoft.com/office/drawing/2014/main" id="{BCFCA4C2-DDAA-753C-C662-9A083BC4F1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7ADCB5-452C-12C6-DB24-8D700C2601BD}"/>
              </a:ext>
            </a:extLst>
          </p:cNvPr>
          <p:cNvSpPr>
            <a:spLocks noGrp="1"/>
          </p:cNvSpPr>
          <p:nvPr>
            <p:ph type="sldNum" sz="quarter" idx="12"/>
          </p:nvPr>
        </p:nvSpPr>
        <p:spPr/>
        <p:txBody>
          <a:bodyPr/>
          <a:lstStyle/>
          <a:p>
            <a:fld id="{0E6B69D5-E4E6-4380-A86E-90D38C464B08}" type="slidenum">
              <a:rPr lang="en-US" smtClean="0"/>
              <a:t>‹#›</a:t>
            </a:fld>
            <a:endParaRPr lang="en-US"/>
          </a:p>
        </p:txBody>
      </p:sp>
    </p:spTree>
    <p:extLst>
      <p:ext uri="{BB962C8B-B14F-4D97-AF65-F5344CB8AC3E}">
        <p14:creationId xmlns:p14="http://schemas.microsoft.com/office/powerpoint/2010/main" val="3023267441"/>
      </p:ext>
    </p:extLst>
  </p:cSld>
  <p:clrMapOvr>
    <a:masterClrMapping/>
  </p:clrMapOvr>
  <p:hf sldNum="0" hdr="0" ftr="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2.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16884FF-0D84-4127-2B33-AD569DB48E20}"/>
              </a:ext>
            </a:extLst>
          </p:cNvPr>
          <p:cNvSpPr/>
          <p:nvPr userDrawn="1"/>
        </p:nvSpPr>
        <p:spPr>
          <a:xfrm>
            <a:off x="0" y="6419708"/>
            <a:ext cx="12192000" cy="438292"/>
          </a:xfrm>
          <a:prstGeom prst="rect">
            <a:avLst/>
          </a:prstGeom>
          <a:gradFill flip="none" rotWithShape="1">
            <a:gsLst>
              <a:gs pos="24000">
                <a:schemeClr val="bg1"/>
              </a:gs>
              <a:gs pos="53000">
                <a:schemeClr val="tx1"/>
              </a:gs>
            </a:gsLst>
            <a:lin ang="10800000" scaled="1"/>
            <a:tileRect/>
          </a:gra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350">
              <a:solidFill>
                <a:schemeClr val="bg1"/>
              </a:solidFill>
            </a:endParaRPr>
          </a:p>
        </p:txBody>
      </p:sp>
      <p:sp>
        <p:nvSpPr>
          <p:cNvPr id="4" name="Date Placeholder 3"/>
          <p:cNvSpPr>
            <a:spLocks noGrp="1"/>
          </p:cNvSpPr>
          <p:nvPr>
            <p:ph type="dt" sz="half" idx="2"/>
          </p:nvPr>
        </p:nvSpPr>
        <p:spPr>
          <a:xfrm>
            <a:off x="9448800" y="6424619"/>
            <a:ext cx="2743200" cy="365125"/>
          </a:xfrm>
          <a:prstGeom prst="rect">
            <a:avLst/>
          </a:prstGeom>
        </p:spPr>
        <p:txBody>
          <a:bodyPr vert="horz" lIns="91440" tIns="45720" rIns="91440" bIns="45720" rtlCol="0" anchor="ctr"/>
          <a:lstStyle>
            <a:lvl1pPr algn="r">
              <a:defRPr sz="900" b="1">
                <a:solidFill>
                  <a:schemeClr val="tx1"/>
                </a:solidFill>
              </a:defRPr>
            </a:lvl1pPr>
          </a:lstStyle>
          <a:p>
            <a:r>
              <a:rPr lang="en-US" dirty="0"/>
              <a:t>As of: </a:t>
            </a:r>
            <a:fld id="{2DB064BB-22FE-4972-8822-461FC0196298}" type="datetime1">
              <a:rPr lang="en-US" smtClean="0"/>
              <a:pPr/>
              <a:t>11/8/2023</a:t>
            </a:fld>
            <a:endParaRPr lang="en-US" dirty="0"/>
          </a:p>
        </p:txBody>
      </p:sp>
      <p:sp>
        <p:nvSpPr>
          <p:cNvPr id="20" name="Rectangle 19">
            <a:extLst>
              <a:ext uri="{FF2B5EF4-FFF2-40B4-BE49-F238E27FC236}">
                <a16:creationId xmlns:a16="http://schemas.microsoft.com/office/drawing/2014/main" id="{53E848A9-1D67-4AA7-A3B4-7B9282795750}"/>
              </a:ext>
            </a:extLst>
          </p:cNvPr>
          <p:cNvSpPr/>
          <p:nvPr userDrawn="1"/>
        </p:nvSpPr>
        <p:spPr>
          <a:xfrm>
            <a:off x="0" y="3944"/>
            <a:ext cx="12192000" cy="796156"/>
          </a:xfrm>
          <a:prstGeom prst="rect">
            <a:avLst/>
          </a:prstGeom>
          <a:gradFill flip="none" rotWithShape="1">
            <a:gsLst>
              <a:gs pos="40000">
                <a:schemeClr val="bg1"/>
              </a:gs>
              <a:gs pos="75000">
                <a:srgbClr val="002F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prstClr val="white"/>
                </a:solidFill>
              </a:rPr>
              <a:t> </a:t>
            </a:r>
          </a:p>
        </p:txBody>
      </p:sp>
      <p:pic>
        <p:nvPicPr>
          <p:cNvPr id="25" name="Picture 24" descr="A picture containing text, clipart&#10;&#10;Description automatically generated">
            <a:extLst>
              <a:ext uri="{FF2B5EF4-FFF2-40B4-BE49-F238E27FC236}">
                <a16:creationId xmlns:a16="http://schemas.microsoft.com/office/drawing/2014/main" id="{8DF154BB-E952-0623-6501-74EF2000EB9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 y="6419712"/>
            <a:ext cx="1579508" cy="438292"/>
          </a:xfrm>
          <a:prstGeom prst="rect">
            <a:avLst/>
          </a:prstGeom>
        </p:spPr>
      </p:pic>
      <p:sp>
        <p:nvSpPr>
          <p:cNvPr id="6" name="TextBox 5">
            <a:extLst>
              <a:ext uri="{FF2B5EF4-FFF2-40B4-BE49-F238E27FC236}">
                <a16:creationId xmlns:a16="http://schemas.microsoft.com/office/drawing/2014/main" id="{8224C370-7CF5-DD97-9BE6-928C4E3A1AD7}"/>
              </a:ext>
            </a:extLst>
          </p:cNvPr>
          <p:cNvSpPr txBox="1"/>
          <p:nvPr userDrawn="1"/>
        </p:nvSpPr>
        <p:spPr>
          <a:xfrm>
            <a:off x="809225" y="149888"/>
            <a:ext cx="5305140" cy="523220"/>
          </a:xfrm>
          <a:prstGeom prst="rect">
            <a:avLst/>
          </a:prstGeom>
          <a:noFill/>
        </p:spPr>
        <p:txBody>
          <a:bodyPr wrap="square" rtlCol="0">
            <a:spAutoFit/>
          </a:bodyPr>
          <a:lstStyle/>
          <a:p>
            <a:pPr algn="l"/>
            <a:r>
              <a:rPr lang="en-US" sz="2800" b="1" dirty="0">
                <a:solidFill>
                  <a:srgbClr val="002060"/>
                </a:solidFill>
              </a:rPr>
              <a:t>Resiliency Summit</a:t>
            </a:r>
          </a:p>
        </p:txBody>
      </p:sp>
      <p:pic>
        <p:nvPicPr>
          <p:cNvPr id="2" name="Picture 1">
            <a:extLst>
              <a:ext uri="{FF2B5EF4-FFF2-40B4-BE49-F238E27FC236}">
                <a16:creationId xmlns:a16="http://schemas.microsoft.com/office/drawing/2014/main" id="{F07A2CEB-69B4-0817-88A8-2BD273E4832F}"/>
              </a:ext>
            </a:extLst>
          </p:cNvPr>
          <p:cNvPicPr>
            <a:picLocks noChangeAspect="1"/>
          </p:cNvPicPr>
          <p:nvPr userDrawn="1"/>
        </p:nvPicPr>
        <p:blipFill>
          <a:blip r:embed="rId7"/>
          <a:stretch>
            <a:fillRect/>
          </a:stretch>
        </p:blipFill>
        <p:spPr>
          <a:xfrm>
            <a:off x="68059" y="74944"/>
            <a:ext cx="673108" cy="673108"/>
          </a:xfrm>
          <a:prstGeom prst="rect">
            <a:avLst/>
          </a:prstGeom>
        </p:spPr>
      </p:pic>
    </p:spTree>
    <p:extLst>
      <p:ext uri="{BB962C8B-B14F-4D97-AF65-F5344CB8AC3E}">
        <p14:creationId xmlns:p14="http://schemas.microsoft.com/office/powerpoint/2010/main" val="85256076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06" r:id="rId3"/>
    <p:sldLayoutId id="2147483704" r:id="rId4"/>
  </p:sldLayoutIdLst>
  <p:hf sldNum="0" hdr="0" ftr="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35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AEFFCC-016F-CE70-17CD-EBD7A3C93B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4E1ECD-6E17-592B-F35D-F4911282A1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764845-2480-C150-E301-AC88D509F9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As of: </a:t>
            </a:r>
            <a:fld id="{2DB064BB-22FE-4972-8822-461FC0196298}" type="datetime1">
              <a:rPr lang="en-US" smtClean="0"/>
              <a:pPr/>
              <a:t>11/8/2023</a:t>
            </a:fld>
            <a:endParaRPr lang="en-US" dirty="0"/>
          </a:p>
        </p:txBody>
      </p:sp>
      <p:sp>
        <p:nvSpPr>
          <p:cNvPr id="5" name="Footer Placeholder 4">
            <a:extLst>
              <a:ext uri="{FF2B5EF4-FFF2-40B4-BE49-F238E27FC236}">
                <a16:creationId xmlns:a16="http://schemas.microsoft.com/office/drawing/2014/main" id="{9EFF8C62-6E70-0D2F-B9C9-7478C3A90A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D18341-A268-172C-950E-E310A4B36B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6B69D5-E4E6-4380-A86E-90D38C464B08}" type="slidenum">
              <a:rPr lang="en-US" smtClean="0"/>
              <a:t>‹#›</a:t>
            </a:fld>
            <a:endParaRPr lang="en-US"/>
          </a:p>
        </p:txBody>
      </p:sp>
      <p:sp>
        <p:nvSpPr>
          <p:cNvPr id="7" name="Rectangle 6">
            <a:extLst>
              <a:ext uri="{FF2B5EF4-FFF2-40B4-BE49-F238E27FC236}">
                <a16:creationId xmlns:a16="http://schemas.microsoft.com/office/drawing/2014/main" id="{4002CC1B-08B5-08EF-CBF5-D89822F7DC42}"/>
              </a:ext>
            </a:extLst>
          </p:cNvPr>
          <p:cNvSpPr/>
          <p:nvPr userDrawn="1"/>
        </p:nvSpPr>
        <p:spPr>
          <a:xfrm>
            <a:off x="0" y="6419708"/>
            <a:ext cx="12192000" cy="438292"/>
          </a:xfrm>
          <a:prstGeom prst="rect">
            <a:avLst/>
          </a:prstGeom>
          <a:gradFill flip="none" rotWithShape="1">
            <a:gsLst>
              <a:gs pos="24000">
                <a:schemeClr val="bg1"/>
              </a:gs>
              <a:gs pos="53000">
                <a:schemeClr val="tx1"/>
              </a:gs>
            </a:gsLst>
            <a:lin ang="10800000" scaled="1"/>
            <a:tileRect/>
          </a:gra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350">
              <a:solidFill>
                <a:schemeClr val="bg1"/>
              </a:solidFill>
            </a:endParaRPr>
          </a:p>
        </p:txBody>
      </p:sp>
      <p:sp>
        <p:nvSpPr>
          <p:cNvPr id="8" name="Rectangle 7">
            <a:extLst>
              <a:ext uri="{FF2B5EF4-FFF2-40B4-BE49-F238E27FC236}">
                <a16:creationId xmlns:a16="http://schemas.microsoft.com/office/drawing/2014/main" id="{E4D3F013-4860-CBF8-465B-E5E6C31B13A5}"/>
              </a:ext>
            </a:extLst>
          </p:cNvPr>
          <p:cNvSpPr/>
          <p:nvPr userDrawn="1"/>
        </p:nvSpPr>
        <p:spPr>
          <a:xfrm>
            <a:off x="0" y="3944"/>
            <a:ext cx="12192000" cy="796156"/>
          </a:xfrm>
          <a:prstGeom prst="rect">
            <a:avLst/>
          </a:prstGeom>
          <a:gradFill flip="none" rotWithShape="1">
            <a:gsLst>
              <a:gs pos="40000">
                <a:schemeClr val="bg1"/>
              </a:gs>
              <a:gs pos="75000">
                <a:srgbClr val="002F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prstClr val="white"/>
                </a:solidFill>
              </a:rPr>
              <a:t> </a:t>
            </a:r>
          </a:p>
        </p:txBody>
      </p:sp>
      <p:pic>
        <p:nvPicPr>
          <p:cNvPr id="9" name="Picture 8" descr="A picture containing text, clipart&#10;&#10;Description automatically generated">
            <a:extLst>
              <a:ext uri="{FF2B5EF4-FFF2-40B4-BE49-F238E27FC236}">
                <a16:creationId xmlns:a16="http://schemas.microsoft.com/office/drawing/2014/main" id="{691C9FA7-20E4-36F9-F929-D63FE2704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 y="6419712"/>
            <a:ext cx="1579508" cy="438292"/>
          </a:xfrm>
          <a:prstGeom prst="rect">
            <a:avLst/>
          </a:prstGeom>
        </p:spPr>
      </p:pic>
      <p:sp>
        <p:nvSpPr>
          <p:cNvPr id="10" name="TextBox 9">
            <a:extLst>
              <a:ext uri="{FF2B5EF4-FFF2-40B4-BE49-F238E27FC236}">
                <a16:creationId xmlns:a16="http://schemas.microsoft.com/office/drawing/2014/main" id="{DF21F141-E45E-7B08-63E9-44E899228CA8}"/>
              </a:ext>
            </a:extLst>
          </p:cNvPr>
          <p:cNvSpPr txBox="1"/>
          <p:nvPr userDrawn="1"/>
        </p:nvSpPr>
        <p:spPr>
          <a:xfrm>
            <a:off x="809225" y="149888"/>
            <a:ext cx="5305140" cy="523220"/>
          </a:xfrm>
          <a:prstGeom prst="rect">
            <a:avLst/>
          </a:prstGeom>
          <a:noFill/>
        </p:spPr>
        <p:txBody>
          <a:bodyPr wrap="square" rtlCol="0">
            <a:spAutoFit/>
          </a:bodyPr>
          <a:lstStyle/>
          <a:p>
            <a:pPr algn="l"/>
            <a:r>
              <a:rPr lang="en-US" sz="2800" b="1" dirty="0">
                <a:solidFill>
                  <a:srgbClr val="002060"/>
                </a:solidFill>
              </a:rPr>
              <a:t>Resiliency Summit</a:t>
            </a:r>
          </a:p>
        </p:txBody>
      </p:sp>
      <p:pic>
        <p:nvPicPr>
          <p:cNvPr id="11" name="Picture 10">
            <a:extLst>
              <a:ext uri="{FF2B5EF4-FFF2-40B4-BE49-F238E27FC236}">
                <a16:creationId xmlns:a16="http://schemas.microsoft.com/office/drawing/2014/main" id="{18515BD2-B48D-80D1-1D4B-4FEB045C9B8A}"/>
              </a:ext>
            </a:extLst>
          </p:cNvPr>
          <p:cNvPicPr>
            <a:picLocks noChangeAspect="1"/>
          </p:cNvPicPr>
          <p:nvPr userDrawn="1"/>
        </p:nvPicPr>
        <p:blipFill>
          <a:blip r:embed="rId15"/>
          <a:stretch>
            <a:fillRect/>
          </a:stretch>
        </p:blipFill>
        <p:spPr>
          <a:xfrm>
            <a:off x="68059" y="74944"/>
            <a:ext cx="673108" cy="673108"/>
          </a:xfrm>
          <a:prstGeom prst="rect">
            <a:avLst/>
          </a:prstGeom>
        </p:spPr>
      </p:pic>
    </p:spTree>
    <p:extLst>
      <p:ext uri="{BB962C8B-B14F-4D97-AF65-F5344CB8AC3E}">
        <p14:creationId xmlns:p14="http://schemas.microsoft.com/office/powerpoint/2010/main" val="115157791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20" r:id="rId12"/>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a:extLst>
              <a:ext uri="{FF2B5EF4-FFF2-40B4-BE49-F238E27FC236}">
                <a16:creationId xmlns:a16="http://schemas.microsoft.com/office/drawing/2014/main" id="{A79AD4F7-BDEF-4914-853B-098335754DF5}"/>
              </a:ext>
            </a:extLst>
          </p:cNvPr>
          <p:cNvSpPr>
            <a:spLocks noGrp="1" noChangeArrowheads="1"/>
          </p:cNvSpPr>
          <p:nvPr>
            <p:ph type="ctrTitle"/>
          </p:nvPr>
        </p:nvSpPr>
        <p:spPr>
          <a:xfrm>
            <a:off x="1055078" y="2177683"/>
            <a:ext cx="4887502" cy="2502635"/>
          </a:xfrm>
        </p:spPr>
        <p:txBody>
          <a:bodyPr anchor="t">
            <a:normAutofit fontScale="90000"/>
          </a:bodyPr>
          <a:lstStyle/>
          <a:p>
            <a:pPr>
              <a:spcBef>
                <a:spcPts val="900"/>
              </a:spcBef>
            </a:pPr>
            <a:br>
              <a:rPr lang="en-US" altLang="en-US" sz="3300" b="1" dirty="0">
                <a:latin typeface="Arial" panose="020B0604020202020204" pitchFamily="34" charset="0"/>
                <a:cs typeface="Arial" panose="020B0604020202020204" pitchFamily="34" charset="0"/>
              </a:rPr>
            </a:br>
            <a:r>
              <a:rPr lang="en-US" altLang="en-US" sz="3300" b="1" dirty="0">
                <a:latin typeface="Arial" panose="020B0604020202020204" pitchFamily="34" charset="0"/>
                <a:cs typeface="Arial" panose="020B0604020202020204" pitchFamily="34" charset="0"/>
              </a:rPr>
              <a:t>FM 3-22 Army Support to Security Cooperation</a:t>
            </a:r>
            <a:br>
              <a:rPr lang="en-US" altLang="en-US" sz="2400" b="1" dirty="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 13 DEC 2023</a:t>
            </a:r>
            <a:br>
              <a:rPr lang="en-US" altLang="en-US" sz="2400" dirty="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US Army Heritage and Education Center (USAHEC)</a:t>
            </a:r>
            <a:br>
              <a:rPr lang="en-US" altLang="en-US" sz="2400" dirty="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Carlisle, PA</a:t>
            </a:r>
            <a:endParaRPr lang="en-US" altLang="en-US" sz="2700" dirty="0">
              <a:latin typeface="Arial" panose="020B0604020202020204" pitchFamily="34" charset="0"/>
              <a:cs typeface="Arial" panose="020B0604020202020204" pitchFamily="34" charset="0"/>
            </a:endParaRPr>
          </a:p>
        </p:txBody>
      </p:sp>
      <p:sp>
        <p:nvSpPr>
          <p:cNvPr id="8" name="Footer Placeholder 4">
            <a:extLst>
              <a:ext uri="{FF2B5EF4-FFF2-40B4-BE49-F238E27FC236}">
                <a16:creationId xmlns:a16="http://schemas.microsoft.com/office/drawing/2014/main" id="{8C1185A6-8A20-AC87-B321-BCEEE5C4A7CA}"/>
              </a:ext>
            </a:extLst>
          </p:cNvPr>
          <p:cNvSpPr>
            <a:spLocks noGrp="1"/>
          </p:cNvSpPr>
          <p:nvPr>
            <p:ph type="ftr" sz="quarter" idx="11"/>
          </p:nvPr>
        </p:nvSpPr>
        <p:spPr>
          <a:xfrm>
            <a:off x="4552950" y="6504016"/>
            <a:ext cx="3086100" cy="273844"/>
          </a:xfrm>
          <a:prstGeom prst="rect">
            <a:avLst/>
          </a:prstGeom>
        </p:spPr>
        <p:txBody>
          <a:bodyPr vert="horz" lIns="68580" tIns="34290" rIns="68580" bIns="34290" rtlCol="0" anchor="ctr"/>
          <a:lstStyle>
            <a:lvl1pPr algn="ctr">
              <a:defRPr sz="900" b="1">
                <a:solidFill>
                  <a:schemeClr val="bg1"/>
                </a:solidFill>
              </a:defRPr>
            </a:lvl1pPr>
          </a:lstStyle>
          <a:p>
            <a:r>
              <a:rPr lang="en-US" dirty="0"/>
              <a:t>Point of Contact: CPT Francine Lane</a:t>
            </a:r>
          </a:p>
        </p:txBody>
      </p:sp>
      <p:sp>
        <p:nvSpPr>
          <p:cNvPr id="11" name="Date Placeholder 3">
            <a:extLst>
              <a:ext uri="{FF2B5EF4-FFF2-40B4-BE49-F238E27FC236}">
                <a16:creationId xmlns:a16="http://schemas.microsoft.com/office/drawing/2014/main" id="{D51BFEFC-2F9F-A59B-6159-9E3DC1B6B0C7}"/>
              </a:ext>
            </a:extLst>
          </p:cNvPr>
          <p:cNvSpPr txBox="1">
            <a:spLocks/>
          </p:cNvSpPr>
          <p:nvPr/>
        </p:nvSpPr>
        <p:spPr>
          <a:xfrm>
            <a:off x="10128722" y="6452981"/>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11BAAAA-70F5-4299-9145-8DD272AE7FA4}" type="datetime1">
              <a:rPr lang="en-US" smtClean="0"/>
              <a:pPr algn="ctr"/>
              <a:t>11/8/2023</a:t>
            </a:fld>
            <a:endParaRPr lang="en-US" dirty="0"/>
          </a:p>
        </p:txBody>
      </p:sp>
      <p:pic>
        <p:nvPicPr>
          <p:cNvPr id="16" name="Picture 15">
            <a:extLst>
              <a:ext uri="{FF2B5EF4-FFF2-40B4-BE49-F238E27FC236}">
                <a16:creationId xmlns:a16="http://schemas.microsoft.com/office/drawing/2014/main" id="{FF016ED8-9902-AB97-05D3-36E055FD524F}"/>
              </a:ext>
            </a:extLst>
          </p:cNvPr>
          <p:cNvPicPr>
            <a:picLocks noChangeAspect="1"/>
          </p:cNvPicPr>
          <p:nvPr/>
        </p:nvPicPr>
        <p:blipFill>
          <a:blip r:embed="rId3"/>
          <a:stretch>
            <a:fillRect/>
          </a:stretch>
        </p:blipFill>
        <p:spPr>
          <a:xfrm>
            <a:off x="11212838" y="80141"/>
            <a:ext cx="506078" cy="520097"/>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1970345E-30B6-359D-2669-715193EB70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0464" y="1830472"/>
            <a:ext cx="3086100" cy="3197057"/>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B0AF0271-8DFF-3682-7061-BA67EAB153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10283" y="189858"/>
            <a:ext cx="594890" cy="61627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FB35EF1-D6FB-962D-D157-80A142C362C3}"/>
              </a:ext>
            </a:extLst>
          </p:cNvPr>
          <p:cNvSpPr txBox="1"/>
          <p:nvPr/>
        </p:nvSpPr>
        <p:spPr>
          <a:xfrm>
            <a:off x="7550106" y="4944700"/>
            <a:ext cx="4935985" cy="11849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50800" dist="50800" dir="5400000" algn="ctr" rotWithShape="0">
                    <a:prstClr val="black"/>
                  </a:outerShdw>
                </a:effectLst>
                <a:uLnTx/>
                <a:uFillTx/>
                <a:latin typeface="Arial" panose="020B0604020202020204" pitchFamily="34" charset="0"/>
                <a:cs typeface="Arial" panose="020B0604020202020204" pitchFamily="34" charset="0"/>
              </a:rPr>
              <a:t>FM 3-22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outerShdw blurRad="50800" dist="50800" dir="5400000" algn="ctr" rotWithShape="0">
                  <a:prstClr val="black"/>
                </a:outerShdw>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3B52AB0-3508-AD87-DBEC-89A36E0C3BE0}"/>
              </a:ext>
            </a:extLst>
          </p:cNvPr>
          <p:cNvSpPr txBox="1"/>
          <p:nvPr/>
        </p:nvSpPr>
        <p:spPr>
          <a:xfrm>
            <a:off x="5261909" y="6079989"/>
            <a:ext cx="56516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A9E1F">
                    <a:lumMod val="40000"/>
                    <a:lumOff val="60000"/>
                  </a:srgbClr>
                </a:solidFill>
                <a:effectLst>
                  <a:outerShdw blurRad="50800" dist="50800" dir="5400000" algn="ctr" rotWithShape="0">
                    <a:prstClr val="black"/>
                  </a:outerShdw>
                </a:effectLst>
                <a:uLnTx/>
                <a:uFillTx/>
                <a:latin typeface="Arial" panose="020B0604020202020204" pitchFamily="34" charset="0"/>
                <a:cs typeface="Arial" panose="020B0604020202020204" pitchFamily="34" charset="0"/>
              </a:rPr>
              <a:t>ARMY SUPPORT TO SECURITY COOPERATION</a:t>
            </a:r>
          </a:p>
        </p:txBody>
      </p:sp>
      <p:pic>
        <p:nvPicPr>
          <p:cNvPr id="28" name="Picture 27">
            <a:extLst>
              <a:ext uri="{FF2B5EF4-FFF2-40B4-BE49-F238E27FC236}">
                <a16:creationId xmlns:a16="http://schemas.microsoft.com/office/drawing/2014/main" id="{4FE54A04-177F-B25D-8917-F85085F56BBA}"/>
              </a:ext>
            </a:extLst>
          </p:cNvPr>
          <p:cNvPicPr>
            <a:picLocks noChangeAspect="1"/>
          </p:cNvPicPr>
          <p:nvPr/>
        </p:nvPicPr>
        <p:blipFill>
          <a:blip r:embed="rId3">
            <a:alphaModFix amt="70000"/>
          </a:blip>
          <a:stretch>
            <a:fillRect/>
          </a:stretch>
        </p:blipFill>
        <p:spPr>
          <a:xfrm>
            <a:off x="4095391" y="4073278"/>
            <a:ext cx="2667262" cy="1441487"/>
          </a:xfrm>
          <a:prstGeom prst="rect">
            <a:avLst/>
          </a:prstGeom>
          <a:ln>
            <a:noFill/>
          </a:ln>
          <a:effectLst>
            <a:softEdge rad="112500"/>
          </a:effectLst>
        </p:spPr>
      </p:pic>
      <p:pic>
        <p:nvPicPr>
          <p:cNvPr id="29" name="Picture 28">
            <a:extLst>
              <a:ext uri="{FF2B5EF4-FFF2-40B4-BE49-F238E27FC236}">
                <a16:creationId xmlns:a16="http://schemas.microsoft.com/office/drawing/2014/main" id="{81796169-85FE-3B63-F0C4-ADADCA109C90}"/>
              </a:ext>
            </a:extLst>
          </p:cNvPr>
          <p:cNvPicPr>
            <a:picLocks noChangeAspect="1"/>
          </p:cNvPicPr>
          <p:nvPr/>
        </p:nvPicPr>
        <p:blipFill>
          <a:blip r:embed="rId4">
            <a:alphaModFix amt="70000"/>
          </a:blip>
          <a:stretch>
            <a:fillRect/>
          </a:stretch>
        </p:blipFill>
        <p:spPr>
          <a:xfrm>
            <a:off x="5642466" y="2302432"/>
            <a:ext cx="2550073" cy="1575624"/>
          </a:xfrm>
          <a:prstGeom prst="rect">
            <a:avLst/>
          </a:prstGeom>
          <a:ln>
            <a:noFill/>
          </a:ln>
          <a:effectLst>
            <a:softEdge rad="112500"/>
          </a:effectLst>
        </p:spPr>
      </p:pic>
      <p:sp>
        <p:nvSpPr>
          <p:cNvPr id="3" name="TextBox 2">
            <a:extLst>
              <a:ext uri="{FF2B5EF4-FFF2-40B4-BE49-F238E27FC236}">
                <a16:creationId xmlns:a16="http://schemas.microsoft.com/office/drawing/2014/main" id="{B70F7A75-9812-7BB5-EB16-60775F1804C8}"/>
              </a:ext>
            </a:extLst>
          </p:cNvPr>
          <p:cNvSpPr txBox="1"/>
          <p:nvPr/>
        </p:nvSpPr>
        <p:spPr>
          <a:xfrm>
            <a:off x="216101" y="1073414"/>
            <a:ext cx="7639379" cy="646331"/>
          </a:xfrm>
          <a:prstGeom prst="rect">
            <a:avLst/>
          </a:prstGeom>
          <a:solidFill>
            <a:schemeClr val="bg1"/>
          </a:solidFill>
        </p:spPr>
        <p:txBody>
          <a:bodyPr wrap="square" rtlCol="0">
            <a:spAutoFit/>
          </a:bodyPr>
          <a:lstStyle/>
          <a:p>
            <a:pPr algn="ctr"/>
            <a:r>
              <a:rPr lang="en-US" dirty="0">
                <a:latin typeface="Arial" panose="020B0604020202020204" pitchFamily="34" charset="0"/>
                <a:cs typeface="Arial" panose="020B0604020202020204" pitchFamily="34" charset="0"/>
              </a:rPr>
              <a:t>Provide an overview of FM 3-22 Army Support to Security Cooperation (2023</a:t>
            </a:r>
            <a:r>
              <a:rPr lang="en-US" b="1" dirty="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E3AD63B8-1F9F-0CD4-92A4-B7726023364B}"/>
              </a:ext>
            </a:extLst>
          </p:cNvPr>
          <p:cNvSpPr txBox="1"/>
          <p:nvPr/>
        </p:nvSpPr>
        <p:spPr>
          <a:xfrm>
            <a:off x="317516" y="1711551"/>
            <a:ext cx="5285173" cy="3477875"/>
          </a:xfrm>
          <a:prstGeom prst="rect">
            <a:avLst/>
          </a:prstGeom>
          <a:noFill/>
        </p:spPr>
        <p:txBody>
          <a:bodyPr wrap="square" rtlCol="0">
            <a:spAutoFit/>
          </a:bodyPr>
          <a:lstStyle/>
          <a:p>
            <a:pPr algn="ctr"/>
            <a:r>
              <a:rPr lang="en-US" b="1" i="1" u="sng" dirty="0">
                <a:latin typeface="Arial" panose="020B0604020202020204" pitchFamily="34" charset="0"/>
                <a:cs typeface="Arial" panose="020B0604020202020204" pitchFamily="34" charset="0"/>
              </a:rPr>
              <a:t>Agenda</a:t>
            </a:r>
          </a:p>
          <a:p>
            <a:pPr algn="ctr"/>
            <a:endParaRPr lang="en-US" sz="1600" b="1" u="sng"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The Evolution of Security Cooperation Doctrine</a:t>
            </a:r>
          </a:p>
          <a:p>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Ch 1:  Strategic Context</a:t>
            </a:r>
          </a:p>
          <a:p>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Ch 2:  Security Force Assistance (SFA)</a:t>
            </a:r>
          </a:p>
          <a:p>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Ch 3:  Security Cooperation (SC) in the Competition Continuum</a:t>
            </a:r>
          </a:p>
          <a:p>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Ch 4:  Legal Considerations</a:t>
            </a:r>
          </a:p>
          <a:p>
            <a:pPr marL="342900" indent="-342900">
              <a:buFont typeface="Arial" panose="020B0604020202020204" pitchFamily="34" charset="0"/>
              <a:buChar char="•"/>
            </a:pPr>
            <a:endParaRPr lang="en-US" b="1" i="1"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22496DAA-3591-319C-3EFB-7406B37C6155}"/>
              </a:ext>
            </a:extLst>
          </p:cNvPr>
          <p:cNvGrpSpPr/>
          <p:nvPr/>
        </p:nvGrpSpPr>
        <p:grpSpPr>
          <a:xfrm>
            <a:off x="8515697" y="1073414"/>
            <a:ext cx="3004804" cy="3866227"/>
            <a:chOff x="7350758" y="2371981"/>
            <a:chExt cx="3004804" cy="3866227"/>
          </a:xfrm>
        </p:grpSpPr>
        <p:pic>
          <p:nvPicPr>
            <p:cNvPr id="7" name="Picture 6">
              <a:extLst>
                <a:ext uri="{FF2B5EF4-FFF2-40B4-BE49-F238E27FC236}">
                  <a16:creationId xmlns:a16="http://schemas.microsoft.com/office/drawing/2014/main" id="{5D52BB95-88C7-ECB1-7626-5CA615B067B1}"/>
                </a:ext>
              </a:extLst>
            </p:cNvPr>
            <p:cNvPicPr>
              <a:picLocks noChangeAspect="1"/>
            </p:cNvPicPr>
            <p:nvPr/>
          </p:nvPicPr>
          <p:blipFill>
            <a:blip r:embed="rId5"/>
            <a:stretch>
              <a:fillRect/>
            </a:stretch>
          </p:blipFill>
          <p:spPr>
            <a:xfrm>
              <a:off x="7350758" y="2371981"/>
              <a:ext cx="3004804" cy="3866227"/>
            </a:xfrm>
            <a:prstGeom prst="rect">
              <a:avLst/>
            </a:prstGeom>
          </p:spPr>
        </p:pic>
        <p:sp>
          <p:nvSpPr>
            <p:cNvPr id="8" name="TextBox 7">
              <a:extLst>
                <a:ext uri="{FF2B5EF4-FFF2-40B4-BE49-F238E27FC236}">
                  <a16:creationId xmlns:a16="http://schemas.microsoft.com/office/drawing/2014/main" id="{420A1FE6-11CF-2D84-B03C-D24A9C327930}"/>
                </a:ext>
              </a:extLst>
            </p:cNvPr>
            <p:cNvSpPr txBox="1"/>
            <p:nvPr/>
          </p:nvSpPr>
          <p:spPr>
            <a:xfrm>
              <a:off x="7910004" y="2401547"/>
              <a:ext cx="2438400" cy="600164"/>
            </a:xfrm>
            <a:prstGeom prst="rect">
              <a:avLst/>
            </a:prstGeom>
            <a:noFill/>
          </p:spPr>
          <p:txBody>
            <a:bodyPr wrap="square" rtlCol="0">
              <a:spAutoFit/>
            </a:bodyPr>
            <a:lstStyle/>
            <a:p>
              <a:pPr algn="r"/>
              <a:r>
                <a:rPr lang="en-US" sz="1100" b="1">
                  <a:solidFill>
                    <a:schemeClr val="bg1"/>
                  </a:solidFill>
                  <a:latin typeface="Arial" panose="020B0604020202020204" pitchFamily="34" charset="0"/>
                  <a:cs typeface="Arial" panose="020B0604020202020204" pitchFamily="34" charset="0"/>
                </a:rPr>
                <a:t>FM 3-22</a:t>
              </a:r>
            </a:p>
            <a:p>
              <a:pPr algn="r"/>
              <a:r>
                <a:rPr lang="en-US" sz="1100">
                  <a:solidFill>
                    <a:schemeClr val="bg1"/>
                  </a:solidFill>
                  <a:latin typeface="Arial" panose="020B0604020202020204" pitchFamily="34" charset="0"/>
                  <a:cs typeface="Arial" panose="020B0604020202020204" pitchFamily="34" charset="0"/>
                </a:rPr>
                <a:t>ARMY SUPPORT TO </a:t>
              </a:r>
            </a:p>
            <a:p>
              <a:pPr algn="r"/>
              <a:r>
                <a:rPr lang="en-US" sz="1100">
                  <a:solidFill>
                    <a:schemeClr val="bg1"/>
                  </a:solidFill>
                  <a:latin typeface="Arial" panose="020B0604020202020204" pitchFamily="34" charset="0"/>
                  <a:cs typeface="Arial" panose="020B0604020202020204" pitchFamily="34" charset="0"/>
                </a:rPr>
                <a:t>SECURITY COOPERATION</a:t>
              </a:r>
            </a:p>
          </p:txBody>
        </p:sp>
        <p:sp>
          <p:nvSpPr>
            <p:cNvPr id="9" name="TextBox 8">
              <a:extLst>
                <a:ext uri="{FF2B5EF4-FFF2-40B4-BE49-F238E27FC236}">
                  <a16:creationId xmlns:a16="http://schemas.microsoft.com/office/drawing/2014/main" id="{A71CD52F-B926-9FB9-DEB6-1450414B58F4}"/>
                </a:ext>
              </a:extLst>
            </p:cNvPr>
            <p:cNvSpPr txBox="1"/>
            <p:nvPr/>
          </p:nvSpPr>
          <p:spPr>
            <a:xfrm>
              <a:off x="7773263" y="5419640"/>
              <a:ext cx="2438400" cy="769441"/>
            </a:xfrm>
            <a:prstGeom prst="rect">
              <a:avLst/>
            </a:prstGeom>
            <a:noFill/>
          </p:spPr>
          <p:txBody>
            <a:bodyPr wrap="square" rtlCol="0">
              <a:spAutoFit/>
            </a:bodyPr>
            <a:lstStyle/>
            <a:p>
              <a:r>
                <a:rPr lang="en-US" sz="800" b="1" dirty="0">
                  <a:solidFill>
                    <a:schemeClr val="bg1"/>
                  </a:solidFill>
                  <a:latin typeface="Arial" panose="020B0604020202020204" pitchFamily="34" charset="0"/>
                  <a:cs typeface="Arial" panose="020B0604020202020204" pitchFamily="34" charset="0"/>
                </a:rPr>
                <a:t>June 2023</a:t>
              </a:r>
            </a:p>
            <a:p>
              <a:r>
                <a:rPr lang="en-US" sz="700" b="1" dirty="0">
                  <a:solidFill>
                    <a:schemeClr val="bg1"/>
                  </a:solidFill>
                  <a:latin typeface="Arial" panose="020B0604020202020204" pitchFamily="34" charset="0"/>
                  <a:cs typeface="Arial" panose="020B0604020202020204" pitchFamily="34" charset="0"/>
                </a:rPr>
                <a:t>DISTRIBUTION RESTRICTION</a:t>
              </a:r>
            </a:p>
            <a:p>
              <a:r>
                <a:rPr lang="en-US" sz="700" dirty="0">
                  <a:solidFill>
                    <a:schemeClr val="bg1"/>
                  </a:solidFill>
                  <a:latin typeface="Arial" panose="020B0604020202020204" pitchFamily="34" charset="0"/>
                  <a:cs typeface="Arial" panose="020B0604020202020204" pitchFamily="34" charset="0"/>
                </a:rPr>
                <a:t>Approved for public release; distribution is unlimited.</a:t>
              </a:r>
            </a:p>
            <a:p>
              <a:r>
                <a:rPr lang="en-US" sz="700" dirty="0">
                  <a:solidFill>
                    <a:schemeClr val="bg1"/>
                  </a:solidFill>
                  <a:latin typeface="Arial" panose="020B0604020202020204" pitchFamily="34" charset="0"/>
                  <a:cs typeface="Arial" panose="020B0604020202020204" pitchFamily="34" charset="0"/>
                </a:rPr>
                <a:t>This publication supersedes FM 3-22, dated 22 January 2013.</a:t>
              </a:r>
            </a:p>
            <a:p>
              <a:r>
                <a:rPr lang="en-US" sz="700" b="1" dirty="0">
                  <a:solidFill>
                    <a:schemeClr val="bg1"/>
                  </a:solidFill>
                  <a:latin typeface="Arial" panose="020B0604020202020204" pitchFamily="34" charset="0"/>
                  <a:cs typeface="Arial" panose="020B0604020202020204" pitchFamily="34" charset="0"/>
                </a:rPr>
                <a:t>HEADQUARTERS, DEPARTMENT OF THE ARMY</a:t>
              </a:r>
            </a:p>
          </p:txBody>
        </p:sp>
      </p:grpSp>
      <p:pic>
        <p:nvPicPr>
          <p:cNvPr id="10" name="Picture 9">
            <a:extLst>
              <a:ext uri="{FF2B5EF4-FFF2-40B4-BE49-F238E27FC236}">
                <a16:creationId xmlns:a16="http://schemas.microsoft.com/office/drawing/2014/main" id="{27DFC477-78D2-52BA-AAE9-2C3A9684608B}"/>
              </a:ext>
            </a:extLst>
          </p:cNvPr>
          <p:cNvPicPr>
            <a:picLocks noChangeAspect="1"/>
          </p:cNvPicPr>
          <p:nvPr/>
        </p:nvPicPr>
        <p:blipFill>
          <a:blip r:embed="rId6">
            <a:alphaModFix amt="70000"/>
          </a:blip>
          <a:stretch>
            <a:fillRect/>
          </a:stretch>
        </p:blipFill>
        <p:spPr>
          <a:xfrm>
            <a:off x="1051327" y="4939641"/>
            <a:ext cx="2773250" cy="1468805"/>
          </a:xfrm>
          <a:prstGeom prst="rect">
            <a:avLst/>
          </a:prstGeom>
          <a:ln>
            <a:noFill/>
          </a:ln>
          <a:effectLst>
            <a:softEdge rad="112500"/>
          </a:effectLst>
        </p:spPr>
      </p:pic>
      <p:sp>
        <p:nvSpPr>
          <p:cNvPr id="2" name="Footer Placeholder 4">
            <a:extLst>
              <a:ext uri="{FF2B5EF4-FFF2-40B4-BE49-F238E27FC236}">
                <a16:creationId xmlns:a16="http://schemas.microsoft.com/office/drawing/2014/main" id="{F355DA20-FD89-F170-3CBF-0EEEF87D449A}"/>
              </a:ext>
            </a:extLst>
          </p:cNvPr>
          <p:cNvSpPr>
            <a:spLocks noGrp="1"/>
          </p:cNvSpPr>
          <p:nvPr>
            <p:ph type="ftr" sz="quarter" idx="11"/>
          </p:nvPr>
        </p:nvSpPr>
        <p:spPr>
          <a:xfrm>
            <a:off x="4552950" y="6504016"/>
            <a:ext cx="3086100" cy="273844"/>
          </a:xfrm>
          <a:prstGeom prst="rect">
            <a:avLst/>
          </a:prstGeom>
        </p:spPr>
        <p:txBody>
          <a:bodyPr vert="horz" lIns="68580" tIns="34290" rIns="68580" bIns="34290" rtlCol="0" anchor="ctr"/>
          <a:lstStyle>
            <a:lvl1pPr algn="ctr">
              <a:defRPr sz="900" b="1">
                <a:solidFill>
                  <a:schemeClr val="bg1"/>
                </a:solidFill>
              </a:defRPr>
            </a:lvl1pPr>
          </a:lstStyle>
          <a:p>
            <a:r>
              <a:rPr lang="en-US" dirty="0"/>
              <a:t>Point of Contact: CPT Francine Lane</a:t>
            </a:r>
          </a:p>
        </p:txBody>
      </p:sp>
      <p:sp>
        <p:nvSpPr>
          <p:cNvPr id="12" name="TextBox 11">
            <a:extLst>
              <a:ext uri="{FF2B5EF4-FFF2-40B4-BE49-F238E27FC236}">
                <a16:creationId xmlns:a16="http://schemas.microsoft.com/office/drawing/2014/main" id="{9F4BB93A-2372-6922-66D7-B716312C52D9}"/>
              </a:ext>
            </a:extLst>
          </p:cNvPr>
          <p:cNvSpPr txBox="1"/>
          <p:nvPr/>
        </p:nvSpPr>
        <p:spPr>
          <a:xfrm>
            <a:off x="7690207" y="131175"/>
            <a:ext cx="3342105" cy="523220"/>
          </a:xfrm>
          <a:prstGeom prst="rect">
            <a:avLst/>
          </a:prstGeom>
          <a:noFill/>
        </p:spPr>
        <p:txBody>
          <a:bodyPr wrap="square" rtlCol="0">
            <a:spAutoFit/>
          </a:bodyPr>
          <a:lstStyle/>
          <a:p>
            <a:pPr algn="r"/>
            <a:r>
              <a:rPr lang="en-US" sz="2800" b="1" dirty="0">
                <a:solidFill>
                  <a:schemeClr val="bg1">
                    <a:lumMod val="95000"/>
                  </a:schemeClr>
                </a:solidFill>
                <a:latin typeface="Arial" panose="020B0604020202020204" pitchFamily="34" charset="0"/>
                <a:cs typeface="Arial" panose="020B0604020202020204" pitchFamily="34" charset="0"/>
              </a:rPr>
              <a:t>Purpose</a:t>
            </a:r>
          </a:p>
        </p:txBody>
      </p:sp>
      <p:pic>
        <p:nvPicPr>
          <p:cNvPr id="13" name="Picture 12">
            <a:extLst>
              <a:ext uri="{FF2B5EF4-FFF2-40B4-BE49-F238E27FC236}">
                <a16:creationId xmlns:a16="http://schemas.microsoft.com/office/drawing/2014/main" id="{AEFB0AAC-FCE1-FC97-643A-7EA3C8EC8AC9}"/>
              </a:ext>
            </a:extLst>
          </p:cNvPr>
          <p:cNvPicPr>
            <a:picLocks noChangeAspect="1"/>
          </p:cNvPicPr>
          <p:nvPr/>
        </p:nvPicPr>
        <p:blipFill>
          <a:blip r:embed="rId7"/>
          <a:stretch>
            <a:fillRect/>
          </a:stretch>
        </p:blipFill>
        <p:spPr>
          <a:xfrm>
            <a:off x="11212838" y="80141"/>
            <a:ext cx="506078" cy="520097"/>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8C6EAB9B-D723-BFAF-3E7F-51F7AA00BA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10283" y="189858"/>
            <a:ext cx="594890" cy="616279"/>
          </a:xfrm>
          <a:prstGeom prst="rect">
            <a:avLst/>
          </a:prstGeom>
        </p:spPr>
      </p:pic>
    </p:spTree>
    <p:extLst>
      <p:ext uri="{BB962C8B-B14F-4D97-AF65-F5344CB8AC3E}">
        <p14:creationId xmlns:p14="http://schemas.microsoft.com/office/powerpoint/2010/main" val="2382515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76AACA-8339-D5C5-9130-8CA41CB7CED3}"/>
              </a:ext>
            </a:extLst>
          </p:cNvPr>
          <p:cNvSpPr txBox="1"/>
          <p:nvPr/>
        </p:nvSpPr>
        <p:spPr>
          <a:xfrm>
            <a:off x="4662252" y="1095251"/>
            <a:ext cx="6789285" cy="2893100"/>
          </a:xfrm>
          <a:prstGeom prst="rect">
            <a:avLst/>
          </a:prstGeom>
          <a:noFill/>
        </p:spPr>
        <p:txBody>
          <a:bodyPr wrap="square" rtlCol="0">
            <a:spAutoFit/>
          </a:bodyPr>
          <a:lstStyle/>
          <a:p>
            <a:pPr marL="285750" indent="-285750">
              <a:buFont typeface="Wingdings" panose="05000000000000000000" pitchFamily="2" charset="2"/>
              <a:buChar char="q"/>
            </a:pPr>
            <a:r>
              <a:rPr lang="en-US" dirty="0">
                <a:latin typeface="Arial" panose="020B0604020202020204" pitchFamily="34" charset="0"/>
                <a:cs typeface="Arial" panose="020B0604020202020204" pitchFamily="34" charset="0"/>
              </a:rPr>
              <a:t>The purpose of SC is to enable the Joint Force to </a:t>
            </a:r>
            <a:r>
              <a:rPr lang="en-US" b="1" dirty="0">
                <a:latin typeface="Arial" panose="020B0604020202020204" pitchFamily="34" charset="0"/>
                <a:cs typeface="Arial" panose="020B0604020202020204" pitchFamily="34" charset="0"/>
              </a:rPr>
              <a:t>leverage the capabilities of our partners and allies</a:t>
            </a:r>
            <a:r>
              <a:rPr lang="en-US" dirty="0">
                <a:latin typeface="Arial" panose="020B0604020202020204" pitchFamily="34" charset="0"/>
                <a:cs typeface="Arial" panose="020B0604020202020204" pitchFamily="34" charset="0"/>
              </a:rPr>
              <a:t> </a:t>
            </a:r>
          </a:p>
          <a:p>
            <a:pPr marL="285750" indent="-285750">
              <a:buFont typeface="Wingdings" panose="05000000000000000000" pitchFamily="2" charset="2"/>
              <a:buChar char="q"/>
            </a:pPr>
            <a:r>
              <a:rPr lang="en-US" dirty="0">
                <a:solidFill>
                  <a:srgbClr val="0070C0"/>
                </a:solidFill>
                <a:latin typeface="Arial" panose="020B0604020202020204" pitchFamily="34" charset="0"/>
                <a:cs typeface="Arial" panose="020B0604020202020204" pitchFamily="34" charset="0"/>
              </a:rPr>
              <a:t>Security Cooperation is the enabling function that integrates Allies and Partners into Multi-Domain Operations</a:t>
            </a: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dirty="0">
                <a:latin typeface="Arial" panose="020B0604020202020204" pitchFamily="34" charset="0"/>
                <a:cs typeface="Arial" panose="020B0604020202020204" pitchFamily="34" charset="0"/>
              </a:rPr>
              <a:t>DOD Security Cooperation is nested within DOS Foreign Assistance (Security Sector Assistance)</a:t>
            </a:r>
          </a:p>
          <a:p>
            <a:pPr marL="285750" indent="-285750">
              <a:buFont typeface="Wingdings" panose="05000000000000000000" pitchFamily="2" charset="2"/>
              <a:buChar char="q"/>
            </a:pPr>
            <a:r>
              <a:rPr lang="en-US" dirty="0">
                <a:latin typeface="Arial" panose="020B0604020202020204" pitchFamily="34" charset="0"/>
                <a:cs typeface="Arial" panose="020B0604020202020204" pitchFamily="34" charset="0"/>
              </a:rPr>
              <a:t>SC is comprised of three different activities: security assistance (SA), security force assistance (SFA), and military engagement.</a:t>
            </a:r>
          </a:p>
          <a:p>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9DD54A8-8BD4-0A20-88F4-5D516D34C61B}"/>
              </a:ext>
            </a:extLst>
          </p:cNvPr>
          <p:cNvSpPr txBox="1"/>
          <p:nvPr/>
        </p:nvSpPr>
        <p:spPr>
          <a:xfrm rot="10800000" flipV="1">
            <a:off x="647611" y="5485369"/>
            <a:ext cx="2801658" cy="338554"/>
          </a:xfrm>
          <a:prstGeom prst="rect">
            <a:avLst/>
          </a:prstGeom>
          <a:noFill/>
        </p:spPr>
        <p:txBody>
          <a:bodyPr wrap="square" rtlCol="0">
            <a:spAutoFit/>
          </a:bodyPr>
          <a:lstStyle/>
          <a:p>
            <a:r>
              <a:rPr lang="en-US" sz="800" i="1" dirty="0">
                <a:latin typeface="Arial" panose="020B0604020202020204" pitchFamily="34" charset="0"/>
                <a:cs typeface="Arial" panose="020B0604020202020204" pitchFamily="34" charset="0"/>
              </a:rPr>
              <a:t>*</a:t>
            </a:r>
            <a:r>
              <a:rPr lang="en-US" sz="800" b="1" i="1" dirty="0">
                <a:latin typeface="Arial" panose="020B0604020202020204" pitchFamily="34" charset="0"/>
                <a:cs typeface="Arial" panose="020B0604020202020204" pitchFamily="34" charset="0"/>
              </a:rPr>
              <a:t>TAB A:</a:t>
            </a:r>
            <a:r>
              <a:rPr lang="en-US" sz="800" i="1" dirty="0">
                <a:latin typeface="Arial" panose="020B0604020202020204" pitchFamily="34" charset="0"/>
                <a:cs typeface="Arial" panose="020B0604020202020204" pitchFamily="34" charset="0"/>
              </a:rPr>
              <a:t> Page 1-3, Figure 1-1. Interrelationship of foreign assistance  and security cooperation activities </a:t>
            </a:r>
          </a:p>
        </p:txBody>
      </p:sp>
      <p:pic>
        <p:nvPicPr>
          <p:cNvPr id="7" name="Picture 6">
            <a:extLst>
              <a:ext uri="{FF2B5EF4-FFF2-40B4-BE49-F238E27FC236}">
                <a16:creationId xmlns:a16="http://schemas.microsoft.com/office/drawing/2014/main" id="{CBD01182-B97D-460F-4871-32BEA7E52468}"/>
              </a:ext>
            </a:extLst>
          </p:cNvPr>
          <p:cNvPicPr>
            <a:picLocks noChangeAspect="1"/>
          </p:cNvPicPr>
          <p:nvPr/>
        </p:nvPicPr>
        <p:blipFill>
          <a:blip r:embed="rId3"/>
          <a:stretch>
            <a:fillRect/>
          </a:stretch>
        </p:blipFill>
        <p:spPr>
          <a:xfrm>
            <a:off x="174665" y="1375616"/>
            <a:ext cx="4487587" cy="4106768"/>
          </a:xfrm>
          <a:prstGeom prst="rect">
            <a:avLst/>
          </a:prstGeom>
        </p:spPr>
      </p:pic>
      <p:pic>
        <p:nvPicPr>
          <p:cNvPr id="2" name="Picture 1">
            <a:extLst>
              <a:ext uri="{FF2B5EF4-FFF2-40B4-BE49-F238E27FC236}">
                <a16:creationId xmlns:a16="http://schemas.microsoft.com/office/drawing/2014/main" id="{153DB728-F99C-3C38-C46D-225E08D3C427}"/>
              </a:ext>
            </a:extLst>
          </p:cNvPr>
          <p:cNvPicPr>
            <a:picLocks noChangeAspect="1"/>
          </p:cNvPicPr>
          <p:nvPr/>
        </p:nvPicPr>
        <p:blipFill>
          <a:blip r:embed="rId4"/>
          <a:stretch>
            <a:fillRect/>
          </a:stretch>
        </p:blipFill>
        <p:spPr>
          <a:xfrm>
            <a:off x="8541896" y="3458326"/>
            <a:ext cx="3274965" cy="2824276"/>
          </a:xfrm>
          <a:prstGeom prst="rect">
            <a:avLst/>
          </a:prstGeom>
        </p:spPr>
      </p:pic>
      <p:sp>
        <p:nvSpPr>
          <p:cNvPr id="4" name="TextBox 3">
            <a:extLst>
              <a:ext uri="{FF2B5EF4-FFF2-40B4-BE49-F238E27FC236}">
                <a16:creationId xmlns:a16="http://schemas.microsoft.com/office/drawing/2014/main" id="{D5368405-6975-A773-91FA-EF1C425F76A8}"/>
              </a:ext>
            </a:extLst>
          </p:cNvPr>
          <p:cNvSpPr txBox="1"/>
          <p:nvPr/>
        </p:nvSpPr>
        <p:spPr>
          <a:xfrm>
            <a:off x="8898088" y="6301986"/>
            <a:ext cx="2909640" cy="338554"/>
          </a:xfrm>
          <a:prstGeom prst="rect">
            <a:avLst/>
          </a:prstGeom>
          <a:noFill/>
        </p:spPr>
        <p:txBody>
          <a:bodyPr wrap="square" rtlCol="0">
            <a:spAutoFit/>
          </a:bodyPr>
          <a:lstStyle/>
          <a:p>
            <a:r>
              <a:rPr lang="en-US" sz="800" i="1" dirty="0">
                <a:latin typeface="Arial" panose="020B0604020202020204" pitchFamily="34" charset="0"/>
                <a:cs typeface="Arial" panose="020B0604020202020204" pitchFamily="34" charset="0"/>
              </a:rPr>
              <a:t>*</a:t>
            </a:r>
            <a:r>
              <a:rPr lang="en-US" sz="800" b="1" i="1" dirty="0">
                <a:latin typeface="Arial" panose="020B0604020202020204" pitchFamily="34" charset="0"/>
                <a:cs typeface="Arial" panose="020B0604020202020204" pitchFamily="34" charset="0"/>
              </a:rPr>
              <a:t>TAB B:</a:t>
            </a:r>
            <a:r>
              <a:rPr lang="en-US" sz="800" i="1" dirty="0">
                <a:latin typeface="Arial" panose="020B0604020202020204" pitchFamily="34" charset="0"/>
                <a:cs typeface="Arial" panose="020B0604020202020204" pitchFamily="34" charset="0"/>
              </a:rPr>
              <a:t> Page 1-10, Figure 1-2. Strategic guidance to</a:t>
            </a:r>
          </a:p>
          <a:p>
            <a:r>
              <a:rPr lang="en-US" sz="800" i="1" dirty="0">
                <a:latin typeface="Arial" panose="020B0604020202020204" pitchFamily="34" charset="0"/>
                <a:cs typeface="Arial" panose="020B0604020202020204" pitchFamily="34" charset="0"/>
              </a:rPr>
              <a:t> Army campaign support planning</a:t>
            </a:r>
          </a:p>
        </p:txBody>
      </p:sp>
      <p:sp>
        <p:nvSpPr>
          <p:cNvPr id="9" name="TextBox 8">
            <a:extLst>
              <a:ext uri="{FF2B5EF4-FFF2-40B4-BE49-F238E27FC236}">
                <a16:creationId xmlns:a16="http://schemas.microsoft.com/office/drawing/2014/main" id="{BF5D8CDE-E06A-25A8-E756-5A9B0953BA2C}"/>
              </a:ext>
            </a:extLst>
          </p:cNvPr>
          <p:cNvSpPr txBox="1"/>
          <p:nvPr/>
        </p:nvSpPr>
        <p:spPr>
          <a:xfrm>
            <a:off x="4662252" y="3606201"/>
            <a:ext cx="3966417"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a:solidFill>
                  <a:prstClr val="black"/>
                </a:solidFill>
                <a:latin typeface="Arial" panose="020B0604020202020204" pitchFamily="34" charset="0"/>
                <a:cs typeface="Arial" panose="020B0604020202020204" pitchFamily="34" charset="0"/>
              </a:rPr>
              <a:t>Army SC practicioners nest with National</a:t>
            </a:r>
            <a:r>
              <a:rPr kumimoji="0" lang="en-US" b="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strategic guidance</a:t>
            </a:r>
            <a:r>
              <a:rPr lang="en-US" dirty="0">
                <a:solidFill>
                  <a:prstClr val="black"/>
                </a:solidFill>
                <a:latin typeface="Arial" panose="020B0604020202020204" pitchFamily="34" charset="0"/>
                <a:cs typeface="Arial" panose="020B0604020202020204" pitchFamily="34" charset="0"/>
              </a:rPr>
              <a:t> passed through both DOD and DOS strategic documents</a:t>
            </a:r>
            <a:r>
              <a:rPr kumimoji="0" lang="en-US" b="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dirty="0">
                <a:solidFill>
                  <a:prstClr val="black"/>
                </a:solidFill>
                <a:latin typeface="Arial" panose="020B0604020202020204" pitchFamily="34" charset="0"/>
                <a:cs typeface="Arial" panose="020B0604020202020204" pitchFamily="34" charset="0"/>
              </a:rPr>
              <a:t>DOS guidance and the Integrated Country Strategy take precedence</a:t>
            </a:r>
            <a:endParaRPr kumimoji="0" lang="en-US" b="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AE9F8505-D858-6FA4-252C-CCDD051A7D49}"/>
              </a:ext>
            </a:extLst>
          </p:cNvPr>
          <p:cNvSpPr txBox="1"/>
          <p:nvPr/>
        </p:nvSpPr>
        <p:spPr>
          <a:xfrm>
            <a:off x="7690207" y="131175"/>
            <a:ext cx="3342105" cy="523220"/>
          </a:xfrm>
          <a:prstGeom prst="rect">
            <a:avLst/>
          </a:prstGeom>
          <a:noFill/>
        </p:spPr>
        <p:txBody>
          <a:bodyPr wrap="square" rtlCol="0">
            <a:spAutoFit/>
          </a:bodyPr>
          <a:lstStyle/>
          <a:p>
            <a:pPr algn="r"/>
            <a:r>
              <a:rPr lang="en-US" sz="2800" b="1" dirty="0">
                <a:solidFill>
                  <a:schemeClr val="bg1">
                    <a:lumMod val="95000"/>
                  </a:schemeClr>
                </a:solidFill>
                <a:latin typeface="Arial" panose="020B0604020202020204" pitchFamily="34" charset="0"/>
                <a:cs typeface="Arial" panose="020B0604020202020204" pitchFamily="34" charset="0"/>
              </a:rPr>
              <a:t>Strategic Context</a:t>
            </a:r>
          </a:p>
        </p:txBody>
      </p:sp>
      <p:pic>
        <p:nvPicPr>
          <p:cNvPr id="11" name="Picture 10">
            <a:extLst>
              <a:ext uri="{FF2B5EF4-FFF2-40B4-BE49-F238E27FC236}">
                <a16:creationId xmlns:a16="http://schemas.microsoft.com/office/drawing/2014/main" id="{BC75C7F2-01E0-8E28-5BA7-669231C1422D}"/>
              </a:ext>
            </a:extLst>
          </p:cNvPr>
          <p:cNvPicPr>
            <a:picLocks noChangeAspect="1"/>
          </p:cNvPicPr>
          <p:nvPr/>
        </p:nvPicPr>
        <p:blipFill>
          <a:blip r:embed="rId5"/>
          <a:stretch>
            <a:fillRect/>
          </a:stretch>
        </p:blipFill>
        <p:spPr>
          <a:xfrm>
            <a:off x="11212838" y="80141"/>
            <a:ext cx="506078" cy="520097"/>
          </a:xfrm>
          <a:prstGeom prst="rect">
            <a:avLst/>
          </a:prstGeom>
        </p:spPr>
      </p:pic>
      <p:pic>
        <p:nvPicPr>
          <p:cNvPr id="12" name="Picture 11" descr="A picture containing text, sign&#10;&#10;Description automatically generated">
            <a:extLst>
              <a:ext uri="{FF2B5EF4-FFF2-40B4-BE49-F238E27FC236}">
                <a16:creationId xmlns:a16="http://schemas.microsoft.com/office/drawing/2014/main" id="{D5349437-F671-54E6-5459-461B65ACE0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10283" y="189858"/>
            <a:ext cx="594890" cy="616279"/>
          </a:xfrm>
          <a:prstGeom prst="rect">
            <a:avLst/>
          </a:prstGeom>
        </p:spPr>
      </p:pic>
      <p:sp>
        <p:nvSpPr>
          <p:cNvPr id="15" name="Footer Placeholder 4">
            <a:extLst>
              <a:ext uri="{FF2B5EF4-FFF2-40B4-BE49-F238E27FC236}">
                <a16:creationId xmlns:a16="http://schemas.microsoft.com/office/drawing/2014/main" id="{EA5D98FA-F765-2597-B61C-CAAFFFF042AB}"/>
              </a:ext>
            </a:extLst>
          </p:cNvPr>
          <p:cNvSpPr txBox="1">
            <a:spLocks/>
          </p:cNvSpPr>
          <p:nvPr/>
        </p:nvSpPr>
        <p:spPr>
          <a:xfrm>
            <a:off x="4552950" y="6504016"/>
            <a:ext cx="3086100" cy="273844"/>
          </a:xfrm>
          <a:prstGeom prst="rect">
            <a:avLst/>
          </a:prstGeom>
        </p:spPr>
        <p:txBody>
          <a:bodyPr vert="horz" lIns="68580" tIns="34290" rIns="68580" bIns="34290" rtlCol="0" anchor="ctr"/>
          <a:lstStyle>
            <a:defPPr>
              <a:defRPr lang="en-US"/>
            </a:defPPr>
            <a:lvl1pPr marL="0" algn="ctr"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Point of Contact: CPT Francine Lane</a:t>
            </a:r>
            <a:endParaRPr lang="en-US" dirty="0"/>
          </a:p>
        </p:txBody>
      </p:sp>
    </p:spTree>
    <p:extLst>
      <p:ext uri="{BB962C8B-B14F-4D97-AF65-F5344CB8AC3E}">
        <p14:creationId xmlns:p14="http://schemas.microsoft.com/office/powerpoint/2010/main" val="778645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38710A-4ECB-825E-2047-5499109A026F}"/>
              </a:ext>
            </a:extLst>
          </p:cNvPr>
          <p:cNvSpPr txBox="1"/>
          <p:nvPr/>
        </p:nvSpPr>
        <p:spPr>
          <a:xfrm>
            <a:off x="326774" y="896786"/>
            <a:ext cx="10239626" cy="2308324"/>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Security Force Assistance </a:t>
            </a:r>
            <a:r>
              <a:rPr lang="en-US" dirty="0">
                <a:latin typeface="Arial" panose="020B0604020202020204" pitchFamily="34" charset="0"/>
                <a:cs typeface="Arial" panose="020B0604020202020204" pitchFamily="34" charset="0"/>
              </a:rPr>
              <a:t>is defined as DOD activities that support the development of the capability and capacity </a:t>
            </a:r>
            <a:r>
              <a:rPr lang="en-US" i="1" dirty="0">
                <a:latin typeface="Arial" panose="020B0604020202020204" pitchFamily="34" charset="0"/>
                <a:cs typeface="Arial" panose="020B0604020202020204" pitchFamily="34" charset="0"/>
              </a:rPr>
              <a:t>and </a:t>
            </a:r>
            <a:r>
              <a:rPr lang="en-US" i="1" dirty="0">
                <a:solidFill>
                  <a:srgbClr val="0070C0"/>
                </a:solidFill>
                <a:latin typeface="Arial" panose="020B0604020202020204" pitchFamily="34" charset="0"/>
                <a:cs typeface="Arial" panose="020B0604020202020204" pitchFamily="34" charset="0"/>
              </a:rPr>
              <a:t>enable the interoperability</a:t>
            </a:r>
            <a:r>
              <a:rPr lang="en-US" dirty="0">
                <a:latin typeface="Arial" panose="020B0604020202020204" pitchFamily="34" charset="0"/>
                <a:cs typeface="Arial" panose="020B0604020202020204" pitchFamily="34" charset="0"/>
              </a:rPr>
              <a:t> of foreign security forces and their supporting institutions.</a:t>
            </a:r>
          </a:p>
          <a:p>
            <a:pPr marL="285750" indent="-285750">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dirty="0">
                <a:solidFill>
                  <a:srgbClr val="0070C0"/>
                </a:solidFill>
                <a:latin typeface="Arial" panose="020B0604020202020204" pitchFamily="34" charset="0"/>
                <a:cs typeface="Arial" panose="020B0604020202020204" pitchFamily="34" charset="0"/>
              </a:rPr>
              <a:t>Security Force Assistance is the activity which enables Allies and Partners to integrate into Multi-Domain Operations</a:t>
            </a:r>
          </a:p>
          <a:p>
            <a:pPr marL="742950" lvl="1" indent="-285750">
              <a:buFont typeface="Wingdings" panose="05000000000000000000" pitchFamily="2" charset="2"/>
              <a:buChar char="q"/>
            </a:pPr>
            <a:r>
              <a:rPr lang="en-US" dirty="0">
                <a:latin typeface="Arial" panose="020B0604020202020204" pitchFamily="34" charset="0"/>
                <a:cs typeface="Arial" panose="020B0604020202020204" pitchFamily="34" charset="0"/>
              </a:rPr>
              <a:t>Develop Allies and partners during competition</a:t>
            </a:r>
          </a:p>
          <a:p>
            <a:pPr marL="742950" lvl="1" indent="-285750">
              <a:buFont typeface="Wingdings" panose="05000000000000000000" pitchFamily="2" charset="2"/>
              <a:buChar char="q"/>
            </a:pPr>
            <a:r>
              <a:rPr lang="en-US" dirty="0">
                <a:latin typeface="Arial" panose="020B0604020202020204" pitchFamily="34" charset="0"/>
                <a:cs typeface="Arial" panose="020B0604020202020204" pitchFamily="34" charset="0"/>
              </a:rPr>
              <a:t>Embedded team to support and advise during crisis/conflict</a:t>
            </a:r>
          </a:p>
        </p:txBody>
      </p:sp>
      <p:pic>
        <p:nvPicPr>
          <p:cNvPr id="2" name="Picture 1">
            <a:extLst>
              <a:ext uri="{FF2B5EF4-FFF2-40B4-BE49-F238E27FC236}">
                <a16:creationId xmlns:a16="http://schemas.microsoft.com/office/drawing/2014/main" id="{3A753FF0-2348-5F2E-3C95-A9DF13B050DF}"/>
              </a:ext>
            </a:extLst>
          </p:cNvPr>
          <p:cNvPicPr>
            <a:picLocks noChangeAspect="1"/>
          </p:cNvPicPr>
          <p:nvPr/>
        </p:nvPicPr>
        <p:blipFill>
          <a:blip r:embed="rId3"/>
          <a:stretch>
            <a:fillRect/>
          </a:stretch>
        </p:blipFill>
        <p:spPr>
          <a:xfrm>
            <a:off x="8363431" y="2812690"/>
            <a:ext cx="3677286" cy="3079625"/>
          </a:xfrm>
          <a:prstGeom prst="rect">
            <a:avLst/>
          </a:prstGeom>
        </p:spPr>
      </p:pic>
      <p:sp>
        <p:nvSpPr>
          <p:cNvPr id="8" name="TextBox 7">
            <a:extLst>
              <a:ext uri="{FF2B5EF4-FFF2-40B4-BE49-F238E27FC236}">
                <a16:creationId xmlns:a16="http://schemas.microsoft.com/office/drawing/2014/main" id="{746953E8-ABDC-54F1-5582-1338A20D825E}"/>
              </a:ext>
            </a:extLst>
          </p:cNvPr>
          <p:cNvSpPr txBox="1"/>
          <p:nvPr/>
        </p:nvSpPr>
        <p:spPr>
          <a:xfrm>
            <a:off x="347800" y="3205110"/>
            <a:ext cx="8410299" cy="2862322"/>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G-EGO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New methodology </a:t>
            </a:r>
            <a:r>
              <a:rPr kumimoji="0" lang="en-US"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describing security establishment functions (JP 3-20)</a:t>
            </a:r>
          </a:p>
          <a:p>
            <a:pPr marL="742950" lvl="1" indent="-285750">
              <a:buFont typeface="Wingdings" panose="05000000000000000000" pitchFamily="2" charset="2"/>
              <a:buChar char="q"/>
              <a:defRPr/>
            </a:pPr>
            <a:r>
              <a:rPr lang="en-US" dirty="0">
                <a:solidFill>
                  <a:prstClr val="black"/>
                </a:solidFill>
                <a:latin typeface="Arial" panose="020B0604020202020204" pitchFamily="34" charset="0"/>
                <a:cs typeface="Arial" panose="020B0604020202020204" pitchFamily="34" charset="0"/>
              </a:rPr>
              <a:t>Governance:  Department of State focus</a:t>
            </a:r>
          </a:p>
          <a:p>
            <a:pPr marL="742950" lvl="1" indent="-285750">
              <a:buFont typeface="Wingdings" panose="05000000000000000000" pitchFamily="2" charset="2"/>
              <a:buChar char="q"/>
              <a:defRPr/>
            </a:pPr>
            <a:r>
              <a:rPr kumimoji="0" lang="en-US"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Executive function:  Joint and </a:t>
            </a:r>
            <a:r>
              <a:rPr lang="en-US" dirty="0">
                <a:solidFill>
                  <a:prstClr val="black"/>
                </a:solidFill>
                <a:latin typeface="Arial" panose="020B0604020202020204" pitchFamily="34" charset="0"/>
                <a:cs typeface="Arial" panose="020B0604020202020204" pitchFamily="34" charset="0"/>
              </a:rPr>
              <a:t>Army focus</a:t>
            </a:r>
          </a:p>
          <a:p>
            <a:pPr marL="742950" lvl="1" indent="-285750">
              <a:buFont typeface="Wingdings" panose="05000000000000000000" pitchFamily="2" charset="2"/>
              <a:buChar char="q"/>
              <a:defRPr/>
            </a:pPr>
            <a:r>
              <a:rPr kumimoji="0" lang="en-US"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Generating function:  Critical for Institutional Capacity Building </a:t>
            </a:r>
            <a:endParaRPr lang="en-US" dirty="0">
              <a:solidFill>
                <a:prstClr val="black"/>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q"/>
              <a:defRPr/>
            </a:pPr>
            <a:r>
              <a:rPr kumimoji="0" lang="en-US"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Operating function: Can be fleeting gains if not supported by above</a:t>
            </a:r>
            <a:endParaRPr lang="en-US" dirty="0">
              <a:solidFill>
                <a:prstClr val="black"/>
              </a:solidFill>
              <a:latin typeface="Arial" panose="020B0604020202020204" pitchFamily="34" charset="0"/>
              <a:cs typeface="Arial" panose="020B0604020202020204" pitchFamily="34" charset="0"/>
            </a:endParaRPr>
          </a:p>
          <a:p>
            <a:pPr lvl="1">
              <a:defRPr/>
            </a:pPr>
            <a:endParaRPr kumimoji="0" lang="en-US"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b="1" dirty="0">
                <a:solidFill>
                  <a:prstClr val="black"/>
                </a:solidFill>
                <a:latin typeface="Arial" panose="020B0604020202020204" pitchFamily="34" charset="0"/>
                <a:cs typeface="Arial" panose="020B0604020202020204" pitchFamily="34" charset="0"/>
              </a:rPr>
              <a:t>KEY NEW IDEA:</a:t>
            </a:r>
          </a:p>
          <a:p>
            <a:pPr marL="742950" lvl="1" indent="-285750">
              <a:buFont typeface="Wingdings" panose="05000000000000000000" pitchFamily="2" charset="2"/>
              <a:buChar char="q"/>
              <a:defRPr/>
            </a:pPr>
            <a:r>
              <a:rPr lang="en-US" b="1" dirty="0">
                <a:solidFill>
                  <a:prstClr val="black"/>
                </a:solidFill>
                <a:latin typeface="Arial" panose="020B0604020202020204" pitchFamily="34" charset="0"/>
                <a:cs typeface="Arial" panose="020B0604020202020204" pitchFamily="34" charset="0"/>
              </a:rPr>
              <a:t>Simultaneous engagement across EGO is most effective. </a:t>
            </a:r>
          </a:p>
          <a:p>
            <a:pPr marL="742950" lvl="1" indent="-285750">
              <a:buFont typeface="Wingdings" panose="05000000000000000000" pitchFamily="2" charset="2"/>
              <a:buChar char="q"/>
              <a:defRPr/>
            </a:pPr>
            <a:r>
              <a:rPr lang="en-US" b="1" dirty="0">
                <a:solidFill>
                  <a:prstClr val="black"/>
                </a:solidFill>
                <a:latin typeface="Arial" panose="020B0604020202020204" pitchFamily="34" charset="0"/>
                <a:cs typeface="Arial" panose="020B0604020202020204" pitchFamily="34" charset="0"/>
              </a:rPr>
              <a:t>Must nest with DOS Governance efforts </a:t>
            </a:r>
            <a:endParaRPr lang="en-US" dirty="0">
              <a:solidFill>
                <a:prstClr val="black"/>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A0B6E94-569F-1B3B-D2F2-07716533D21D}"/>
              </a:ext>
            </a:extLst>
          </p:cNvPr>
          <p:cNvSpPr txBox="1"/>
          <p:nvPr/>
        </p:nvSpPr>
        <p:spPr>
          <a:xfrm>
            <a:off x="6373641" y="131175"/>
            <a:ext cx="4658672" cy="523220"/>
          </a:xfrm>
          <a:prstGeom prst="rect">
            <a:avLst/>
          </a:prstGeom>
          <a:noFill/>
        </p:spPr>
        <p:txBody>
          <a:bodyPr wrap="square" rtlCol="0">
            <a:spAutoFit/>
          </a:bodyPr>
          <a:lstStyle/>
          <a:p>
            <a:pPr algn="r"/>
            <a:r>
              <a:rPr lang="en-US" sz="2800" b="1" dirty="0">
                <a:solidFill>
                  <a:schemeClr val="bg1">
                    <a:lumMod val="95000"/>
                  </a:schemeClr>
                </a:solidFill>
                <a:latin typeface="Arial" panose="020B0604020202020204" pitchFamily="34" charset="0"/>
                <a:cs typeface="Arial" panose="020B0604020202020204" pitchFamily="34" charset="0"/>
              </a:rPr>
              <a:t>Security Force Assistance</a:t>
            </a:r>
          </a:p>
        </p:txBody>
      </p:sp>
      <p:pic>
        <p:nvPicPr>
          <p:cNvPr id="6" name="Picture 5">
            <a:extLst>
              <a:ext uri="{FF2B5EF4-FFF2-40B4-BE49-F238E27FC236}">
                <a16:creationId xmlns:a16="http://schemas.microsoft.com/office/drawing/2014/main" id="{1C33C67E-5764-90E3-23A8-7E16D5FD862F}"/>
              </a:ext>
            </a:extLst>
          </p:cNvPr>
          <p:cNvPicPr>
            <a:picLocks noChangeAspect="1"/>
          </p:cNvPicPr>
          <p:nvPr/>
        </p:nvPicPr>
        <p:blipFill>
          <a:blip r:embed="rId4"/>
          <a:stretch>
            <a:fillRect/>
          </a:stretch>
        </p:blipFill>
        <p:spPr>
          <a:xfrm>
            <a:off x="11212838" y="80141"/>
            <a:ext cx="506078" cy="520097"/>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E4F9B8E9-560F-E6CB-8F14-7D3802E741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10283" y="189858"/>
            <a:ext cx="594890" cy="616279"/>
          </a:xfrm>
          <a:prstGeom prst="rect">
            <a:avLst/>
          </a:prstGeom>
        </p:spPr>
      </p:pic>
      <p:sp>
        <p:nvSpPr>
          <p:cNvPr id="10" name="Footer Placeholder 4">
            <a:extLst>
              <a:ext uri="{FF2B5EF4-FFF2-40B4-BE49-F238E27FC236}">
                <a16:creationId xmlns:a16="http://schemas.microsoft.com/office/drawing/2014/main" id="{F2466798-A469-13E1-1C40-1268627F8E85}"/>
              </a:ext>
            </a:extLst>
          </p:cNvPr>
          <p:cNvSpPr txBox="1">
            <a:spLocks/>
          </p:cNvSpPr>
          <p:nvPr/>
        </p:nvSpPr>
        <p:spPr>
          <a:xfrm>
            <a:off x="4552950" y="6504016"/>
            <a:ext cx="3086100" cy="273844"/>
          </a:xfrm>
          <a:prstGeom prst="rect">
            <a:avLst/>
          </a:prstGeom>
        </p:spPr>
        <p:txBody>
          <a:bodyPr vert="horz" lIns="68580" tIns="34290" rIns="68580" bIns="34290" rtlCol="0" anchor="ctr"/>
          <a:lstStyle>
            <a:defPPr>
              <a:defRPr lang="en-US"/>
            </a:defPPr>
            <a:lvl1pPr marL="0" algn="ctr"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Point of Contact: CPT Francine Lane</a:t>
            </a:r>
            <a:endParaRPr lang="en-US" dirty="0"/>
          </a:p>
        </p:txBody>
      </p:sp>
    </p:spTree>
    <p:extLst>
      <p:ext uri="{BB962C8B-B14F-4D97-AF65-F5344CB8AC3E}">
        <p14:creationId xmlns:p14="http://schemas.microsoft.com/office/powerpoint/2010/main" val="2955631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4BC45F-F005-AA79-26CD-F2AC487FD9B5}"/>
              </a:ext>
            </a:extLst>
          </p:cNvPr>
          <p:cNvSpPr txBox="1"/>
          <p:nvPr/>
        </p:nvSpPr>
        <p:spPr>
          <a:xfrm>
            <a:off x="0" y="1512094"/>
            <a:ext cx="11385176" cy="4801314"/>
          </a:xfrm>
          <a:prstGeom prst="rect">
            <a:avLst/>
          </a:prstGeom>
          <a:noFill/>
        </p:spPr>
        <p:txBody>
          <a:bodyPr wrap="square">
            <a:spAutoFit/>
          </a:bodyPr>
          <a:lstStyle/>
          <a:p>
            <a:pPr marL="285750" indent="-285750">
              <a:buFont typeface="Wingdings" panose="05000000000000000000" pitchFamily="2" charset="2"/>
              <a:buChar char="v"/>
            </a:pPr>
            <a:r>
              <a:rPr lang="en-US" u="sng" dirty="0">
                <a:latin typeface="Arial" panose="020B0604020202020204" pitchFamily="34" charset="0"/>
                <a:cs typeface="Arial" panose="020B0604020202020204" pitchFamily="34" charset="0"/>
              </a:rPr>
              <a:t>Key New Ideas for Security Cooperation during Competition:</a:t>
            </a:r>
          </a:p>
          <a:p>
            <a:endParaRPr lang="en-US" u="sng"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Start from contingency plans for conflict and plan backwards</a:t>
            </a: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r>
              <a:rPr lang="en-US" b="1" dirty="0">
                <a:latin typeface="Arial" panose="020B0604020202020204" pitchFamily="34" charset="0"/>
                <a:cs typeface="Arial" panose="020B0604020202020204" pitchFamily="34" charset="0"/>
              </a:rPr>
              <a:t>What capabilities do partners needs to best contribute to a contingency plan</a:t>
            </a:r>
            <a:r>
              <a:rPr lang="en-US" dirty="0">
                <a:latin typeface="Arial" panose="020B0604020202020204" pitchFamily="34" charset="0"/>
                <a:cs typeface="Arial" panose="020B0604020202020204" pitchFamily="34" charset="0"/>
              </a:rPr>
              <a:t>?  Develop SA efforts and SFA missions to build those capabilities</a:t>
            </a:r>
          </a:p>
          <a:p>
            <a:pPr marL="1200150" lvl="2"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r>
              <a:rPr lang="en-US" b="1" dirty="0">
                <a:latin typeface="Arial" panose="020B0604020202020204" pitchFamily="34" charset="0"/>
                <a:cs typeface="Arial" panose="020B0604020202020204" pitchFamily="34" charset="0"/>
              </a:rPr>
              <a:t>What interoperability gaps exist for the contingency plan</a:t>
            </a:r>
            <a:r>
              <a:rPr lang="en-US" dirty="0">
                <a:latin typeface="Arial" panose="020B0604020202020204" pitchFamily="34" charset="0"/>
                <a:cs typeface="Arial" panose="020B0604020202020204" pitchFamily="34" charset="0"/>
              </a:rPr>
              <a:t>?  Develop SA efforts and SFA missions to focus on those gaps</a:t>
            </a:r>
          </a:p>
          <a:p>
            <a:pPr marL="1200150" lvl="2"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r>
              <a:rPr lang="en-US" b="1" dirty="0">
                <a:latin typeface="Arial" panose="020B0604020202020204" pitchFamily="34" charset="0"/>
                <a:cs typeface="Arial" panose="020B0604020202020204" pitchFamily="34" charset="0"/>
              </a:rPr>
              <a:t>Where might we need embedded support teams during conflict</a:t>
            </a:r>
            <a:r>
              <a:rPr lang="en-US" dirty="0">
                <a:latin typeface="Arial" panose="020B0604020202020204" pitchFamily="34" charset="0"/>
                <a:cs typeface="Arial" panose="020B0604020202020204" pitchFamily="34" charset="0"/>
              </a:rPr>
              <a:t>?  Pair up SFA units with those partner forces in competition and build relationships early</a:t>
            </a:r>
          </a:p>
          <a:p>
            <a:pPr marL="1200150" lvl="2"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Where might we need </a:t>
            </a:r>
            <a:r>
              <a:rPr lang="en-US" b="1" dirty="0">
                <a:latin typeface="Arial" panose="020B0604020202020204" pitchFamily="34" charset="0"/>
                <a:cs typeface="Arial" panose="020B0604020202020204" pitchFamily="34" charset="0"/>
              </a:rPr>
              <a:t>access agreements </a:t>
            </a:r>
            <a:r>
              <a:rPr lang="en-US" dirty="0">
                <a:latin typeface="Arial" panose="020B0604020202020204" pitchFamily="34" charset="0"/>
                <a:cs typeface="Arial" panose="020B0604020202020204" pitchFamily="34" charset="0"/>
              </a:rPr>
              <a:t>for use of an SPOD, APOD, piece of airspace, infrastructure, electromagnetic spectrum?  Where might an ACSA extend the operational reach of US logistics?  </a:t>
            </a:r>
            <a:r>
              <a:rPr lang="en-US" b="1" dirty="0">
                <a:latin typeface="Arial" panose="020B0604020202020204" pitchFamily="34" charset="0"/>
                <a:cs typeface="Arial" panose="020B0604020202020204" pitchFamily="34" charset="0"/>
              </a:rPr>
              <a:t>Conduct SFA events and/or exercises that necessitate the creation of the necessary access agreements in competition.</a:t>
            </a:r>
          </a:p>
        </p:txBody>
      </p:sp>
      <p:sp>
        <p:nvSpPr>
          <p:cNvPr id="6" name="TextBox 5">
            <a:extLst>
              <a:ext uri="{FF2B5EF4-FFF2-40B4-BE49-F238E27FC236}">
                <a16:creationId xmlns:a16="http://schemas.microsoft.com/office/drawing/2014/main" id="{B69E0523-345B-C848-D572-77C42A10BC26}"/>
              </a:ext>
            </a:extLst>
          </p:cNvPr>
          <p:cNvSpPr txBox="1"/>
          <p:nvPr/>
        </p:nvSpPr>
        <p:spPr>
          <a:xfrm>
            <a:off x="225582" y="1003046"/>
            <a:ext cx="6142180" cy="369332"/>
          </a:xfrm>
          <a:prstGeom prst="rect">
            <a:avLst/>
          </a:prstGeom>
          <a:noFill/>
        </p:spPr>
        <p:txBody>
          <a:bodyPr wrap="square">
            <a:spAutoFit/>
          </a:bodyPr>
          <a:lstStyle/>
          <a:p>
            <a:r>
              <a:rPr lang="en-US" u="sng" dirty="0">
                <a:latin typeface="Arial" panose="020B0604020202020204" pitchFamily="34" charset="0"/>
                <a:cs typeface="Arial" panose="020B0604020202020204" pitchFamily="34" charset="0"/>
              </a:rPr>
              <a:t>SC in Competition Below Armed Conflict</a:t>
            </a:r>
          </a:p>
        </p:txBody>
      </p:sp>
      <p:sp>
        <p:nvSpPr>
          <p:cNvPr id="3" name="TextBox 2">
            <a:extLst>
              <a:ext uri="{FF2B5EF4-FFF2-40B4-BE49-F238E27FC236}">
                <a16:creationId xmlns:a16="http://schemas.microsoft.com/office/drawing/2014/main" id="{5ECD558B-C9EF-0051-78BC-ADBB72EC2299}"/>
              </a:ext>
            </a:extLst>
          </p:cNvPr>
          <p:cNvSpPr txBox="1"/>
          <p:nvPr/>
        </p:nvSpPr>
        <p:spPr>
          <a:xfrm>
            <a:off x="5287213" y="131175"/>
            <a:ext cx="6025747" cy="523220"/>
          </a:xfrm>
          <a:prstGeom prst="rect">
            <a:avLst/>
          </a:prstGeom>
          <a:noFill/>
        </p:spPr>
        <p:txBody>
          <a:bodyPr wrap="square" rtlCol="0">
            <a:spAutoFit/>
          </a:bodyPr>
          <a:lstStyle/>
          <a:p>
            <a:pPr algn="r"/>
            <a:r>
              <a:rPr lang="en-US" sz="2800" b="1" dirty="0">
                <a:solidFill>
                  <a:schemeClr val="bg1">
                    <a:lumMod val="95000"/>
                  </a:schemeClr>
                </a:solidFill>
                <a:latin typeface="Arial" panose="020B0604020202020204" pitchFamily="34" charset="0"/>
                <a:cs typeface="Arial" panose="020B0604020202020204" pitchFamily="34" charset="0"/>
              </a:rPr>
              <a:t>SC in the Competition Continuum</a:t>
            </a:r>
          </a:p>
        </p:txBody>
      </p:sp>
      <p:pic>
        <p:nvPicPr>
          <p:cNvPr id="7" name="Picture 6">
            <a:extLst>
              <a:ext uri="{FF2B5EF4-FFF2-40B4-BE49-F238E27FC236}">
                <a16:creationId xmlns:a16="http://schemas.microsoft.com/office/drawing/2014/main" id="{59779C2C-4988-8A67-A5B6-F96DB86C69C9}"/>
              </a:ext>
            </a:extLst>
          </p:cNvPr>
          <p:cNvPicPr>
            <a:picLocks noChangeAspect="1"/>
          </p:cNvPicPr>
          <p:nvPr/>
        </p:nvPicPr>
        <p:blipFill>
          <a:blip r:embed="rId3"/>
          <a:stretch>
            <a:fillRect/>
          </a:stretch>
        </p:blipFill>
        <p:spPr>
          <a:xfrm>
            <a:off x="11212838" y="80141"/>
            <a:ext cx="506078" cy="520097"/>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5BB988D1-BDD1-7A83-15C6-A5A3AD80F5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0283" y="189858"/>
            <a:ext cx="594890" cy="616279"/>
          </a:xfrm>
          <a:prstGeom prst="rect">
            <a:avLst/>
          </a:prstGeom>
        </p:spPr>
      </p:pic>
      <p:sp>
        <p:nvSpPr>
          <p:cNvPr id="9" name="Footer Placeholder 4">
            <a:extLst>
              <a:ext uri="{FF2B5EF4-FFF2-40B4-BE49-F238E27FC236}">
                <a16:creationId xmlns:a16="http://schemas.microsoft.com/office/drawing/2014/main" id="{21B252C4-C128-1F51-4089-79D407EB40C2}"/>
              </a:ext>
            </a:extLst>
          </p:cNvPr>
          <p:cNvSpPr txBox="1">
            <a:spLocks/>
          </p:cNvSpPr>
          <p:nvPr/>
        </p:nvSpPr>
        <p:spPr>
          <a:xfrm>
            <a:off x="4552950" y="6504016"/>
            <a:ext cx="3086100" cy="273844"/>
          </a:xfrm>
          <a:prstGeom prst="rect">
            <a:avLst/>
          </a:prstGeom>
        </p:spPr>
        <p:txBody>
          <a:bodyPr vert="horz" lIns="68580" tIns="34290" rIns="68580" bIns="34290" rtlCol="0" anchor="ctr"/>
          <a:lstStyle>
            <a:defPPr>
              <a:defRPr lang="en-US"/>
            </a:defPPr>
            <a:lvl1pPr marL="0" algn="ctr"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Point of Contact: CPT Francine Lane</a:t>
            </a:r>
            <a:endParaRPr lang="en-US" dirty="0"/>
          </a:p>
        </p:txBody>
      </p:sp>
    </p:spTree>
    <p:extLst>
      <p:ext uri="{BB962C8B-B14F-4D97-AF65-F5344CB8AC3E}">
        <p14:creationId xmlns:p14="http://schemas.microsoft.com/office/powerpoint/2010/main" val="1477141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210761-DCFF-5C51-74B7-BFF722266383}"/>
              </a:ext>
            </a:extLst>
          </p:cNvPr>
          <p:cNvSpPr txBox="1"/>
          <p:nvPr/>
        </p:nvSpPr>
        <p:spPr>
          <a:xfrm>
            <a:off x="859166" y="1986232"/>
            <a:ext cx="9001708" cy="4247317"/>
          </a:xfrm>
          <a:prstGeom prst="rect">
            <a:avLst/>
          </a:prstGeom>
          <a:noFill/>
        </p:spPr>
        <p:txBody>
          <a:bodyPr wrap="square">
            <a:spAutoFit/>
          </a:bodyPr>
          <a:lstStyle/>
          <a:p>
            <a:pPr marL="285750" indent="-285750">
              <a:buFont typeface="Wingdings" panose="05000000000000000000" pitchFamily="2" charset="2"/>
              <a:buChar char="v"/>
            </a:pPr>
            <a:r>
              <a:rPr lang="en-US" u="sng" dirty="0">
                <a:latin typeface="Arial" panose="020B0604020202020204" pitchFamily="34" charset="0"/>
                <a:cs typeface="Arial" panose="020B0604020202020204" pitchFamily="34" charset="0"/>
              </a:rPr>
              <a:t>Key new ideas:</a:t>
            </a:r>
          </a:p>
          <a:p>
            <a:pPr marL="628650" lvl="1"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b="1" dirty="0">
                <a:latin typeface="Arial" panose="020B0604020202020204" pitchFamily="34" charset="0"/>
                <a:cs typeface="Arial" panose="020B0604020202020204" pitchFamily="34" charset="0"/>
              </a:rPr>
              <a:t>SFA forces deployed during Competition will become an “Inside force” when a Crisis develops</a:t>
            </a:r>
          </a:p>
          <a:p>
            <a:pPr marL="1085850" lvl="2" indent="-171450">
              <a:buFont typeface="Arial" panose="020B0604020202020204" pitchFamily="34" charset="0"/>
              <a:buChar char="•"/>
            </a:pPr>
            <a:r>
              <a:rPr lang="en-US" dirty="0">
                <a:latin typeface="Arial" panose="020B0604020202020204" pitchFamily="34" charset="0"/>
                <a:cs typeface="Arial" panose="020B0604020202020204" pitchFamily="34" charset="0"/>
              </a:rPr>
              <a:t>Already present “inside” adversary A2/AD bubble</a:t>
            </a:r>
          </a:p>
          <a:p>
            <a:pPr marL="1085850" lvl="2" indent="-171450">
              <a:buFont typeface="Arial" panose="020B0604020202020204" pitchFamily="34" charset="0"/>
              <a:buChar char="•"/>
            </a:pPr>
            <a:r>
              <a:rPr lang="en-US" u="sng" dirty="0">
                <a:latin typeface="Arial" panose="020B0604020202020204" pitchFamily="34" charset="0"/>
                <a:cs typeface="Arial" panose="020B0604020202020204" pitchFamily="34" charset="0"/>
              </a:rPr>
              <a:t>Anticipate potential crisis locations </a:t>
            </a:r>
            <a:r>
              <a:rPr lang="en-US" dirty="0">
                <a:latin typeface="Arial" panose="020B0604020202020204" pitchFamily="34" charset="0"/>
                <a:cs typeface="Arial" panose="020B0604020202020204" pitchFamily="34" charset="0"/>
              </a:rPr>
              <a:t>and </a:t>
            </a:r>
            <a:r>
              <a:rPr lang="en-US" u="sng" dirty="0">
                <a:latin typeface="Arial" panose="020B0604020202020204" pitchFamily="34" charset="0"/>
                <a:cs typeface="Arial" panose="020B0604020202020204" pitchFamily="34" charset="0"/>
              </a:rPr>
              <a:t>arrange for persistent advisory missions </a:t>
            </a:r>
            <a:r>
              <a:rPr lang="en-US" dirty="0">
                <a:latin typeface="Arial" panose="020B0604020202020204" pitchFamily="34" charset="0"/>
                <a:cs typeface="Arial" panose="020B0604020202020204" pitchFamily="34" charset="0"/>
              </a:rPr>
              <a:t>in likely crisis areas</a:t>
            </a:r>
          </a:p>
          <a:p>
            <a:pPr marL="1085850" lvl="2" indent="-171450">
              <a:buFont typeface="Arial" panose="020B0604020202020204" pitchFamily="34" charset="0"/>
              <a:buChar char="•"/>
            </a:pPr>
            <a:r>
              <a:rPr lang="en-US" u="sng" dirty="0">
                <a:latin typeface="Arial" panose="020B0604020202020204" pitchFamily="34" charset="0"/>
                <a:cs typeface="Arial" panose="020B0604020202020204" pitchFamily="34" charset="0"/>
              </a:rPr>
              <a:t>SFA forces </a:t>
            </a:r>
            <a:r>
              <a:rPr lang="en-US" dirty="0">
                <a:latin typeface="Arial" panose="020B0604020202020204" pitchFamily="34" charset="0"/>
                <a:cs typeface="Arial" panose="020B0604020202020204" pitchFamily="34" charset="0"/>
              </a:rPr>
              <a:t>on these missions need to </a:t>
            </a:r>
            <a:r>
              <a:rPr lang="en-US" u="sng" dirty="0">
                <a:latin typeface="Arial" panose="020B0604020202020204" pitchFamily="34" charset="0"/>
                <a:cs typeface="Arial" panose="020B0604020202020204" pitchFamily="34" charset="0"/>
              </a:rPr>
              <a:t>be prepared to rapidly transition to conflict</a:t>
            </a:r>
          </a:p>
          <a:p>
            <a:pPr marL="1085850" lvl="2"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In addition to “inside forces” already present when crisis develops, </a:t>
            </a:r>
          </a:p>
          <a:p>
            <a:pPr marL="1085850" lvl="2" indent="-171450">
              <a:buFont typeface="Arial" panose="020B0604020202020204" pitchFamily="34" charset="0"/>
              <a:buChar char="•"/>
            </a:pPr>
            <a:r>
              <a:rPr lang="en-US" dirty="0">
                <a:latin typeface="Arial" panose="020B0604020202020204" pitchFamily="34" charset="0"/>
                <a:cs typeface="Arial" panose="020B0604020202020204" pitchFamily="34" charset="0"/>
              </a:rPr>
              <a:t>Small SFA forces can rapidly deploy into Crisis areas and embed with partner ground forces</a:t>
            </a:r>
          </a:p>
          <a:p>
            <a:pPr marL="1085850" lvl="2" indent="-171450">
              <a:buFont typeface="Arial" panose="020B0604020202020204" pitchFamily="34" charset="0"/>
              <a:buChar char="•"/>
            </a:pPr>
            <a:r>
              <a:rPr lang="en-US" dirty="0">
                <a:latin typeface="Arial" panose="020B0604020202020204" pitchFamily="34" charset="0"/>
                <a:cs typeface="Arial" panose="020B0604020202020204" pitchFamily="34" charset="0"/>
              </a:rPr>
              <a:t>Rapidly builds credible combat power by creating an MDO capable ground force that can integrate US Joint Enablers</a:t>
            </a:r>
          </a:p>
        </p:txBody>
      </p:sp>
      <p:sp>
        <p:nvSpPr>
          <p:cNvPr id="6" name="TextBox 5">
            <a:extLst>
              <a:ext uri="{FF2B5EF4-FFF2-40B4-BE49-F238E27FC236}">
                <a16:creationId xmlns:a16="http://schemas.microsoft.com/office/drawing/2014/main" id="{D99DBD70-815B-2979-720E-8F90EBA3A60E}"/>
              </a:ext>
            </a:extLst>
          </p:cNvPr>
          <p:cNvSpPr txBox="1"/>
          <p:nvPr/>
        </p:nvSpPr>
        <p:spPr>
          <a:xfrm>
            <a:off x="225582" y="970569"/>
            <a:ext cx="6142180" cy="369332"/>
          </a:xfrm>
          <a:prstGeom prst="rect">
            <a:avLst/>
          </a:prstGeom>
          <a:noFill/>
        </p:spPr>
        <p:txBody>
          <a:bodyPr wrap="square">
            <a:spAutoFit/>
          </a:bodyPr>
          <a:lstStyle/>
          <a:p>
            <a:r>
              <a:rPr lang="en-US" u="sng" dirty="0">
                <a:latin typeface="Arial" panose="020B0604020202020204" pitchFamily="34" charset="0"/>
                <a:cs typeface="Arial" panose="020B0604020202020204" pitchFamily="34" charset="0"/>
              </a:rPr>
              <a:t>Security Cooperation in Crisis </a:t>
            </a:r>
          </a:p>
        </p:txBody>
      </p:sp>
      <p:sp>
        <p:nvSpPr>
          <p:cNvPr id="7" name="TextBox 6">
            <a:extLst>
              <a:ext uri="{FF2B5EF4-FFF2-40B4-BE49-F238E27FC236}">
                <a16:creationId xmlns:a16="http://schemas.microsoft.com/office/drawing/2014/main" id="{CC816A27-7C51-5DA0-19E5-D9137914FEDA}"/>
              </a:ext>
            </a:extLst>
          </p:cNvPr>
          <p:cNvSpPr txBox="1"/>
          <p:nvPr/>
        </p:nvSpPr>
        <p:spPr>
          <a:xfrm>
            <a:off x="225582" y="1339901"/>
            <a:ext cx="11740836"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In crisis, Security Cooperation enables the Joint and Multinational Force to rapidly present credible integrated deterrence options that demonstrate the ability to impose costs on malign action. </a:t>
            </a:r>
          </a:p>
        </p:txBody>
      </p:sp>
      <p:sp>
        <p:nvSpPr>
          <p:cNvPr id="3" name="TextBox 2">
            <a:extLst>
              <a:ext uri="{FF2B5EF4-FFF2-40B4-BE49-F238E27FC236}">
                <a16:creationId xmlns:a16="http://schemas.microsoft.com/office/drawing/2014/main" id="{62A3B64B-62ED-36B8-3951-5C8BF30915F1}"/>
              </a:ext>
            </a:extLst>
          </p:cNvPr>
          <p:cNvSpPr txBox="1"/>
          <p:nvPr/>
        </p:nvSpPr>
        <p:spPr>
          <a:xfrm>
            <a:off x="5251938" y="131175"/>
            <a:ext cx="6050004" cy="523220"/>
          </a:xfrm>
          <a:prstGeom prst="rect">
            <a:avLst/>
          </a:prstGeom>
          <a:noFill/>
        </p:spPr>
        <p:txBody>
          <a:bodyPr wrap="square" rtlCol="0">
            <a:spAutoFit/>
          </a:bodyPr>
          <a:lstStyle/>
          <a:p>
            <a:pPr algn="r"/>
            <a:r>
              <a:rPr lang="en-US" sz="2800" b="1" dirty="0">
                <a:solidFill>
                  <a:schemeClr val="bg1">
                    <a:lumMod val="95000"/>
                  </a:schemeClr>
                </a:solidFill>
                <a:latin typeface="Arial" panose="020B0604020202020204" pitchFamily="34" charset="0"/>
                <a:cs typeface="Arial" panose="020B0604020202020204" pitchFamily="34" charset="0"/>
              </a:rPr>
              <a:t>SC in the Competition Continuum</a:t>
            </a:r>
          </a:p>
        </p:txBody>
      </p:sp>
      <p:pic>
        <p:nvPicPr>
          <p:cNvPr id="8" name="Picture 7">
            <a:extLst>
              <a:ext uri="{FF2B5EF4-FFF2-40B4-BE49-F238E27FC236}">
                <a16:creationId xmlns:a16="http://schemas.microsoft.com/office/drawing/2014/main" id="{B24EC782-0A84-6901-F7FD-F0DB1B056CE1}"/>
              </a:ext>
            </a:extLst>
          </p:cNvPr>
          <p:cNvPicPr>
            <a:picLocks noChangeAspect="1"/>
          </p:cNvPicPr>
          <p:nvPr/>
        </p:nvPicPr>
        <p:blipFill>
          <a:blip r:embed="rId3"/>
          <a:stretch>
            <a:fillRect/>
          </a:stretch>
        </p:blipFill>
        <p:spPr>
          <a:xfrm>
            <a:off x="11212838" y="80141"/>
            <a:ext cx="506078" cy="520097"/>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FC884B8C-26B6-CB82-C2AA-26A2F5A6AD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0283" y="189858"/>
            <a:ext cx="594890" cy="616279"/>
          </a:xfrm>
          <a:prstGeom prst="rect">
            <a:avLst/>
          </a:prstGeom>
        </p:spPr>
      </p:pic>
      <p:sp>
        <p:nvSpPr>
          <p:cNvPr id="10" name="Footer Placeholder 4">
            <a:extLst>
              <a:ext uri="{FF2B5EF4-FFF2-40B4-BE49-F238E27FC236}">
                <a16:creationId xmlns:a16="http://schemas.microsoft.com/office/drawing/2014/main" id="{EAC38F79-5D94-68D0-3E7D-8C69A69E57ED}"/>
              </a:ext>
            </a:extLst>
          </p:cNvPr>
          <p:cNvSpPr txBox="1">
            <a:spLocks/>
          </p:cNvSpPr>
          <p:nvPr/>
        </p:nvSpPr>
        <p:spPr>
          <a:xfrm>
            <a:off x="4552950" y="6504016"/>
            <a:ext cx="3086100" cy="273844"/>
          </a:xfrm>
          <a:prstGeom prst="rect">
            <a:avLst/>
          </a:prstGeom>
        </p:spPr>
        <p:txBody>
          <a:bodyPr vert="horz" lIns="68580" tIns="34290" rIns="68580" bIns="34290" rtlCol="0" anchor="ctr"/>
          <a:lstStyle>
            <a:defPPr>
              <a:defRPr lang="en-US"/>
            </a:defPPr>
            <a:lvl1pPr marL="0" algn="ctr"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Point of Contact: CPT Francine Lane</a:t>
            </a:r>
            <a:endParaRPr lang="en-US" dirty="0"/>
          </a:p>
        </p:txBody>
      </p:sp>
    </p:spTree>
    <p:extLst>
      <p:ext uri="{BB962C8B-B14F-4D97-AF65-F5344CB8AC3E}">
        <p14:creationId xmlns:p14="http://schemas.microsoft.com/office/powerpoint/2010/main" val="2661705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F5D8AB-078D-56DE-58E2-DB1FCDA08B41}"/>
              </a:ext>
            </a:extLst>
          </p:cNvPr>
          <p:cNvSpPr txBox="1"/>
          <p:nvPr/>
        </p:nvSpPr>
        <p:spPr>
          <a:xfrm>
            <a:off x="123549" y="776693"/>
            <a:ext cx="10684042" cy="6427401"/>
          </a:xfrm>
          <a:prstGeom prst="rect">
            <a:avLst/>
          </a:prstGeom>
          <a:noFill/>
        </p:spPr>
        <p:txBody>
          <a:bodyPr wrap="square" rtlCol="0">
            <a:spAutoFit/>
          </a:bodyPr>
          <a:lstStyle/>
          <a:p>
            <a:pPr>
              <a:lnSpc>
                <a:spcPts val="1900"/>
              </a:lnSpc>
            </a:pPr>
            <a:r>
              <a:rPr lang="en-US" u="sng" dirty="0">
                <a:latin typeface="Arial" panose="020B0604020202020204" pitchFamily="34" charset="0"/>
                <a:cs typeface="Arial" panose="020B0604020202020204" pitchFamily="34" charset="0"/>
              </a:rPr>
              <a:t>SC in Armed Conflict: </a:t>
            </a:r>
          </a:p>
          <a:p>
            <a:pPr>
              <a:lnSpc>
                <a:spcPts val="1900"/>
              </a:lnSpc>
            </a:pPr>
            <a:r>
              <a:rPr lang="en-US" u="sng" dirty="0">
                <a:latin typeface="Arial" panose="020B0604020202020204" pitchFamily="34" charset="0"/>
                <a:cs typeface="Arial" panose="020B0604020202020204" pitchFamily="34" charset="0"/>
              </a:rPr>
              <a:t> </a:t>
            </a:r>
          </a:p>
          <a:p>
            <a:pPr marL="285750" indent="-285750">
              <a:lnSpc>
                <a:spcPts val="1900"/>
              </a:lnSpc>
              <a:buFont typeface="Arial" panose="020B0604020202020204" pitchFamily="34" charset="0"/>
              <a:buChar char="•"/>
            </a:pPr>
            <a:r>
              <a:rPr lang="en-US" dirty="0">
                <a:latin typeface="Arial" panose="020B0604020202020204" pitchFamily="34" charset="0"/>
                <a:cs typeface="Arial" panose="020B0604020202020204" pitchFamily="34" charset="0"/>
              </a:rPr>
              <a:t>Leveraging multinational forces to create overmatch</a:t>
            </a:r>
          </a:p>
          <a:p>
            <a:pPr>
              <a:lnSpc>
                <a:spcPts val="1900"/>
              </a:lnSpc>
            </a:pPr>
            <a:endParaRPr lang="en-US" u="sng" dirty="0">
              <a:latin typeface="Arial" panose="020B0604020202020204" pitchFamily="34" charset="0"/>
              <a:cs typeface="Arial" panose="020B0604020202020204" pitchFamily="34" charset="0"/>
            </a:endParaRPr>
          </a:p>
          <a:p>
            <a:pPr>
              <a:lnSpc>
                <a:spcPts val="1900"/>
              </a:lnSpc>
            </a:pPr>
            <a:r>
              <a:rPr lang="en-US" b="1" u="sng" dirty="0">
                <a:latin typeface="Arial" panose="020B0604020202020204" pitchFamily="34" charset="0"/>
                <a:cs typeface="Arial" panose="020B0604020202020204" pitchFamily="34" charset="0"/>
              </a:rPr>
              <a:t>Key new ideas:</a:t>
            </a:r>
          </a:p>
          <a:p>
            <a:pPr>
              <a:lnSpc>
                <a:spcPts val="1900"/>
              </a:lnSpc>
            </a:pPr>
            <a:endParaRPr lang="en-US" u="sng" dirty="0">
              <a:latin typeface="Arial" panose="020B0604020202020204" pitchFamily="34" charset="0"/>
              <a:cs typeface="Arial" panose="020B0604020202020204" pitchFamily="34" charset="0"/>
            </a:endParaRPr>
          </a:p>
          <a:p>
            <a:pPr>
              <a:lnSpc>
                <a:spcPts val="1900"/>
              </a:lnSpc>
            </a:pPr>
            <a:r>
              <a:rPr lang="en-US" b="1" u="sng" dirty="0">
                <a:latin typeface="Arial" panose="020B0604020202020204" pitchFamily="34" charset="0"/>
                <a:cs typeface="Arial" panose="020B0604020202020204" pitchFamily="34" charset="0"/>
              </a:rPr>
              <a:t>Security Assistance in Conflict:</a:t>
            </a:r>
          </a:p>
          <a:p>
            <a:pPr>
              <a:lnSpc>
                <a:spcPts val="1900"/>
              </a:lnSpc>
            </a:pPr>
            <a:endParaRPr lang="en-US" b="1" u="sng" dirty="0">
              <a:latin typeface="Arial" panose="020B0604020202020204" pitchFamily="34" charset="0"/>
              <a:cs typeface="Arial" panose="020B0604020202020204" pitchFamily="34" charset="0"/>
            </a:endParaRPr>
          </a:p>
          <a:p>
            <a:pPr marL="171450" indent="-171450">
              <a:lnSpc>
                <a:spcPts val="1900"/>
              </a:lnSpc>
              <a:buFont typeface="Arial" panose="020B0604020202020204" pitchFamily="34" charset="0"/>
              <a:buChar char="•"/>
            </a:pPr>
            <a:r>
              <a:rPr lang="en-US" dirty="0">
                <a:latin typeface="Arial" panose="020B0604020202020204" pitchFamily="34" charset="0"/>
                <a:cs typeface="Arial" panose="020B0604020202020204" pitchFamily="34" charset="0"/>
              </a:rPr>
              <a:t>Multiple Title 22 authorities permit the rapid movement of US materials to aid partner forces in Conflict</a:t>
            </a:r>
          </a:p>
          <a:p>
            <a:pPr marL="171450" indent="-171450">
              <a:lnSpc>
                <a:spcPts val="1900"/>
              </a:lnSpc>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lnSpc>
                <a:spcPts val="1900"/>
              </a:lnSpc>
              <a:buFont typeface="Arial" panose="020B0604020202020204" pitchFamily="34" charset="0"/>
              <a:buChar char="•"/>
            </a:pPr>
            <a:r>
              <a:rPr lang="en-US" dirty="0">
                <a:latin typeface="Arial" panose="020B0604020202020204" pitchFamily="34" charset="0"/>
                <a:cs typeface="Arial" panose="020B0604020202020204" pitchFamily="34" charset="0"/>
              </a:rPr>
              <a:t>Must anticipate that some Allies will do the same</a:t>
            </a:r>
          </a:p>
          <a:p>
            <a:pPr marL="171450" indent="-171450">
              <a:lnSpc>
                <a:spcPts val="1900"/>
              </a:lnSpc>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lnSpc>
                <a:spcPts val="1900"/>
              </a:lnSpc>
              <a:buFont typeface="Arial" panose="020B0604020202020204" pitchFamily="34" charset="0"/>
              <a:buChar char="•"/>
            </a:pPr>
            <a:r>
              <a:rPr lang="en-US" dirty="0">
                <a:latin typeface="Arial" panose="020B0604020202020204" pitchFamily="34" charset="0"/>
                <a:cs typeface="Arial" panose="020B0604020202020204" pitchFamily="34" charset="0"/>
              </a:rPr>
              <a:t>Synchronizing and integrating this material = </a:t>
            </a:r>
            <a:r>
              <a:rPr lang="en-US" u="sng" dirty="0">
                <a:latin typeface="Arial" panose="020B0604020202020204" pitchFamily="34" charset="0"/>
                <a:cs typeface="Arial" panose="020B0604020202020204" pitchFamily="34" charset="0"/>
              </a:rPr>
              <a:t>significant effort</a:t>
            </a:r>
          </a:p>
          <a:p>
            <a:pPr marL="171450" indent="-171450">
              <a:lnSpc>
                <a:spcPts val="1900"/>
              </a:lnSpc>
              <a:buFont typeface="Arial" panose="020B0604020202020204" pitchFamily="34" charset="0"/>
              <a:buChar char="•"/>
            </a:pPr>
            <a:endParaRPr lang="en-US" u="sng" dirty="0">
              <a:latin typeface="Arial" panose="020B0604020202020204" pitchFamily="34" charset="0"/>
              <a:cs typeface="Arial" panose="020B0604020202020204" pitchFamily="34" charset="0"/>
            </a:endParaRPr>
          </a:p>
          <a:p>
            <a:pPr marL="171450" indent="-171450">
              <a:lnSpc>
                <a:spcPts val="1900"/>
              </a:lnSpc>
              <a:buFont typeface="Arial" panose="020B0604020202020204" pitchFamily="34" charset="0"/>
              <a:buChar char="•"/>
            </a:pPr>
            <a:r>
              <a:rPr lang="en-US" i="1" dirty="0">
                <a:latin typeface="Arial" panose="020B0604020202020204" pitchFamily="34" charset="0"/>
                <a:cs typeface="Arial" panose="020B0604020202020204" pitchFamily="34" charset="0"/>
              </a:rPr>
              <a:t>Must be fully synchronized with Security Force Assistance effort to train and equip</a:t>
            </a:r>
          </a:p>
          <a:p>
            <a:pPr>
              <a:lnSpc>
                <a:spcPts val="1900"/>
              </a:lnSpc>
            </a:pPr>
            <a:endParaRPr lang="en-US" b="1" dirty="0">
              <a:latin typeface="Arial" panose="020B0604020202020204" pitchFamily="34" charset="0"/>
              <a:cs typeface="Arial" panose="020B0604020202020204" pitchFamily="34" charset="0"/>
            </a:endParaRPr>
          </a:p>
          <a:p>
            <a:pPr>
              <a:lnSpc>
                <a:spcPts val="1900"/>
              </a:lnSpc>
            </a:pPr>
            <a:r>
              <a:rPr lang="en-US" b="1" u="sng" dirty="0">
                <a:latin typeface="Arial" panose="020B0604020202020204" pitchFamily="34" charset="0"/>
                <a:cs typeface="Arial" panose="020B0604020202020204" pitchFamily="34" charset="0"/>
              </a:rPr>
              <a:t>Security Force Assistance in Conflict</a:t>
            </a:r>
            <a:r>
              <a:rPr lang="en-US" b="1" dirty="0">
                <a:latin typeface="Arial" panose="020B0604020202020204" pitchFamily="34" charset="0"/>
                <a:cs typeface="Arial" panose="020B0604020202020204" pitchFamily="34" charset="0"/>
              </a:rPr>
              <a:t>:  </a:t>
            </a:r>
          </a:p>
          <a:p>
            <a:pPr>
              <a:lnSpc>
                <a:spcPts val="1900"/>
              </a:lnSpc>
            </a:pPr>
            <a:endParaRPr lang="en-US" b="1" dirty="0">
              <a:latin typeface="Arial" panose="020B0604020202020204" pitchFamily="34" charset="0"/>
              <a:cs typeface="Arial" panose="020B0604020202020204" pitchFamily="34" charset="0"/>
            </a:endParaRPr>
          </a:p>
          <a:p>
            <a:pPr marL="285750" indent="-285750">
              <a:lnSpc>
                <a:spcPts val="1900"/>
              </a:lnSpc>
              <a:buFont typeface="Arial" panose="020B0604020202020204" pitchFamily="34" charset="0"/>
              <a:buChar char="•"/>
            </a:pPr>
            <a:r>
              <a:rPr lang="en-US" dirty="0">
                <a:solidFill>
                  <a:srgbClr val="0070C0"/>
                </a:solidFill>
                <a:latin typeface="Arial" panose="020B0604020202020204" pitchFamily="34" charset="0"/>
                <a:cs typeface="Arial" panose="020B0604020202020204" pitchFamily="34" charset="0"/>
              </a:rPr>
              <a:t>Historical Example:  5th Special Forces Group embedded with Arab Corps in Desert Storm:  </a:t>
            </a:r>
          </a:p>
          <a:p>
            <a:pPr marL="742950" lvl="1" indent="-285750">
              <a:lnSpc>
                <a:spcPts val="1900"/>
              </a:lnSpc>
              <a:buFont typeface="Arial" panose="020B0604020202020204" pitchFamily="34" charset="0"/>
              <a:buChar char="•"/>
            </a:pPr>
            <a:r>
              <a:rPr lang="en-US" dirty="0">
                <a:solidFill>
                  <a:srgbClr val="0070C0"/>
                </a:solidFill>
                <a:latin typeface="Arial" panose="020B0604020202020204" pitchFamily="34" charset="0"/>
                <a:cs typeface="Arial" panose="020B0604020202020204" pitchFamily="34" charset="0"/>
              </a:rPr>
              <a:t>Integrated Arab Corps into Air Land Battle </a:t>
            </a:r>
          </a:p>
          <a:p>
            <a:pPr marL="742950" lvl="1" indent="-285750">
              <a:lnSpc>
                <a:spcPts val="1900"/>
              </a:lnSpc>
              <a:buFont typeface="Arial" panose="020B0604020202020204" pitchFamily="34" charset="0"/>
              <a:buChar char="•"/>
            </a:pPr>
            <a:r>
              <a:rPr lang="en-US" dirty="0">
                <a:solidFill>
                  <a:srgbClr val="0070C0"/>
                </a:solidFill>
                <a:latin typeface="Arial" panose="020B0604020202020204" pitchFamily="34" charset="0"/>
                <a:cs typeface="Arial" panose="020B0604020202020204" pitchFamily="34" charset="0"/>
              </a:rPr>
              <a:t>Now, SFA forces integrate partners and allies into Multi-Domain Operations</a:t>
            </a:r>
          </a:p>
          <a:p>
            <a:pPr>
              <a:lnSpc>
                <a:spcPts val="1900"/>
              </a:lnSpc>
            </a:pPr>
            <a:endParaRPr lang="en-US" dirty="0">
              <a:latin typeface="Arial" panose="020B0604020202020204" pitchFamily="34" charset="0"/>
              <a:cs typeface="Arial" panose="020B0604020202020204" pitchFamily="34" charset="0"/>
            </a:endParaRPr>
          </a:p>
          <a:p>
            <a:pPr marL="285750" indent="-285750">
              <a:lnSpc>
                <a:spcPts val="1900"/>
              </a:lnSpc>
              <a:buFont typeface="Arial" panose="020B0604020202020204" pitchFamily="34" charset="0"/>
              <a:buChar char="•"/>
            </a:pPr>
            <a:r>
              <a:rPr lang="en-US" i="1" dirty="0">
                <a:latin typeface="Arial" panose="020B0604020202020204" pitchFamily="34" charset="0"/>
                <a:cs typeface="Arial" panose="020B0604020202020204" pitchFamily="34" charset="0"/>
              </a:rPr>
              <a:t>Train and equip:  Must be fully synchronized with Security Assistance effort</a:t>
            </a:r>
          </a:p>
          <a:p>
            <a:pPr>
              <a:lnSpc>
                <a:spcPts val="1900"/>
              </a:lnSpc>
            </a:pPr>
            <a:endParaRPr lang="en-US" dirty="0">
              <a:latin typeface="Arial" panose="020B0604020202020204" pitchFamily="34" charset="0"/>
              <a:cs typeface="Arial" panose="020B0604020202020204" pitchFamily="34" charset="0"/>
            </a:endParaRPr>
          </a:p>
          <a:p>
            <a:pPr>
              <a:lnSpc>
                <a:spcPts val="1900"/>
              </a:lnSpc>
            </a:pP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37F65BF-A1F8-D653-A2E7-F81A4F237C73}"/>
              </a:ext>
            </a:extLst>
          </p:cNvPr>
          <p:cNvSpPr txBox="1"/>
          <p:nvPr/>
        </p:nvSpPr>
        <p:spPr>
          <a:xfrm>
            <a:off x="5251937" y="131175"/>
            <a:ext cx="6050005" cy="523220"/>
          </a:xfrm>
          <a:prstGeom prst="rect">
            <a:avLst/>
          </a:prstGeom>
          <a:noFill/>
        </p:spPr>
        <p:txBody>
          <a:bodyPr wrap="square" rtlCol="0">
            <a:spAutoFit/>
          </a:bodyPr>
          <a:lstStyle/>
          <a:p>
            <a:pPr algn="r"/>
            <a:r>
              <a:rPr lang="en-US" sz="2800" b="1" dirty="0">
                <a:solidFill>
                  <a:schemeClr val="bg1">
                    <a:lumMod val="95000"/>
                  </a:schemeClr>
                </a:solidFill>
                <a:latin typeface="Arial" panose="020B0604020202020204" pitchFamily="34" charset="0"/>
                <a:cs typeface="Arial" panose="020B0604020202020204" pitchFamily="34" charset="0"/>
              </a:rPr>
              <a:t>SC in the Competition Continuum</a:t>
            </a:r>
          </a:p>
        </p:txBody>
      </p:sp>
      <p:pic>
        <p:nvPicPr>
          <p:cNvPr id="5" name="Picture 4">
            <a:extLst>
              <a:ext uri="{FF2B5EF4-FFF2-40B4-BE49-F238E27FC236}">
                <a16:creationId xmlns:a16="http://schemas.microsoft.com/office/drawing/2014/main" id="{3A726692-ADFC-8793-FA1F-802E46B4D0F3}"/>
              </a:ext>
            </a:extLst>
          </p:cNvPr>
          <p:cNvPicPr>
            <a:picLocks noChangeAspect="1"/>
          </p:cNvPicPr>
          <p:nvPr/>
        </p:nvPicPr>
        <p:blipFill>
          <a:blip r:embed="rId3"/>
          <a:stretch>
            <a:fillRect/>
          </a:stretch>
        </p:blipFill>
        <p:spPr>
          <a:xfrm>
            <a:off x="11212838" y="80141"/>
            <a:ext cx="506078" cy="520097"/>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785AA6D7-ED1C-4A90-9658-0B1EB0754D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0283" y="189858"/>
            <a:ext cx="594890" cy="616279"/>
          </a:xfrm>
          <a:prstGeom prst="rect">
            <a:avLst/>
          </a:prstGeom>
        </p:spPr>
      </p:pic>
      <p:sp>
        <p:nvSpPr>
          <p:cNvPr id="8" name="Footer Placeholder 4">
            <a:extLst>
              <a:ext uri="{FF2B5EF4-FFF2-40B4-BE49-F238E27FC236}">
                <a16:creationId xmlns:a16="http://schemas.microsoft.com/office/drawing/2014/main" id="{AD1B6880-6BF2-974D-B618-54F5EDDEE527}"/>
              </a:ext>
            </a:extLst>
          </p:cNvPr>
          <p:cNvSpPr txBox="1">
            <a:spLocks/>
          </p:cNvSpPr>
          <p:nvPr/>
        </p:nvSpPr>
        <p:spPr>
          <a:xfrm>
            <a:off x="4552950" y="6504016"/>
            <a:ext cx="3086100" cy="273844"/>
          </a:xfrm>
          <a:prstGeom prst="rect">
            <a:avLst/>
          </a:prstGeom>
        </p:spPr>
        <p:txBody>
          <a:bodyPr vert="horz" lIns="68580" tIns="34290" rIns="68580" bIns="34290" rtlCol="0" anchor="ctr"/>
          <a:lstStyle>
            <a:defPPr>
              <a:defRPr lang="en-US"/>
            </a:defPPr>
            <a:lvl1pPr marL="0" algn="ctr"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Point of Contact: CPT Francine Lane</a:t>
            </a:r>
            <a:endParaRPr lang="en-US" dirty="0"/>
          </a:p>
        </p:txBody>
      </p:sp>
    </p:spTree>
    <p:extLst>
      <p:ext uri="{BB962C8B-B14F-4D97-AF65-F5344CB8AC3E}">
        <p14:creationId xmlns:p14="http://schemas.microsoft.com/office/powerpoint/2010/main" val="2076524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D2042E-4E29-142A-755C-4606E6F948EB}"/>
              </a:ext>
            </a:extLst>
          </p:cNvPr>
          <p:cNvSpPr txBox="1"/>
          <p:nvPr/>
        </p:nvSpPr>
        <p:spPr>
          <a:xfrm>
            <a:off x="392481" y="899337"/>
            <a:ext cx="11938064" cy="2585323"/>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Legal Authority for SC</a:t>
            </a:r>
          </a:p>
          <a:p>
            <a:pPr marL="285750" indent="-285750">
              <a:buFont typeface="Wingdings" panose="05000000000000000000" pitchFamily="2" charset="2"/>
              <a:buChar char="q"/>
            </a:pPr>
            <a:r>
              <a:rPr lang="en-US" dirty="0">
                <a:latin typeface="Arial" panose="020B0604020202020204" pitchFamily="34" charset="0"/>
                <a:cs typeface="Arial" panose="020B0604020202020204" pitchFamily="34" charset="0"/>
              </a:rPr>
              <a:t>Foreign Assistance Act, the Arms Export Control Act, and various sections of Titles 10 and 22, USC.</a:t>
            </a:r>
          </a:p>
          <a:p>
            <a:endParaRPr lang="en-US" dirty="0">
              <a:latin typeface="Arial" panose="020B0604020202020204" pitchFamily="34" charset="0"/>
              <a:cs typeface="Arial" panose="020B0604020202020204" pitchFamily="34" charset="0"/>
            </a:endParaRPr>
          </a:p>
          <a:p>
            <a:pPr lvl="2"/>
            <a:r>
              <a:rPr lang="en-US" u="sng" dirty="0">
                <a:latin typeface="Arial" panose="020B0604020202020204" pitchFamily="34" charset="0"/>
                <a:cs typeface="Arial" panose="020B0604020202020204" pitchFamily="34" charset="0"/>
              </a:rPr>
              <a:t>Congressional Requirements for SC</a:t>
            </a:r>
          </a:p>
          <a:p>
            <a:pPr marL="1200150" lvl="2" indent="-285750">
              <a:buFont typeface="Wingdings" panose="05000000000000000000" pitchFamily="2" charset="2"/>
              <a:buChar char="q"/>
            </a:pPr>
            <a:r>
              <a:rPr lang="en-US" dirty="0">
                <a:latin typeface="Arial" panose="020B0604020202020204" pitchFamily="34" charset="0"/>
                <a:cs typeface="Arial" panose="020B0604020202020204" pitchFamily="34" charset="0"/>
              </a:rPr>
              <a:t>Leahy Amendments</a:t>
            </a:r>
          </a:p>
          <a:p>
            <a:pPr marL="1200150" lvl="2" indent="-285750">
              <a:buFont typeface="Wingdings" panose="05000000000000000000" pitchFamily="2" charset="2"/>
              <a:buChar char="q"/>
            </a:pPr>
            <a:r>
              <a:rPr lang="en-US" dirty="0">
                <a:latin typeface="Arial" panose="020B0604020202020204" pitchFamily="34" charset="0"/>
                <a:cs typeface="Arial" panose="020B0604020202020204" pitchFamily="34" charset="0"/>
              </a:rPr>
              <a:t>Women, Peace and Security (WPS) requirements</a:t>
            </a:r>
          </a:p>
          <a:p>
            <a:pPr marL="1200150" lvl="2" indent="-285750">
              <a:buFont typeface="Wingdings" panose="05000000000000000000" pitchFamily="2" charset="2"/>
              <a:buChar char="q"/>
            </a:pPr>
            <a:r>
              <a:rPr lang="en-US" dirty="0">
                <a:latin typeface="Arial" panose="020B0604020202020204" pitchFamily="34" charset="0"/>
                <a:cs typeface="Arial" panose="020B0604020202020204" pitchFamily="34" charset="0"/>
              </a:rPr>
              <a:t>End-Use Monitoring</a:t>
            </a:r>
          </a:p>
          <a:p>
            <a:pPr marL="285750" indent="-285750">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E3EB1B0-6BFD-B2C5-E9B9-E101EB0962C4}"/>
              </a:ext>
            </a:extLst>
          </p:cNvPr>
          <p:cNvSpPr txBox="1"/>
          <p:nvPr/>
        </p:nvSpPr>
        <p:spPr>
          <a:xfrm>
            <a:off x="250830" y="3187377"/>
            <a:ext cx="5983574" cy="286232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Key SC Funding Programs and Authorities under Title 22</a:t>
            </a:r>
          </a:p>
          <a:p>
            <a:endParaRPr lang="en-US" u="sng"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dirty="0">
                <a:latin typeface="Arial" panose="020B0604020202020204" pitchFamily="34" charset="0"/>
                <a:cs typeface="Arial" panose="020B0604020202020204" pitchFamily="34" charset="0"/>
              </a:rPr>
              <a:t>Sections 2761/2, 2769, Foreign Military Sales (FMS)</a:t>
            </a:r>
          </a:p>
          <a:p>
            <a:pPr marL="285750" indent="-285750">
              <a:buFont typeface="Wingdings" panose="05000000000000000000" pitchFamily="2" charset="2"/>
              <a:buChar char="q"/>
            </a:pPr>
            <a:r>
              <a:rPr lang="en-US" dirty="0">
                <a:latin typeface="Arial" panose="020B0604020202020204" pitchFamily="34" charset="0"/>
                <a:cs typeface="Arial" panose="020B0604020202020204" pitchFamily="34" charset="0"/>
              </a:rPr>
              <a:t>Section 2763, Foreign Military Financing (FMF)</a:t>
            </a:r>
          </a:p>
          <a:p>
            <a:pPr marL="285750" indent="-285750">
              <a:buFont typeface="Wingdings" panose="05000000000000000000" pitchFamily="2" charset="2"/>
              <a:buChar char="q"/>
            </a:pPr>
            <a:r>
              <a:rPr lang="en-US" dirty="0">
                <a:latin typeface="Arial" panose="020B0604020202020204" pitchFamily="34" charset="0"/>
                <a:cs typeface="Arial" panose="020B0604020202020204" pitchFamily="34" charset="0"/>
              </a:rPr>
              <a:t>Section, 2347, International Military Education and Training (IMET)</a:t>
            </a:r>
          </a:p>
          <a:p>
            <a:pPr marL="285750" indent="-285750">
              <a:buFont typeface="Wingdings" panose="05000000000000000000" pitchFamily="2" charset="2"/>
              <a:buChar char="q"/>
            </a:pPr>
            <a:r>
              <a:rPr lang="en-US" dirty="0">
                <a:latin typeface="Arial" panose="020B0604020202020204" pitchFamily="34" charset="0"/>
                <a:cs typeface="Arial" panose="020B0604020202020204" pitchFamily="34" charset="0"/>
              </a:rPr>
              <a:t>Sections 2321j, 2761, Excess Defense Articles (EDA)</a:t>
            </a:r>
          </a:p>
          <a:p>
            <a:pPr marL="285750" indent="-285750">
              <a:buFont typeface="Wingdings" panose="05000000000000000000" pitchFamily="2" charset="2"/>
              <a:buChar char="q"/>
            </a:pPr>
            <a:r>
              <a:rPr lang="en-US" dirty="0">
                <a:latin typeface="Arial" panose="020B0604020202020204" pitchFamily="34" charset="0"/>
                <a:cs typeface="Arial" panose="020B0604020202020204" pitchFamily="34" charset="0"/>
              </a:rPr>
              <a:t>Section 2318, Presidential Drawdown Authority (PDA)</a:t>
            </a:r>
          </a:p>
          <a:p>
            <a:pPr marL="285750" indent="-285750">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64CEF45-014C-9108-525F-53E6F535B094}"/>
              </a:ext>
            </a:extLst>
          </p:cNvPr>
          <p:cNvSpPr txBox="1"/>
          <p:nvPr/>
        </p:nvSpPr>
        <p:spPr>
          <a:xfrm>
            <a:off x="6453736" y="3177507"/>
            <a:ext cx="6165272" cy="2308324"/>
          </a:xfrm>
          <a:prstGeom prst="rect">
            <a:avLst/>
          </a:prstGeom>
          <a:noFill/>
        </p:spPr>
        <p:txBody>
          <a:bodyPr wrap="square">
            <a:spAutoFit/>
          </a:bodyPr>
          <a:lstStyle/>
          <a:p>
            <a:r>
              <a:rPr lang="en-US" u="sng" dirty="0">
                <a:latin typeface="Arial" panose="020B0604020202020204" pitchFamily="34" charset="0"/>
                <a:cs typeface="Arial" panose="020B0604020202020204" pitchFamily="34" charset="0"/>
              </a:rPr>
              <a:t>Key SC Funding Programs and Authorities (Title 10)</a:t>
            </a:r>
          </a:p>
          <a:p>
            <a:endParaRPr lang="en-US" u="sng"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dirty="0">
                <a:latin typeface="Arial" panose="020B0604020202020204" pitchFamily="34" charset="0"/>
                <a:cs typeface="Arial" panose="020B0604020202020204" pitchFamily="34" charset="0"/>
              </a:rPr>
              <a:t>311, Exchange of Defense Personnel</a:t>
            </a:r>
          </a:p>
          <a:p>
            <a:pPr marL="285750" indent="-285750">
              <a:buFont typeface="Wingdings" panose="05000000000000000000" pitchFamily="2" charset="2"/>
              <a:buChar char="q"/>
            </a:pPr>
            <a:r>
              <a:rPr lang="en-US" dirty="0">
                <a:latin typeface="Arial" panose="020B0604020202020204" pitchFamily="34" charset="0"/>
                <a:cs typeface="Arial" panose="020B0604020202020204" pitchFamily="34" charset="0"/>
              </a:rPr>
              <a:t>321, Training with Friendly Foreign Countries</a:t>
            </a:r>
          </a:p>
          <a:p>
            <a:pPr marL="285750" indent="-285750">
              <a:buFont typeface="Wingdings" panose="05000000000000000000" pitchFamily="2" charset="2"/>
              <a:buChar char="q"/>
            </a:pPr>
            <a:r>
              <a:rPr lang="en-US" dirty="0">
                <a:latin typeface="Arial" panose="020B0604020202020204" pitchFamily="34" charset="0"/>
                <a:cs typeface="Arial" panose="020B0604020202020204" pitchFamily="34" charset="0"/>
              </a:rPr>
              <a:t>322, 331, Support for Conduct of Operations.</a:t>
            </a:r>
          </a:p>
          <a:p>
            <a:pPr marL="285750" indent="-285750">
              <a:buFont typeface="Wingdings" panose="05000000000000000000" pitchFamily="2" charset="2"/>
              <a:buChar char="q"/>
            </a:pPr>
            <a:r>
              <a:rPr lang="en-US" dirty="0">
                <a:latin typeface="Arial" panose="020B0604020202020204" pitchFamily="34" charset="0"/>
                <a:cs typeface="Arial" panose="020B0604020202020204" pitchFamily="34" charset="0"/>
              </a:rPr>
              <a:t>332, Defense Institution Capacity Building.</a:t>
            </a:r>
          </a:p>
          <a:p>
            <a:pPr marL="285750" indent="-285750">
              <a:buFont typeface="Wingdings" panose="05000000000000000000" pitchFamily="2" charset="2"/>
              <a:buChar char="q"/>
            </a:pPr>
            <a:r>
              <a:rPr lang="en-US" dirty="0">
                <a:latin typeface="Arial" panose="020B0604020202020204" pitchFamily="34" charset="0"/>
                <a:cs typeface="Arial" panose="020B0604020202020204" pitchFamily="34" charset="0"/>
              </a:rPr>
              <a:t>333, Build Capacity.</a:t>
            </a:r>
          </a:p>
          <a:p>
            <a:pPr marL="285750" indent="-285750">
              <a:buFont typeface="Wingdings" panose="05000000000000000000" pitchFamily="2" charset="2"/>
              <a:buChar char="q"/>
            </a:pPr>
            <a:r>
              <a:rPr lang="en-US" dirty="0">
                <a:latin typeface="Arial" panose="020B0604020202020204" pitchFamily="34" charset="0"/>
                <a:cs typeface="Arial" panose="020B0604020202020204" pitchFamily="34" charset="0"/>
              </a:rPr>
              <a:t>341, State Partnership Program (SPP).</a:t>
            </a:r>
          </a:p>
        </p:txBody>
      </p:sp>
      <p:sp>
        <p:nvSpPr>
          <p:cNvPr id="6" name="TextBox 5">
            <a:extLst>
              <a:ext uri="{FF2B5EF4-FFF2-40B4-BE49-F238E27FC236}">
                <a16:creationId xmlns:a16="http://schemas.microsoft.com/office/drawing/2014/main" id="{09DCA6D4-1384-9339-B698-0532CB76D4A7}"/>
              </a:ext>
            </a:extLst>
          </p:cNvPr>
          <p:cNvSpPr txBox="1"/>
          <p:nvPr/>
        </p:nvSpPr>
        <p:spPr>
          <a:xfrm>
            <a:off x="7174523" y="131175"/>
            <a:ext cx="3857789" cy="523220"/>
          </a:xfrm>
          <a:prstGeom prst="rect">
            <a:avLst/>
          </a:prstGeom>
          <a:noFill/>
        </p:spPr>
        <p:txBody>
          <a:bodyPr wrap="square" rtlCol="0">
            <a:spAutoFit/>
          </a:bodyPr>
          <a:lstStyle/>
          <a:p>
            <a:pPr algn="r"/>
            <a:r>
              <a:rPr lang="en-US" sz="2800" b="1" dirty="0">
                <a:solidFill>
                  <a:schemeClr val="bg1">
                    <a:lumMod val="95000"/>
                  </a:schemeClr>
                </a:solidFill>
                <a:latin typeface="Arial" panose="020B0604020202020204" pitchFamily="34" charset="0"/>
                <a:cs typeface="Arial" panose="020B0604020202020204" pitchFamily="34" charset="0"/>
              </a:rPr>
              <a:t>Legal Considerations</a:t>
            </a:r>
          </a:p>
        </p:txBody>
      </p:sp>
      <p:pic>
        <p:nvPicPr>
          <p:cNvPr id="7" name="Picture 6">
            <a:extLst>
              <a:ext uri="{FF2B5EF4-FFF2-40B4-BE49-F238E27FC236}">
                <a16:creationId xmlns:a16="http://schemas.microsoft.com/office/drawing/2014/main" id="{37D680A8-6C8C-E62D-E41F-65F19773FAF9}"/>
              </a:ext>
            </a:extLst>
          </p:cNvPr>
          <p:cNvPicPr>
            <a:picLocks noChangeAspect="1"/>
          </p:cNvPicPr>
          <p:nvPr/>
        </p:nvPicPr>
        <p:blipFill>
          <a:blip r:embed="rId3"/>
          <a:stretch>
            <a:fillRect/>
          </a:stretch>
        </p:blipFill>
        <p:spPr>
          <a:xfrm>
            <a:off x="11212838" y="80141"/>
            <a:ext cx="506078" cy="520097"/>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F288E8E3-1FF6-D7C3-B318-2B11DF1B0B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0283" y="189858"/>
            <a:ext cx="594890" cy="616279"/>
          </a:xfrm>
          <a:prstGeom prst="rect">
            <a:avLst/>
          </a:prstGeom>
        </p:spPr>
      </p:pic>
      <p:sp>
        <p:nvSpPr>
          <p:cNvPr id="10" name="Footer Placeholder 4">
            <a:extLst>
              <a:ext uri="{FF2B5EF4-FFF2-40B4-BE49-F238E27FC236}">
                <a16:creationId xmlns:a16="http://schemas.microsoft.com/office/drawing/2014/main" id="{9164E40D-34DF-CD30-03E1-668CBEFEDEE4}"/>
              </a:ext>
            </a:extLst>
          </p:cNvPr>
          <p:cNvSpPr txBox="1">
            <a:spLocks/>
          </p:cNvSpPr>
          <p:nvPr/>
        </p:nvSpPr>
        <p:spPr>
          <a:xfrm>
            <a:off x="4552950" y="6504016"/>
            <a:ext cx="3086100" cy="273844"/>
          </a:xfrm>
          <a:prstGeom prst="rect">
            <a:avLst/>
          </a:prstGeom>
        </p:spPr>
        <p:txBody>
          <a:bodyPr vert="horz" lIns="68580" tIns="34290" rIns="68580" bIns="34290" rtlCol="0" anchor="ctr"/>
          <a:lstStyle>
            <a:defPPr>
              <a:defRPr lang="en-US"/>
            </a:defPPr>
            <a:lvl1pPr marL="0" algn="ctr"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Point of Contact: CPT Francine Lane</a:t>
            </a:r>
            <a:endParaRPr lang="en-US" dirty="0"/>
          </a:p>
        </p:txBody>
      </p:sp>
    </p:spTree>
    <p:extLst>
      <p:ext uri="{BB962C8B-B14F-4D97-AF65-F5344CB8AC3E}">
        <p14:creationId xmlns:p14="http://schemas.microsoft.com/office/powerpoint/2010/main" val="1205879351"/>
      </p:ext>
    </p:extLst>
  </p:cSld>
  <p:clrMapOvr>
    <a:masterClrMapping/>
  </p:clrMapOvr>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016d304-faed-4789-b794-a2b97b43617a" xsi:nil="true"/>
    <lcf76f155ced4ddcb4097134ff3c332f xmlns="685f973d-b026-429f-9f4f-8d4ea4f488e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4CD8F55D71DAA46908BEB4011D85753" ma:contentTypeVersion="12" ma:contentTypeDescription="Create a new document." ma:contentTypeScope="" ma:versionID="5e5e12db0e6f933ea5c503a355cf6768">
  <xsd:schema xmlns:xsd="http://www.w3.org/2001/XMLSchema" xmlns:xs="http://www.w3.org/2001/XMLSchema" xmlns:p="http://schemas.microsoft.com/office/2006/metadata/properties" xmlns:ns2="685f973d-b026-429f-9f4f-8d4ea4f488e4" xmlns:ns3="2016d304-faed-4789-b794-a2b97b43617a" targetNamespace="http://schemas.microsoft.com/office/2006/metadata/properties" ma:root="true" ma:fieldsID="2090e723919d17fc348a9feb6140baa7" ns2:_="" ns3:_="">
    <xsd:import namespace="685f973d-b026-429f-9f4f-8d4ea4f488e4"/>
    <xsd:import namespace="2016d304-faed-4789-b794-a2b97b43617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5f973d-b026-429f-9f4f-8d4ea4f488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16d304-faed-4789-b794-a2b97b43617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39ccc4f-3c23-48f2-9fdf-4801ed30a154}" ma:internalName="TaxCatchAll" ma:showField="CatchAllData" ma:web="2016d304-faed-4789-b794-a2b97b43617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B7BCE0-892D-472B-AA21-C1EE55ADFD0B}">
  <ds:schemaRefs>
    <ds:schemaRef ds:uri="http://schemas.microsoft.com/office/infopath/2007/PartnerControls"/>
    <ds:schemaRef ds:uri="http://purl.org/dc/terms/"/>
    <ds:schemaRef ds:uri="685f973d-b026-429f-9f4f-8d4ea4f488e4"/>
    <ds:schemaRef ds:uri="http://purl.org/dc/elements/1.1/"/>
    <ds:schemaRef ds:uri="http://schemas.microsoft.com/office/2006/documentManagement/types"/>
    <ds:schemaRef ds:uri="2016d304-faed-4789-b794-a2b97b43617a"/>
    <ds:schemaRef ds:uri="http://www.w3.org/XML/1998/namespace"/>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F29E786E-CEBF-401D-B66C-B81739403FA4}">
  <ds:schemaRefs>
    <ds:schemaRef ds:uri="http://schemas.microsoft.com/sharepoint/v3/contenttype/forms"/>
  </ds:schemaRefs>
</ds:datastoreItem>
</file>

<file path=customXml/itemProps3.xml><?xml version="1.0" encoding="utf-8"?>
<ds:datastoreItem xmlns:ds="http://schemas.openxmlformats.org/officeDocument/2006/customXml" ds:itemID="{DED8DF84-FF94-48EC-B1CB-92B93A387B10}"/>
</file>

<file path=docMetadata/LabelInfo.xml><?xml version="1.0" encoding="utf-8"?>
<clbl:labelList xmlns:clbl="http://schemas.microsoft.com/office/2020/mipLabelMetadata">
  <clbl:label id="{fae6d70f-954b-4811-92b6-0530d6f84c43}" enabled="0" method="" siteId="{fae6d70f-954b-4811-92b6-0530d6f84c43}" removed="1"/>
</clbl:labelList>
</file>

<file path=docProps/app.xml><?xml version="1.0" encoding="utf-8"?>
<Properties xmlns="http://schemas.openxmlformats.org/officeDocument/2006/extended-properties" xmlns:vt="http://schemas.openxmlformats.org/officeDocument/2006/docPropsVTypes">
  <Template/>
  <TotalTime>521</TotalTime>
  <Words>2517</Words>
  <Application>Microsoft Office PowerPoint</Application>
  <PresentationFormat>Widescreen</PresentationFormat>
  <Paragraphs>191</Paragraphs>
  <Slides>8</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 Arial</vt:lpstr>
      <vt:lpstr>Arial</vt:lpstr>
      <vt:lpstr>Calibri</vt:lpstr>
      <vt:lpstr>Calibri Light</vt:lpstr>
      <vt:lpstr>Times New Roman</vt:lpstr>
      <vt:lpstr>Wingdings</vt:lpstr>
      <vt:lpstr>3_Office Theme</vt:lpstr>
      <vt:lpstr>Office Theme</vt:lpstr>
      <vt:lpstr> FM 3-22 Army Support to Security Cooperation  13 DEC 2023 US Army Heritage and Education Center (USAHEC) Carlisle, PA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USCENTCOM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Briefing Template USCENTCOM 40th Anniversary</dc:title>
  <dc:creator>Highers, Jeffrey W Mr CIV USAF USCENTCOM CCDC-CCSS</dc:creator>
  <cp:lastModifiedBy>Lane, Francine M CPT USARMY MCCOE (USA)</cp:lastModifiedBy>
  <cp:revision>16</cp:revision>
  <cp:lastPrinted>2023-11-06T18:24:02Z</cp:lastPrinted>
  <dcterms:created xsi:type="dcterms:W3CDTF">2013-01-14T14:58:34Z</dcterms:created>
  <dcterms:modified xsi:type="dcterms:W3CDTF">2023-11-08T18:16:40Z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0x01010034CD8F55D71DAA46908BEB4011D85753</vt:lpwstr>
  </property>
  <property fmtid="{D5CDD505-2E9C-101B-9397-08002B2CF9AE}" pid="3" name="Order">
    <vt:r8>15700</vt:r8>
  </property>
  <property fmtid="{D5CDD505-2E9C-101B-9397-08002B2CF9AE}" pid="4" name="xd_ProgID">
    <vt:lpwstr/>
  </property>
  <property fmtid="{D5CDD505-2E9C-101B-9397-08002B2CF9AE}" pid="5" name="TemplateUrl">
    <vt:lpwstr/>
  </property>
  <property fmtid="{D5CDD505-2E9C-101B-9397-08002B2CF9AE}" pid="6" name="Record Series">
    <vt:lpwstr/>
  </property>
  <property fmtid="{D5CDD505-2E9C-101B-9397-08002B2CF9AE}" pid="7" name="Functional Area">
    <vt:lpwstr/>
  </property>
  <property fmtid="{D5CDD505-2E9C-101B-9397-08002B2CF9AE}" pid="8" name="Classification">
    <vt:lpwstr>7;#UNCLASSIFIED|11a8d837-b507-4621-ae93-b6220d541d03</vt:lpwstr>
  </property>
  <property fmtid="{D5CDD505-2E9C-101B-9397-08002B2CF9AE}" pid="9" name="TitusGUID">
    <vt:lpwstr>7540f4f8-202c-455b-8491-ed03224a61ad</vt:lpwstr>
  </property>
  <property fmtid="{D5CDD505-2E9C-101B-9397-08002B2CF9AE}" pid="10" name="TitusCLASSIFICATIONS">
    <vt:lpwstr>UNCLASSIFIED</vt:lpwstr>
  </property>
  <property fmtid="{D5CDD505-2E9C-101B-9397-08002B2CF9AE}" pid="11" name="TitusUNCLASSIFIEDCAVEATS">
    <vt:lpwstr>NONE</vt:lpwstr>
  </property>
  <property fmtid="{D5CDD505-2E9C-101B-9397-08002B2CF9AE}" pid="12" name="lfa9555ad12c4067a1dd51a43fdc108d">
    <vt:lpwstr>UNCLASSIFIED|11a8d837-b507-4621-ae93-b6220d541d03</vt:lpwstr>
  </property>
  <property fmtid="{D5CDD505-2E9C-101B-9397-08002B2CF9AE}" pid="13" name="TaxCatchAll">
    <vt:lpwstr>7;#UNCLASSIFIED|11a8d837-b507-4621-ae93-b6220d541d03</vt:lpwstr>
  </property>
  <property fmtid="{D5CDD505-2E9C-101B-9397-08002B2CF9AE}" pid="14" name="MediaServiceImageTags">
    <vt:lpwstr/>
  </property>
</Properties>
</file>