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350082"/>
    <a:srgbClr val="002F4D"/>
    <a:srgbClr val="2F5597"/>
    <a:srgbClr val="7F7F7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1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1881386B-C8FF-44AA-8E1C-244576682830}" type="datetimeFigureOut">
              <a:rPr lang="en-US" smtClean="0"/>
              <a:t>11/30/2023</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8FDACF8C-F26C-4AC4-9108-CA6F53A31D4C}" type="slidenum">
              <a:rPr lang="en-US" smtClean="0"/>
              <a:t>‹#›</a:t>
            </a:fld>
            <a:endParaRPr lang="en-US"/>
          </a:p>
        </p:txBody>
      </p:sp>
    </p:spTree>
    <p:extLst>
      <p:ext uri="{BB962C8B-B14F-4D97-AF65-F5344CB8AC3E}">
        <p14:creationId xmlns:p14="http://schemas.microsoft.com/office/powerpoint/2010/main" val="4065608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BF3E07A4-04CD-4098-8B58-7AF1675AC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670">
              <a:defRPr>
                <a:solidFill>
                  <a:schemeClr val="tx1"/>
                </a:solidFill>
                <a:latin typeface="Calibri" panose="020F0502020204030204" pitchFamily="34" charset="0"/>
              </a:defRPr>
            </a:lvl1pPr>
            <a:lvl2pPr marL="745655" indent="-286179" defTabSz="931670">
              <a:defRPr>
                <a:solidFill>
                  <a:schemeClr val="tx1"/>
                </a:solidFill>
                <a:latin typeface="Calibri" panose="020F0502020204030204" pitchFamily="34" charset="0"/>
              </a:defRPr>
            </a:lvl2pPr>
            <a:lvl3pPr marL="1147894" indent="-228943" defTabSz="931670">
              <a:defRPr>
                <a:solidFill>
                  <a:schemeClr val="tx1"/>
                </a:solidFill>
                <a:latin typeface="Calibri" panose="020F0502020204030204" pitchFamily="34" charset="0"/>
              </a:defRPr>
            </a:lvl3pPr>
            <a:lvl4pPr marL="1605780" indent="-228943" defTabSz="931670">
              <a:defRPr>
                <a:solidFill>
                  <a:schemeClr val="tx1"/>
                </a:solidFill>
                <a:latin typeface="Calibri" panose="020F0502020204030204" pitchFamily="34" charset="0"/>
              </a:defRPr>
            </a:lvl4pPr>
            <a:lvl5pPr marL="2065256" indent="-228943" defTabSz="931670">
              <a:defRPr>
                <a:solidFill>
                  <a:schemeClr val="tx1"/>
                </a:solidFill>
                <a:latin typeface="Calibri" panose="020F0502020204030204" pitchFamily="34" charset="0"/>
              </a:defRPr>
            </a:lvl5pPr>
            <a:lvl6pPr marL="2523142" indent="-228943" defTabSz="931670" fontAlgn="base">
              <a:spcBef>
                <a:spcPct val="0"/>
              </a:spcBef>
              <a:spcAft>
                <a:spcPct val="0"/>
              </a:spcAft>
              <a:defRPr>
                <a:solidFill>
                  <a:schemeClr val="tx1"/>
                </a:solidFill>
                <a:latin typeface="Calibri" panose="020F0502020204030204" pitchFamily="34" charset="0"/>
              </a:defRPr>
            </a:lvl6pPr>
            <a:lvl7pPr marL="2981028" indent="-228943" defTabSz="931670" fontAlgn="base">
              <a:spcBef>
                <a:spcPct val="0"/>
              </a:spcBef>
              <a:spcAft>
                <a:spcPct val="0"/>
              </a:spcAft>
              <a:defRPr>
                <a:solidFill>
                  <a:schemeClr val="tx1"/>
                </a:solidFill>
                <a:latin typeface="Calibri" panose="020F0502020204030204" pitchFamily="34" charset="0"/>
              </a:defRPr>
            </a:lvl7pPr>
            <a:lvl8pPr marL="3438914" indent="-228943" defTabSz="931670" fontAlgn="base">
              <a:spcBef>
                <a:spcPct val="0"/>
              </a:spcBef>
              <a:spcAft>
                <a:spcPct val="0"/>
              </a:spcAft>
              <a:defRPr>
                <a:solidFill>
                  <a:schemeClr val="tx1"/>
                </a:solidFill>
                <a:latin typeface="Calibri" panose="020F0502020204030204" pitchFamily="34" charset="0"/>
              </a:defRPr>
            </a:lvl8pPr>
            <a:lvl9pPr marL="3896799" indent="-228943" defTabSz="931670" fontAlgn="base">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fld id="{A73FB303-CEF7-4561-AD66-00025567B493}" type="slidenum">
              <a:rPr lang="en-US" altLang="en-US" sz="1000" i="1">
                <a:solidFill>
                  <a:srgbClr val="000000"/>
                </a:solidFill>
                <a:latin typeface="Times New Roman" panose="02020603050405020304" pitchFamily="18" charset="0"/>
              </a:rPr>
              <a:pPr eaLnBrk="0" fontAlgn="base" hangingPunct="0">
                <a:spcBef>
                  <a:spcPct val="0"/>
                </a:spcBef>
                <a:spcAft>
                  <a:spcPct val="0"/>
                </a:spcAft>
              </a:pPr>
              <a:t>1</a:t>
            </a:fld>
            <a:endParaRPr lang="en-US" altLang="en-US" sz="1000" i="1">
              <a:solidFill>
                <a:srgbClr val="000000"/>
              </a:solidFill>
              <a:latin typeface="Times New Roman" panose="02020603050405020304" pitchFamily="18" charset="0"/>
            </a:endParaRPr>
          </a:p>
        </p:txBody>
      </p:sp>
      <p:sp>
        <p:nvSpPr>
          <p:cNvPr id="13315" name="Rectangle 2">
            <a:extLst>
              <a:ext uri="{FF2B5EF4-FFF2-40B4-BE49-F238E27FC236}">
                <a16:creationId xmlns:a16="http://schemas.microsoft.com/office/drawing/2014/main" id="{6D2FC7AD-0F41-4F61-83B4-C6901EDC56E6}"/>
              </a:ext>
            </a:extLst>
          </p:cNvPr>
          <p:cNvSpPr>
            <a:spLocks noGrp="1" noRot="1" noChangeAspect="1" noChangeArrowheads="1" noTextEdit="1"/>
          </p:cNvSpPr>
          <p:nvPr>
            <p:ph type="sldImg"/>
          </p:nvPr>
        </p:nvSpPr>
        <p:spPr bwMode="auto">
          <a:xfrm>
            <a:off x="409575" y="698500"/>
            <a:ext cx="62039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E17C7AC4-FC65-4EC0-AEF2-7F554A6631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9435"/>
            <a:ext cx="103632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4253706"/>
            <a:ext cx="9144000" cy="165576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1E55FD2-129B-4765-AA71-F67A463FDA9C}" type="datetime1">
              <a:rPr lang="en-US" smtClean="0"/>
              <a:t>11/30/2023</a:t>
            </a:fld>
            <a:endParaRPr lang="en-US"/>
          </a:p>
        </p:txBody>
      </p:sp>
      <p:sp>
        <p:nvSpPr>
          <p:cNvPr id="8" name="AutoShape 2">
            <a:extLst>
              <a:ext uri="{FF2B5EF4-FFF2-40B4-BE49-F238E27FC236}">
                <a16:creationId xmlns:a16="http://schemas.microsoft.com/office/drawing/2014/main" id="{EE1BE5A1-D0FA-7242-B4F6-DEE10CC3969B}"/>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Footer Placeholder 4">
            <a:extLst>
              <a:ext uri="{FF2B5EF4-FFF2-40B4-BE49-F238E27FC236}">
                <a16:creationId xmlns:a16="http://schemas.microsoft.com/office/drawing/2014/main" id="{DB0ECF91-B8EA-DF35-8139-A2D669C4394F}"/>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a:t>
            </a:r>
          </a:p>
        </p:txBody>
      </p:sp>
    </p:spTree>
    <p:extLst>
      <p:ext uri="{BB962C8B-B14F-4D97-AF65-F5344CB8AC3E}">
        <p14:creationId xmlns:p14="http://schemas.microsoft.com/office/powerpoint/2010/main" val="3092709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7412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1BAAAA-70F5-4299-9145-8DD272AE7FA4}" type="datetime1">
              <a:rPr lang="en-US" smtClean="0"/>
              <a:t>11/30/2023</a:t>
            </a:fld>
            <a:endParaRPr lang="en-US"/>
          </a:p>
        </p:txBody>
      </p:sp>
      <p:sp>
        <p:nvSpPr>
          <p:cNvPr id="7" name="Footer Placeholder 4">
            <a:extLst>
              <a:ext uri="{FF2B5EF4-FFF2-40B4-BE49-F238E27FC236}">
                <a16:creationId xmlns:a16="http://schemas.microsoft.com/office/drawing/2014/main" id="{6234C4AF-27F9-4C7C-DCB5-87743C242633}"/>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a:t>
            </a:r>
          </a:p>
        </p:txBody>
      </p:sp>
    </p:spTree>
    <p:extLst>
      <p:ext uri="{BB962C8B-B14F-4D97-AF65-F5344CB8AC3E}">
        <p14:creationId xmlns:p14="http://schemas.microsoft.com/office/powerpoint/2010/main" val="252402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74122"/>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11BAAAA-70F5-4299-9145-8DD272AE7FA4}" type="datetime1">
              <a:rPr lang="en-US" smtClean="0"/>
              <a:t>11/30/2023</a:t>
            </a:fld>
            <a:endParaRPr lang="en-US"/>
          </a:p>
        </p:txBody>
      </p:sp>
      <p:sp>
        <p:nvSpPr>
          <p:cNvPr id="7" name="Footer Placeholder 4">
            <a:extLst>
              <a:ext uri="{FF2B5EF4-FFF2-40B4-BE49-F238E27FC236}">
                <a16:creationId xmlns:a16="http://schemas.microsoft.com/office/drawing/2014/main" id="{6234C4AF-27F9-4C7C-DCB5-87743C242633}"/>
              </a:ext>
            </a:extLst>
          </p:cNvPr>
          <p:cNvSpPr>
            <a:spLocks noGrp="1"/>
          </p:cNvSpPr>
          <p:nvPr>
            <p:ph type="ftr" sz="quarter" idx="3"/>
          </p:nvPr>
        </p:nvSpPr>
        <p:spPr>
          <a:xfrm>
            <a:off x="3666392" y="6419713"/>
            <a:ext cx="4114800" cy="365125"/>
          </a:xfrm>
          <a:prstGeom prst="rect">
            <a:avLst/>
          </a:prstGeom>
        </p:spPr>
        <p:txBody>
          <a:bodyPr vert="horz" lIns="91440" tIns="45720" rIns="91440" bIns="45720" rtlCol="0" anchor="ctr"/>
          <a:lstStyle>
            <a:lvl1pPr algn="ctr">
              <a:defRPr sz="900" b="1">
                <a:solidFill>
                  <a:schemeClr val="bg1"/>
                </a:solidFill>
              </a:defRPr>
            </a:lvl1pPr>
          </a:lstStyle>
          <a:p>
            <a:r>
              <a:rPr lang="en-US" dirty="0"/>
              <a:t>Point of Contact: </a:t>
            </a:r>
          </a:p>
        </p:txBody>
      </p:sp>
    </p:spTree>
    <p:extLst>
      <p:ext uri="{BB962C8B-B14F-4D97-AF65-F5344CB8AC3E}">
        <p14:creationId xmlns:p14="http://schemas.microsoft.com/office/powerpoint/2010/main" val="3993419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6884FF-0D84-4127-2B33-AD569DB48E20}"/>
              </a:ext>
            </a:extLst>
          </p:cNvPr>
          <p:cNvSpPr/>
          <p:nvPr userDrawn="1"/>
        </p:nvSpPr>
        <p:spPr>
          <a:xfrm>
            <a:off x="0" y="6419708"/>
            <a:ext cx="12192000" cy="438292"/>
          </a:xfrm>
          <a:prstGeom prst="rect">
            <a:avLst/>
          </a:prstGeom>
          <a:gradFill flip="none" rotWithShape="1">
            <a:gsLst>
              <a:gs pos="24000">
                <a:schemeClr val="bg1"/>
              </a:gs>
              <a:gs pos="53000">
                <a:schemeClr val="tx1"/>
              </a:gs>
            </a:gsLst>
            <a:lin ang="1080000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350">
              <a:solidFill>
                <a:schemeClr val="bg1"/>
              </a:solidFill>
            </a:endParaRPr>
          </a:p>
        </p:txBody>
      </p:sp>
      <p:sp>
        <p:nvSpPr>
          <p:cNvPr id="4" name="Date Placeholder 3"/>
          <p:cNvSpPr>
            <a:spLocks noGrp="1"/>
          </p:cNvSpPr>
          <p:nvPr>
            <p:ph type="dt" sz="half" idx="2"/>
          </p:nvPr>
        </p:nvSpPr>
        <p:spPr>
          <a:xfrm>
            <a:off x="9448800" y="6424619"/>
            <a:ext cx="2743200" cy="365125"/>
          </a:xfrm>
          <a:prstGeom prst="rect">
            <a:avLst/>
          </a:prstGeom>
        </p:spPr>
        <p:txBody>
          <a:bodyPr vert="horz" lIns="91440" tIns="45720" rIns="91440" bIns="45720" rtlCol="0" anchor="ctr"/>
          <a:lstStyle>
            <a:lvl1pPr algn="r">
              <a:defRPr sz="900" b="1">
                <a:solidFill>
                  <a:schemeClr val="tx1"/>
                </a:solidFill>
              </a:defRPr>
            </a:lvl1pPr>
          </a:lstStyle>
          <a:p>
            <a:r>
              <a:rPr lang="en-US" dirty="0"/>
              <a:t>As of: </a:t>
            </a:r>
            <a:fld id="{2DB064BB-22FE-4972-8822-461FC0196298}" type="datetime1">
              <a:rPr lang="en-US" smtClean="0"/>
              <a:pPr/>
              <a:t>11/30/2023</a:t>
            </a:fld>
            <a:endParaRPr lang="en-US" dirty="0"/>
          </a:p>
        </p:txBody>
      </p:sp>
      <p:sp>
        <p:nvSpPr>
          <p:cNvPr id="20" name="Rectangle 19">
            <a:extLst>
              <a:ext uri="{FF2B5EF4-FFF2-40B4-BE49-F238E27FC236}">
                <a16:creationId xmlns:a16="http://schemas.microsoft.com/office/drawing/2014/main" id="{53E848A9-1D67-4AA7-A3B4-7B9282795750}"/>
              </a:ext>
            </a:extLst>
          </p:cNvPr>
          <p:cNvSpPr/>
          <p:nvPr userDrawn="1"/>
        </p:nvSpPr>
        <p:spPr>
          <a:xfrm>
            <a:off x="0" y="3944"/>
            <a:ext cx="12192000" cy="796156"/>
          </a:xfrm>
          <a:prstGeom prst="rect">
            <a:avLst/>
          </a:prstGeom>
          <a:gradFill flip="none" rotWithShape="1">
            <a:gsLst>
              <a:gs pos="40000">
                <a:schemeClr val="bg1"/>
              </a:gs>
              <a:gs pos="75000">
                <a:srgbClr val="002F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prstClr val="white"/>
                </a:solidFill>
              </a:rPr>
              <a:t> </a:t>
            </a:r>
          </a:p>
        </p:txBody>
      </p:sp>
      <p:pic>
        <p:nvPicPr>
          <p:cNvPr id="25" name="Picture 24" descr="A picture containing text, clipart&#10;&#10;Description automatically generated">
            <a:extLst>
              <a:ext uri="{FF2B5EF4-FFF2-40B4-BE49-F238E27FC236}">
                <a16:creationId xmlns:a16="http://schemas.microsoft.com/office/drawing/2014/main" id="{8DF154BB-E952-0623-6501-74EF2000EB9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 y="6419712"/>
            <a:ext cx="1579508" cy="438292"/>
          </a:xfrm>
          <a:prstGeom prst="rect">
            <a:avLst/>
          </a:prstGeom>
        </p:spPr>
      </p:pic>
      <p:sp>
        <p:nvSpPr>
          <p:cNvPr id="6" name="TextBox 5">
            <a:extLst>
              <a:ext uri="{FF2B5EF4-FFF2-40B4-BE49-F238E27FC236}">
                <a16:creationId xmlns:a16="http://schemas.microsoft.com/office/drawing/2014/main" id="{8224C370-7CF5-DD97-9BE6-928C4E3A1AD7}"/>
              </a:ext>
            </a:extLst>
          </p:cNvPr>
          <p:cNvSpPr txBox="1"/>
          <p:nvPr userDrawn="1"/>
        </p:nvSpPr>
        <p:spPr>
          <a:xfrm>
            <a:off x="809225" y="149888"/>
            <a:ext cx="5305140" cy="523220"/>
          </a:xfrm>
          <a:prstGeom prst="rect">
            <a:avLst/>
          </a:prstGeom>
          <a:noFill/>
        </p:spPr>
        <p:txBody>
          <a:bodyPr wrap="square" rtlCol="0">
            <a:spAutoFit/>
          </a:bodyPr>
          <a:lstStyle/>
          <a:p>
            <a:pPr algn="l"/>
            <a:r>
              <a:rPr lang="en-US" sz="2800" b="1" dirty="0">
                <a:solidFill>
                  <a:srgbClr val="002060"/>
                </a:solidFill>
              </a:rPr>
              <a:t>Resiliency Summit</a:t>
            </a:r>
          </a:p>
        </p:txBody>
      </p:sp>
      <p:pic>
        <p:nvPicPr>
          <p:cNvPr id="2" name="Picture 1">
            <a:extLst>
              <a:ext uri="{FF2B5EF4-FFF2-40B4-BE49-F238E27FC236}">
                <a16:creationId xmlns:a16="http://schemas.microsoft.com/office/drawing/2014/main" id="{F07A2CEB-69B4-0817-88A8-2BD273E4832F}"/>
              </a:ext>
            </a:extLst>
          </p:cNvPr>
          <p:cNvPicPr>
            <a:picLocks noChangeAspect="1"/>
          </p:cNvPicPr>
          <p:nvPr userDrawn="1"/>
        </p:nvPicPr>
        <p:blipFill>
          <a:blip r:embed="rId6"/>
          <a:stretch>
            <a:fillRect/>
          </a:stretch>
        </p:blipFill>
        <p:spPr>
          <a:xfrm>
            <a:off x="68059" y="74944"/>
            <a:ext cx="673108" cy="673108"/>
          </a:xfrm>
          <a:prstGeom prst="rect">
            <a:avLst/>
          </a:prstGeom>
        </p:spPr>
      </p:pic>
      <p:pic>
        <p:nvPicPr>
          <p:cNvPr id="8" name="Picture 7">
            <a:extLst>
              <a:ext uri="{FF2B5EF4-FFF2-40B4-BE49-F238E27FC236}">
                <a16:creationId xmlns:a16="http://schemas.microsoft.com/office/drawing/2014/main" id="{D0304124-EAC9-45AD-967E-188A2A035298}"/>
              </a:ext>
            </a:extLst>
          </p:cNvPr>
          <p:cNvPicPr>
            <a:picLocks noChangeAspect="1"/>
          </p:cNvPicPr>
          <p:nvPr userDrawn="1"/>
        </p:nvPicPr>
        <p:blipFill>
          <a:blip r:embed="rId7"/>
          <a:stretch>
            <a:fillRect/>
          </a:stretch>
        </p:blipFill>
        <p:spPr>
          <a:xfrm>
            <a:off x="11370366" y="1"/>
            <a:ext cx="820124" cy="809532"/>
          </a:xfrm>
          <a:prstGeom prst="rect">
            <a:avLst/>
          </a:prstGeom>
        </p:spPr>
      </p:pic>
    </p:spTree>
    <p:extLst>
      <p:ext uri="{BB962C8B-B14F-4D97-AF65-F5344CB8AC3E}">
        <p14:creationId xmlns:p14="http://schemas.microsoft.com/office/powerpoint/2010/main" val="8525607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4" r:id="rId3"/>
  </p:sldLayoutIdLst>
  <p:hf sldNum="0" hdr="0" ft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A79AD4F7-BDEF-4914-853B-098335754DF5}"/>
              </a:ext>
            </a:extLst>
          </p:cNvPr>
          <p:cNvSpPr>
            <a:spLocks noGrp="1" noChangeArrowheads="1"/>
          </p:cNvSpPr>
          <p:nvPr>
            <p:ph type="ctrTitle"/>
          </p:nvPr>
        </p:nvSpPr>
        <p:spPr>
          <a:xfrm>
            <a:off x="0" y="1432036"/>
            <a:ext cx="6400800" cy="3640897"/>
          </a:xfrm>
        </p:spPr>
        <p:txBody>
          <a:bodyPr anchor="t">
            <a:noAutofit/>
          </a:bodyPr>
          <a:lstStyle/>
          <a:p>
            <a:pPr>
              <a:spcBef>
                <a:spcPts val="900"/>
              </a:spcBef>
            </a:pPr>
            <a:br>
              <a:rPr lang="en-US" altLang="en-US" sz="3600" b="1" dirty="0"/>
            </a:br>
            <a:r>
              <a:rPr lang="en-US" altLang="en-US" sz="3600" b="1" dirty="0"/>
              <a:t>U.S. European Command J9 – Interagency Partnering Directorate </a:t>
            </a:r>
            <a:br>
              <a:rPr lang="en-US" altLang="en-US" sz="3600" b="1" dirty="0"/>
            </a:br>
            <a:r>
              <a:rPr lang="en-US" altLang="en-US" sz="3600" b="1" dirty="0">
                <a:solidFill>
                  <a:srgbClr val="0000FF"/>
                </a:solidFill>
              </a:rPr>
              <a:t>3D Approach</a:t>
            </a:r>
            <a:br>
              <a:rPr lang="en-US" altLang="en-US" sz="3600" b="1" dirty="0">
                <a:solidFill>
                  <a:srgbClr val="0000FF"/>
                </a:solidFill>
              </a:rPr>
            </a:br>
            <a:r>
              <a:rPr lang="en-US" altLang="en-US" sz="3600" b="1" dirty="0">
                <a:solidFill>
                  <a:srgbClr val="0000FF"/>
                </a:solidFill>
              </a:rPr>
              <a:t>to</a:t>
            </a:r>
            <a:br>
              <a:rPr lang="en-US" altLang="en-US" sz="3600" b="1" dirty="0">
                <a:solidFill>
                  <a:srgbClr val="0000FF"/>
                </a:solidFill>
              </a:rPr>
            </a:br>
            <a:r>
              <a:rPr lang="en-US" altLang="en-US" sz="3600" b="1" dirty="0">
                <a:solidFill>
                  <a:srgbClr val="0000FF"/>
                </a:solidFill>
              </a:rPr>
              <a:t>Resiliency</a:t>
            </a:r>
            <a:endParaRPr lang="en-US" altLang="en-US" sz="3600" dirty="0">
              <a:solidFill>
                <a:srgbClr val="0000FF"/>
              </a:solidFill>
            </a:endParaRPr>
          </a:p>
        </p:txBody>
      </p:sp>
      <p:sp>
        <p:nvSpPr>
          <p:cNvPr id="8" name="Footer Placeholder 4">
            <a:extLst>
              <a:ext uri="{FF2B5EF4-FFF2-40B4-BE49-F238E27FC236}">
                <a16:creationId xmlns:a16="http://schemas.microsoft.com/office/drawing/2014/main" id="{8C1185A6-8A20-AC87-B321-BCEEE5C4A7CA}"/>
              </a:ext>
            </a:extLst>
          </p:cNvPr>
          <p:cNvSpPr>
            <a:spLocks noGrp="1"/>
          </p:cNvSpPr>
          <p:nvPr>
            <p:ph type="ftr" sz="quarter" idx="3"/>
          </p:nvPr>
        </p:nvSpPr>
        <p:spPr>
          <a:xfrm>
            <a:off x="2545743" y="6504016"/>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11" name="Date Placeholder 3">
            <a:extLst>
              <a:ext uri="{FF2B5EF4-FFF2-40B4-BE49-F238E27FC236}">
                <a16:creationId xmlns:a16="http://schemas.microsoft.com/office/drawing/2014/main" id="{D51BFEFC-2F9F-A59B-6159-9E3DC1B6B0C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pic>
        <p:nvPicPr>
          <p:cNvPr id="7" name="Picture 6">
            <a:extLst>
              <a:ext uri="{FF2B5EF4-FFF2-40B4-BE49-F238E27FC236}">
                <a16:creationId xmlns:a16="http://schemas.microsoft.com/office/drawing/2014/main" id="{449D113E-DF46-4DFD-BD89-2E85D727D030}"/>
              </a:ext>
            </a:extLst>
          </p:cNvPr>
          <p:cNvPicPr>
            <a:picLocks noChangeAspect="1"/>
          </p:cNvPicPr>
          <p:nvPr/>
        </p:nvPicPr>
        <p:blipFill>
          <a:blip r:embed="rId3"/>
          <a:stretch>
            <a:fillRect/>
          </a:stretch>
        </p:blipFill>
        <p:spPr>
          <a:xfrm>
            <a:off x="6249423" y="1373772"/>
            <a:ext cx="3893943" cy="38436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EUCOM J9 3D Assessment</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grpSp>
        <p:nvGrpSpPr>
          <p:cNvPr id="4" name="Group 3">
            <a:extLst>
              <a:ext uri="{FF2B5EF4-FFF2-40B4-BE49-F238E27FC236}">
                <a16:creationId xmlns:a16="http://schemas.microsoft.com/office/drawing/2014/main" id="{0A2C7ABC-82AB-4F84-8F68-7562503720FC}"/>
              </a:ext>
            </a:extLst>
          </p:cNvPr>
          <p:cNvGrpSpPr/>
          <p:nvPr/>
        </p:nvGrpSpPr>
        <p:grpSpPr>
          <a:xfrm>
            <a:off x="1835848" y="863339"/>
            <a:ext cx="8446611" cy="5482915"/>
            <a:chOff x="1947162" y="926947"/>
            <a:chExt cx="8446611" cy="5482915"/>
          </a:xfrm>
        </p:grpSpPr>
        <p:pic>
          <p:nvPicPr>
            <p:cNvPr id="14" name="Picture 13">
              <a:extLst>
                <a:ext uri="{FF2B5EF4-FFF2-40B4-BE49-F238E27FC236}">
                  <a16:creationId xmlns:a16="http://schemas.microsoft.com/office/drawing/2014/main" id="{71199AD3-E670-484C-B68C-0276D547E5F6}"/>
                </a:ext>
              </a:extLst>
            </p:cNvPr>
            <p:cNvPicPr>
              <a:picLocks noChangeAspect="1"/>
            </p:cNvPicPr>
            <p:nvPr/>
          </p:nvPicPr>
          <p:blipFill rotWithShape="1">
            <a:blip r:embed="rId2"/>
            <a:srcRect l="15139" t="18222" r="56110" b="14667"/>
            <a:stretch/>
          </p:blipFill>
          <p:spPr>
            <a:xfrm>
              <a:off x="1947162" y="974037"/>
              <a:ext cx="3334117" cy="2432134"/>
            </a:xfrm>
            <a:prstGeom prst="rect">
              <a:avLst/>
            </a:prstGeom>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14">
              <a:extLst>
                <a:ext uri="{FF2B5EF4-FFF2-40B4-BE49-F238E27FC236}">
                  <a16:creationId xmlns:a16="http://schemas.microsoft.com/office/drawing/2014/main" id="{5CE25200-6731-438D-A621-3AC0A095A6D6}"/>
                </a:ext>
              </a:extLst>
            </p:cNvPr>
            <p:cNvPicPr>
              <a:picLocks noChangeAspect="1"/>
            </p:cNvPicPr>
            <p:nvPr/>
          </p:nvPicPr>
          <p:blipFill rotWithShape="1">
            <a:blip r:embed="rId3"/>
            <a:srcRect r="67954" b="35637"/>
            <a:stretch/>
          </p:blipFill>
          <p:spPr>
            <a:xfrm>
              <a:off x="3494169" y="2249613"/>
              <a:ext cx="3758048" cy="23587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a:extLst>
                <a:ext uri="{FF2B5EF4-FFF2-40B4-BE49-F238E27FC236}">
                  <a16:creationId xmlns:a16="http://schemas.microsoft.com/office/drawing/2014/main" id="{DAD02FFA-B013-49A2-8EF0-5ABB201CBAA2}"/>
                </a:ext>
              </a:extLst>
            </p:cNvPr>
            <p:cNvPicPr>
              <a:picLocks noChangeAspect="1"/>
            </p:cNvPicPr>
            <p:nvPr/>
          </p:nvPicPr>
          <p:blipFill rotWithShape="1">
            <a:blip r:embed="rId4"/>
            <a:srcRect l="670" t="3480" r="51147" b="3740"/>
            <a:stretch/>
          </p:blipFill>
          <p:spPr>
            <a:xfrm>
              <a:off x="5350989" y="3705285"/>
              <a:ext cx="4065006" cy="244614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7" name="Elbow Connector 7">
              <a:extLst>
                <a:ext uri="{FF2B5EF4-FFF2-40B4-BE49-F238E27FC236}">
                  <a16:creationId xmlns:a16="http://schemas.microsoft.com/office/drawing/2014/main" id="{38DECD65-A55C-40CA-92FC-456161341A76}"/>
                </a:ext>
              </a:extLst>
            </p:cNvPr>
            <p:cNvCxnSpPr>
              <a:stCxn id="16" idx="3"/>
              <a:endCxn id="15" idx="3"/>
            </p:cNvCxnSpPr>
            <p:nvPr/>
          </p:nvCxnSpPr>
          <p:spPr bwMode="auto">
            <a:xfrm flipH="1" flipV="1">
              <a:off x="7252217" y="3429000"/>
              <a:ext cx="2163778" cy="1499359"/>
            </a:xfrm>
            <a:prstGeom prst="bentConnector3">
              <a:avLst>
                <a:gd name="adj1" fmla="val -10565"/>
              </a:avLst>
            </a:prstGeom>
            <a:noFill/>
            <a:ln w="57150" cap="flat" cmpd="sng" algn="ctr">
              <a:solidFill>
                <a:schemeClr val="tx1"/>
              </a:solidFill>
              <a:prstDash val="solid"/>
              <a:round/>
              <a:headEnd type="none" w="med" len="med"/>
              <a:tailEnd type="triangle"/>
            </a:ln>
            <a:effectLst/>
          </p:spPr>
        </p:cxnSp>
        <p:cxnSp>
          <p:nvCxnSpPr>
            <p:cNvPr id="18" name="Elbow Connector 9">
              <a:extLst>
                <a:ext uri="{FF2B5EF4-FFF2-40B4-BE49-F238E27FC236}">
                  <a16:creationId xmlns:a16="http://schemas.microsoft.com/office/drawing/2014/main" id="{E8FC556E-9791-4C8C-BF68-70D4B6A09A82}"/>
                </a:ext>
              </a:extLst>
            </p:cNvPr>
            <p:cNvCxnSpPr/>
            <p:nvPr/>
          </p:nvCxnSpPr>
          <p:spPr bwMode="auto">
            <a:xfrm rot="10800000">
              <a:off x="5281279" y="1770425"/>
              <a:ext cx="1970938" cy="1161760"/>
            </a:xfrm>
            <a:prstGeom prst="bentConnector3">
              <a:avLst>
                <a:gd name="adj1" fmla="val -16146"/>
              </a:avLst>
            </a:prstGeom>
            <a:noFill/>
            <a:ln w="57150" cap="flat" cmpd="sng" algn="ctr">
              <a:solidFill>
                <a:schemeClr val="tx1"/>
              </a:solidFill>
              <a:prstDash val="solid"/>
              <a:round/>
              <a:headEnd type="none" w="med" len="med"/>
              <a:tailEnd type="triangle"/>
            </a:ln>
            <a:effectLst/>
          </p:spPr>
        </p:cxnSp>
        <p:grpSp>
          <p:nvGrpSpPr>
            <p:cNvPr id="19" name="Group 18">
              <a:extLst>
                <a:ext uri="{FF2B5EF4-FFF2-40B4-BE49-F238E27FC236}">
                  <a16:creationId xmlns:a16="http://schemas.microsoft.com/office/drawing/2014/main" id="{2ABB4CF7-40C3-45E0-981E-2A347E2A46F3}"/>
                </a:ext>
              </a:extLst>
            </p:cNvPr>
            <p:cNvGrpSpPr/>
            <p:nvPr/>
          </p:nvGrpSpPr>
          <p:grpSpPr>
            <a:xfrm>
              <a:off x="8438229" y="5304060"/>
              <a:ext cx="1955544" cy="1105802"/>
              <a:chOff x="7188456" y="5113520"/>
              <a:chExt cx="1955544" cy="1105802"/>
            </a:xfrm>
          </p:grpSpPr>
          <p:sp>
            <p:nvSpPr>
              <p:cNvPr id="20" name="TextBox 19">
                <a:extLst>
                  <a:ext uri="{FF2B5EF4-FFF2-40B4-BE49-F238E27FC236}">
                    <a16:creationId xmlns:a16="http://schemas.microsoft.com/office/drawing/2014/main" id="{6134DD13-6494-4C17-8EA5-D3BD6A361BEF}"/>
                  </a:ext>
                </a:extLst>
              </p:cNvPr>
              <p:cNvSpPr txBox="1"/>
              <p:nvPr/>
            </p:nvSpPr>
            <p:spPr>
              <a:xfrm>
                <a:off x="7392156" y="5280603"/>
                <a:ext cx="1751844" cy="938719"/>
              </a:xfrm>
              <a:prstGeom prst="rect">
                <a:avLst/>
              </a:prstGeom>
              <a:solidFill>
                <a:schemeClr val="bg1">
                  <a:lumMod val="85000"/>
                </a:schemeClr>
              </a:solidFill>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a:t>Each of the seven (7) Baseline Requirements has between 6 and 15 metrics which provide a quantitative assessment</a:t>
                </a:r>
              </a:p>
            </p:txBody>
          </p:sp>
          <p:grpSp>
            <p:nvGrpSpPr>
              <p:cNvPr id="21" name="Group 20">
                <a:extLst>
                  <a:ext uri="{FF2B5EF4-FFF2-40B4-BE49-F238E27FC236}">
                    <a16:creationId xmlns:a16="http://schemas.microsoft.com/office/drawing/2014/main" id="{F5B6ADF9-70FF-4BE7-B085-B4413F8B0A4D}"/>
                  </a:ext>
                </a:extLst>
              </p:cNvPr>
              <p:cNvGrpSpPr/>
              <p:nvPr/>
            </p:nvGrpSpPr>
            <p:grpSpPr>
              <a:xfrm>
                <a:off x="7188456" y="5113520"/>
                <a:ext cx="316871" cy="298764"/>
                <a:chOff x="8446882" y="2055137"/>
                <a:chExt cx="316871" cy="298764"/>
              </a:xfrm>
            </p:grpSpPr>
            <p:sp>
              <p:nvSpPr>
                <p:cNvPr id="22" name="Oval 21">
                  <a:extLst>
                    <a:ext uri="{FF2B5EF4-FFF2-40B4-BE49-F238E27FC236}">
                      <a16:creationId xmlns:a16="http://schemas.microsoft.com/office/drawing/2014/main" id="{F3574686-B206-46EB-B767-CF51E6237719}"/>
                    </a:ext>
                  </a:extLst>
                </p:cNvPr>
                <p:cNvSpPr/>
                <p:nvPr/>
              </p:nvSpPr>
              <p:spPr bwMode="auto">
                <a:xfrm>
                  <a:off x="8446882" y="2055137"/>
                  <a:ext cx="316871" cy="298764"/>
                </a:xfrm>
                <a:prstGeom prst="ellipse">
                  <a:avLst/>
                </a:prstGeom>
                <a:solidFill>
                  <a:srgbClr val="0000CC"/>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23" name="TextBox 22">
                  <a:extLst>
                    <a:ext uri="{FF2B5EF4-FFF2-40B4-BE49-F238E27FC236}">
                      <a16:creationId xmlns:a16="http://schemas.microsoft.com/office/drawing/2014/main" id="{EE073162-4332-4795-93DD-10DFC4A2F27A}"/>
                    </a:ext>
                  </a:extLst>
                </p:cNvPr>
                <p:cNvSpPr txBox="1"/>
                <p:nvPr/>
              </p:nvSpPr>
              <p:spPr>
                <a:xfrm>
                  <a:off x="8464988" y="2058796"/>
                  <a:ext cx="275634" cy="276999"/>
                </a:xfrm>
                <a:prstGeom prst="rect">
                  <a:avLst/>
                </a:prstGeom>
                <a:noFill/>
              </p:spPr>
              <p:txBody>
                <a:bodyPr wrap="square" rtlCol="0">
                  <a:spAutoFit/>
                </a:bodyPr>
                <a:lstStyle/>
                <a:p>
                  <a:r>
                    <a:rPr lang="en-US" sz="1200" b="1" dirty="0">
                      <a:solidFill>
                        <a:schemeClr val="bg1"/>
                      </a:solidFill>
                    </a:rPr>
                    <a:t>1</a:t>
                  </a:r>
                </a:p>
              </p:txBody>
            </p:sp>
          </p:grpSp>
        </p:grpSp>
        <p:grpSp>
          <p:nvGrpSpPr>
            <p:cNvPr id="24" name="Group 23">
              <a:extLst>
                <a:ext uri="{FF2B5EF4-FFF2-40B4-BE49-F238E27FC236}">
                  <a16:creationId xmlns:a16="http://schemas.microsoft.com/office/drawing/2014/main" id="{528F1720-B610-4633-80C2-5091D958FA7D}"/>
                </a:ext>
              </a:extLst>
            </p:cNvPr>
            <p:cNvGrpSpPr/>
            <p:nvPr/>
          </p:nvGrpSpPr>
          <p:grpSpPr>
            <a:xfrm>
              <a:off x="2185323" y="4057941"/>
              <a:ext cx="2623478" cy="1105802"/>
              <a:chOff x="7188456" y="5113520"/>
              <a:chExt cx="2623478" cy="1105802"/>
            </a:xfrm>
          </p:grpSpPr>
          <p:sp>
            <p:nvSpPr>
              <p:cNvPr id="25" name="TextBox 24">
                <a:extLst>
                  <a:ext uri="{FF2B5EF4-FFF2-40B4-BE49-F238E27FC236}">
                    <a16:creationId xmlns:a16="http://schemas.microsoft.com/office/drawing/2014/main" id="{46DCD94B-AEA5-4CC9-A27A-5F02757362B0}"/>
                  </a:ext>
                </a:extLst>
              </p:cNvPr>
              <p:cNvSpPr txBox="1"/>
              <p:nvPr/>
            </p:nvSpPr>
            <p:spPr>
              <a:xfrm>
                <a:off x="7392155" y="5280603"/>
                <a:ext cx="2419779" cy="938719"/>
              </a:xfrm>
              <a:prstGeom prst="rect">
                <a:avLst/>
              </a:prstGeom>
              <a:solidFill>
                <a:schemeClr val="bg1">
                  <a:lumMod val="85000"/>
                </a:schemeClr>
              </a:solidFill>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a:t>These quantitative assessments are rolled up on the summary slide and color coded; Red, Orange, Amber and Green; from least to most resilient</a:t>
                </a:r>
              </a:p>
            </p:txBody>
          </p:sp>
          <p:grpSp>
            <p:nvGrpSpPr>
              <p:cNvPr id="26" name="Group 25">
                <a:extLst>
                  <a:ext uri="{FF2B5EF4-FFF2-40B4-BE49-F238E27FC236}">
                    <a16:creationId xmlns:a16="http://schemas.microsoft.com/office/drawing/2014/main" id="{206E3B90-A6D3-4A90-BEDA-8C72CB799C76}"/>
                  </a:ext>
                </a:extLst>
              </p:cNvPr>
              <p:cNvGrpSpPr/>
              <p:nvPr/>
            </p:nvGrpSpPr>
            <p:grpSpPr>
              <a:xfrm>
                <a:off x="7188456" y="5113520"/>
                <a:ext cx="316871" cy="298764"/>
                <a:chOff x="8446882" y="2055137"/>
                <a:chExt cx="316871" cy="298764"/>
              </a:xfrm>
            </p:grpSpPr>
            <p:sp>
              <p:nvSpPr>
                <p:cNvPr id="27" name="Oval 26">
                  <a:extLst>
                    <a:ext uri="{FF2B5EF4-FFF2-40B4-BE49-F238E27FC236}">
                      <a16:creationId xmlns:a16="http://schemas.microsoft.com/office/drawing/2014/main" id="{01806BB8-A258-4541-AC20-5CF9FA887493}"/>
                    </a:ext>
                  </a:extLst>
                </p:cNvPr>
                <p:cNvSpPr/>
                <p:nvPr/>
              </p:nvSpPr>
              <p:spPr bwMode="auto">
                <a:xfrm>
                  <a:off x="8446882" y="2055137"/>
                  <a:ext cx="316871" cy="298764"/>
                </a:xfrm>
                <a:prstGeom prst="ellipse">
                  <a:avLst/>
                </a:prstGeom>
                <a:solidFill>
                  <a:srgbClr val="0000CC"/>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28" name="TextBox 27">
                  <a:extLst>
                    <a:ext uri="{FF2B5EF4-FFF2-40B4-BE49-F238E27FC236}">
                      <a16:creationId xmlns:a16="http://schemas.microsoft.com/office/drawing/2014/main" id="{D8711DFE-BCD0-4B01-BF4C-1A5FCD33CA58}"/>
                    </a:ext>
                  </a:extLst>
                </p:cNvPr>
                <p:cNvSpPr txBox="1"/>
                <p:nvPr/>
              </p:nvSpPr>
              <p:spPr>
                <a:xfrm>
                  <a:off x="8464988" y="2058796"/>
                  <a:ext cx="275634" cy="276999"/>
                </a:xfrm>
                <a:prstGeom prst="rect">
                  <a:avLst/>
                </a:prstGeom>
                <a:noFill/>
              </p:spPr>
              <p:txBody>
                <a:bodyPr wrap="square" rtlCol="0">
                  <a:spAutoFit/>
                </a:bodyPr>
                <a:lstStyle/>
                <a:p>
                  <a:r>
                    <a:rPr lang="en-US" sz="1200" b="1" dirty="0">
                      <a:solidFill>
                        <a:schemeClr val="bg1"/>
                      </a:solidFill>
                    </a:rPr>
                    <a:t>2</a:t>
                  </a:r>
                </a:p>
              </p:txBody>
            </p:sp>
          </p:grpSp>
        </p:grpSp>
        <p:grpSp>
          <p:nvGrpSpPr>
            <p:cNvPr id="29" name="Group 28">
              <a:extLst>
                <a:ext uri="{FF2B5EF4-FFF2-40B4-BE49-F238E27FC236}">
                  <a16:creationId xmlns:a16="http://schemas.microsoft.com/office/drawing/2014/main" id="{97F3A9D8-5BA7-45B2-9598-617CA9E36DB4}"/>
                </a:ext>
              </a:extLst>
            </p:cNvPr>
            <p:cNvGrpSpPr/>
            <p:nvPr/>
          </p:nvGrpSpPr>
          <p:grpSpPr>
            <a:xfrm>
              <a:off x="7443361" y="926947"/>
              <a:ext cx="2623478" cy="1275079"/>
              <a:chOff x="7188456" y="5113520"/>
              <a:chExt cx="2623478" cy="1275079"/>
            </a:xfrm>
          </p:grpSpPr>
          <p:sp>
            <p:nvSpPr>
              <p:cNvPr id="30" name="TextBox 29">
                <a:extLst>
                  <a:ext uri="{FF2B5EF4-FFF2-40B4-BE49-F238E27FC236}">
                    <a16:creationId xmlns:a16="http://schemas.microsoft.com/office/drawing/2014/main" id="{59775829-D1CA-456D-9320-80BDDC8A56B9}"/>
                  </a:ext>
                </a:extLst>
              </p:cNvPr>
              <p:cNvSpPr txBox="1"/>
              <p:nvPr/>
            </p:nvSpPr>
            <p:spPr>
              <a:xfrm>
                <a:off x="7392155" y="5280603"/>
                <a:ext cx="2419779" cy="1107996"/>
              </a:xfrm>
              <a:prstGeom prst="rect">
                <a:avLst/>
              </a:prstGeom>
              <a:solidFill>
                <a:schemeClr val="bg1">
                  <a:lumMod val="85000"/>
                </a:schemeClr>
              </a:solidFill>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100" dirty="0"/>
                  <a:t>The color assessment is then used on the summary PowerPoint along with headline topics, Interagency priorities from the ICS, a map depicting a friction point and Opportunities in blue at the bottom</a:t>
                </a:r>
              </a:p>
            </p:txBody>
          </p:sp>
          <p:grpSp>
            <p:nvGrpSpPr>
              <p:cNvPr id="31" name="Group 30">
                <a:extLst>
                  <a:ext uri="{FF2B5EF4-FFF2-40B4-BE49-F238E27FC236}">
                    <a16:creationId xmlns:a16="http://schemas.microsoft.com/office/drawing/2014/main" id="{B583DBDF-0EE7-4E54-9228-82C0DE2C51F0}"/>
                  </a:ext>
                </a:extLst>
              </p:cNvPr>
              <p:cNvGrpSpPr/>
              <p:nvPr/>
            </p:nvGrpSpPr>
            <p:grpSpPr>
              <a:xfrm>
                <a:off x="7188456" y="5113520"/>
                <a:ext cx="316871" cy="298764"/>
                <a:chOff x="8446882" y="2055137"/>
                <a:chExt cx="316871" cy="298764"/>
              </a:xfrm>
            </p:grpSpPr>
            <p:sp>
              <p:nvSpPr>
                <p:cNvPr id="32" name="Oval 31">
                  <a:extLst>
                    <a:ext uri="{FF2B5EF4-FFF2-40B4-BE49-F238E27FC236}">
                      <a16:creationId xmlns:a16="http://schemas.microsoft.com/office/drawing/2014/main" id="{0BA55719-0971-46BD-B4DA-E676A304CA5B}"/>
                    </a:ext>
                  </a:extLst>
                </p:cNvPr>
                <p:cNvSpPr/>
                <p:nvPr/>
              </p:nvSpPr>
              <p:spPr bwMode="auto">
                <a:xfrm>
                  <a:off x="8446882" y="2055137"/>
                  <a:ext cx="316871" cy="298764"/>
                </a:xfrm>
                <a:prstGeom prst="ellipse">
                  <a:avLst/>
                </a:prstGeom>
                <a:solidFill>
                  <a:srgbClr val="0000CC"/>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33" name="TextBox 32">
                  <a:extLst>
                    <a:ext uri="{FF2B5EF4-FFF2-40B4-BE49-F238E27FC236}">
                      <a16:creationId xmlns:a16="http://schemas.microsoft.com/office/drawing/2014/main" id="{2A72AEEC-67A2-4DB6-907F-A1010DB96B29}"/>
                    </a:ext>
                  </a:extLst>
                </p:cNvPr>
                <p:cNvSpPr txBox="1"/>
                <p:nvPr/>
              </p:nvSpPr>
              <p:spPr>
                <a:xfrm>
                  <a:off x="8464988" y="2058796"/>
                  <a:ext cx="275634" cy="276999"/>
                </a:xfrm>
                <a:prstGeom prst="rect">
                  <a:avLst/>
                </a:prstGeom>
                <a:noFill/>
              </p:spPr>
              <p:txBody>
                <a:bodyPr wrap="square" rtlCol="0">
                  <a:spAutoFit/>
                </a:bodyPr>
                <a:lstStyle/>
                <a:p>
                  <a:r>
                    <a:rPr lang="en-US" sz="1200" b="1" dirty="0">
                      <a:solidFill>
                        <a:schemeClr val="bg1"/>
                      </a:solidFill>
                    </a:rPr>
                    <a:t>3</a:t>
                  </a:r>
                </a:p>
              </p:txBody>
            </p:sp>
          </p:grpSp>
        </p:grpSp>
      </p:grpSp>
      <p:sp>
        <p:nvSpPr>
          <p:cNvPr id="36" name="Rectangle 35">
            <a:extLst>
              <a:ext uri="{FF2B5EF4-FFF2-40B4-BE49-F238E27FC236}">
                <a16:creationId xmlns:a16="http://schemas.microsoft.com/office/drawing/2014/main" id="{526B4AD3-71C0-446D-972D-033A8FCAD991}"/>
              </a:ext>
            </a:extLst>
          </p:cNvPr>
          <p:cNvSpPr>
            <a:spLocks noChangeArrowheads="1"/>
          </p:cNvSpPr>
          <p:nvPr/>
        </p:nvSpPr>
        <p:spPr bwMode="auto">
          <a:xfrm>
            <a:off x="5876043" y="6261"/>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lang="en-US" sz="1400" b="1" dirty="0">
                <a:solidFill>
                  <a:srgbClr val="00B050"/>
                </a:solidFill>
                <a:latin typeface="Tahoma"/>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7" name="Rectangle 36">
            <a:extLst>
              <a:ext uri="{FF2B5EF4-FFF2-40B4-BE49-F238E27FC236}">
                <a16:creationId xmlns:a16="http://schemas.microsoft.com/office/drawing/2014/main" id="{D1AB3E04-46C6-44B6-983D-1862572BB48C}"/>
              </a:ext>
            </a:extLst>
          </p:cNvPr>
          <p:cNvSpPr>
            <a:spLocks noChangeArrowheads="1"/>
          </p:cNvSpPr>
          <p:nvPr/>
        </p:nvSpPr>
        <p:spPr bwMode="auto">
          <a:xfrm>
            <a:off x="5876043" y="6571138"/>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Tree>
    <p:extLst>
      <p:ext uri="{BB962C8B-B14F-4D97-AF65-F5344CB8AC3E}">
        <p14:creationId xmlns:p14="http://schemas.microsoft.com/office/powerpoint/2010/main" val="243161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i="1" u="sng" dirty="0">
                <a:solidFill>
                  <a:srgbClr val="FFFF00"/>
                </a:solidFill>
              </a:rPr>
              <a:t>Example:</a:t>
            </a:r>
            <a:r>
              <a:rPr lang="en-US" sz="2800" b="1" dirty="0">
                <a:solidFill>
                  <a:srgbClr val="FFFF00"/>
                </a:solidFill>
              </a:rPr>
              <a:t> Kosovo Assessment</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36" name="Rectangle 35">
            <a:extLst>
              <a:ext uri="{FF2B5EF4-FFF2-40B4-BE49-F238E27FC236}">
                <a16:creationId xmlns:a16="http://schemas.microsoft.com/office/drawing/2014/main" id="{526B4AD3-71C0-446D-972D-033A8FCAD991}"/>
              </a:ext>
            </a:extLst>
          </p:cNvPr>
          <p:cNvSpPr>
            <a:spLocks noChangeArrowheads="1"/>
          </p:cNvSpPr>
          <p:nvPr/>
        </p:nvSpPr>
        <p:spPr bwMode="auto">
          <a:xfrm>
            <a:off x="5876043" y="6261"/>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lang="en-US" sz="1400" b="1" dirty="0">
                <a:solidFill>
                  <a:srgbClr val="00B050"/>
                </a:solidFill>
                <a:latin typeface="Tahoma"/>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7" name="Rectangle 36">
            <a:extLst>
              <a:ext uri="{FF2B5EF4-FFF2-40B4-BE49-F238E27FC236}">
                <a16:creationId xmlns:a16="http://schemas.microsoft.com/office/drawing/2014/main" id="{D1AB3E04-46C6-44B6-983D-1862572BB48C}"/>
              </a:ext>
            </a:extLst>
          </p:cNvPr>
          <p:cNvSpPr>
            <a:spLocks noChangeArrowheads="1"/>
          </p:cNvSpPr>
          <p:nvPr/>
        </p:nvSpPr>
        <p:spPr bwMode="auto">
          <a:xfrm>
            <a:off x="5876043" y="6571138"/>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pic>
        <p:nvPicPr>
          <p:cNvPr id="2" name="Picture 1">
            <a:extLst>
              <a:ext uri="{FF2B5EF4-FFF2-40B4-BE49-F238E27FC236}">
                <a16:creationId xmlns:a16="http://schemas.microsoft.com/office/drawing/2014/main" id="{B7661B53-3441-4620-9E6F-5DDF21887231}"/>
              </a:ext>
            </a:extLst>
          </p:cNvPr>
          <p:cNvPicPr>
            <a:picLocks noChangeAspect="1"/>
          </p:cNvPicPr>
          <p:nvPr/>
        </p:nvPicPr>
        <p:blipFill>
          <a:blip r:embed="rId2"/>
          <a:stretch>
            <a:fillRect/>
          </a:stretch>
        </p:blipFill>
        <p:spPr>
          <a:xfrm>
            <a:off x="1562407" y="804291"/>
            <a:ext cx="9059441" cy="5596613"/>
          </a:xfrm>
          <a:prstGeom prst="rect">
            <a:avLst/>
          </a:prstGeom>
        </p:spPr>
      </p:pic>
    </p:spTree>
    <p:extLst>
      <p:ext uri="{BB962C8B-B14F-4D97-AF65-F5344CB8AC3E}">
        <p14:creationId xmlns:p14="http://schemas.microsoft.com/office/powerpoint/2010/main" val="20373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4898003" y="131175"/>
            <a:ext cx="6134309" cy="523220"/>
          </a:xfrm>
          <a:prstGeom prst="rect">
            <a:avLst/>
          </a:prstGeom>
          <a:noFill/>
        </p:spPr>
        <p:txBody>
          <a:bodyPr wrap="square" rtlCol="0">
            <a:spAutoFit/>
          </a:bodyPr>
          <a:lstStyle/>
          <a:p>
            <a:pPr algn="r"/>
            <a:r>
              <a:rPr lang="en-US" sz="2800" b="1" dirty="0">
                <a:solidFill>
                  <a:srgbClr val="FFFF00"/>
                </a:solidFill>
              </a:rPr>
              <a:t>Resilience Executive Summary</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grpSp>
        <p:nvGrpSpPr>
          <p:cNvPr id="14" name="Group 13">
            <a:extLst>
              <a:ext uri="{FF2B5EF4-FFF2-40B4-BE49-F238E27FC236}">
                <a16:creationId xmlns:a16="http://schemas.microsoft.com/office/drawing/2014/main" id="{090E85AF-0CFD-4860-916F-1453AFFE4DFC}"/>
              </a:ext>
            </a:extLst>
          </p:cNvPr>
          <p:cNvGrpSpPr/>
          <p:nvPr/>
        </p:nvGrpSpPr>
        <p:grpSpPr>
          <a:xfrm>
            <a:off x="2984699" y="842145"/>
            <a:ext cx="6264452" cy="5552775"/>
            <a:chOff x="1905953" y="1060178"/>
            <a:chExt cx="5097567" cy="4990379"/>
          </a:xfrm>
        </p:grpSpPr>
        <p:sp>
          <p:nvSpPr>
            <p:cNvPr id="15" name="Freeform 26">
              <a:extLst>
                <a:ext uri="{FF2B5EF4-FFF2-40B4-BE49-F238E27FC236}">
                  <a16:creationId xmlns:a16="http://schemas.microsoft.com/office/drawing/2014/main" id="{F793B292-566B-47C6-BDE1-C3FE9F758684}"/>
                </a:ext>
              </a:extLst>
            </p:cNvPr>
            <p:cNvSpPr/>
            <p:nvPr/>
          </p:nvSpPr>
          <p:spPr>
            <a:xfrm>
              <a:off x="3638429" y="1060178"/>
              <a:ext cx="1632614" cy="1632614"/>
            </a:xfrm>
            <a:custGeom>
              <a:avLst/>
              <a:gdLst>
                <a:gd name="connsiteX0" fmla="*/ 0 w 1632614"/>
                <a:gd name="connsiteY0" fmla="*/ 816307 h 1632614"/>
                <a:gd name="connsiteX1" fmla="*/ 816307 w 1632614"/>
                <a:gd name="connsiteY1" fmla="*/ 0 h 1632614"/>
                <a:gd name="connsiteX2" fmla="*/ 1632614 w 1632614"/>
                <a:gd name="connsiteY2" fmla="*/ 816307 h 1632614"/>
                <a:gd name="connsiteX3" fmla="*/ 816307 w 1632614"/>
                <a:gd name="connsiteY3" fmla="*/ 1632614 h 1632614"/>
                <a:gd name="connsiteX4" fmla="*/ 0 w 1632614"/>
                <a:gd name="connsiteY4" fmla="*/ 816307 h 163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14" h="1632614">
                  <a:moveTo>
                    <a:pt x="0" y="816307"/>
                  </a:moveTo>
                  <a:cubicBezTo>
                    <a:pt x="0" y="365473"/>
                    <a:pt x="365473" y="0"/>
                    <a:pt x="816307" y="0"/>
                  </a:cubicBezTo>
                  <a:cubicBezTo>
                    <a:pt x="1267141" y="0"/>
                    <a:pt x="1632614" y="365473"/>
                    <a:pt x="1632614" y="816307"/>
                  </a:cubicBezTo>
                  <a:cubicBezTo>
                    <a:pt x="1632614" y="1267141"/>
                    <a:pt x="1267141" y="1632614"/>
                    <a:pt x="816307" y="1632614"/>
                  </a:cubicBezTo>
                  <a:cubicBezTo>
                    <a:pt x="365473" y="1632614"/>
                    <a:pt x="0" y="1267141"/>
                    <a:pt x="0" y="816307"/>
                  </a:cubicBezTo>
                  <a:close/>
                </a:path>
              </a:pathLst>
            </a:custGeom>
            <a:ln>
              <a:solidFill>
                <a:schemeClr val="bg1">
                  <a:lumMod val="85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571" tIns="269571" rIns="269571" bIns="269571" numCol="1" spcCol="1270" anchor="ctr" anchorCtr="0">
              <a:noAutofit/>
            </a:bodyPr>
            <a:lstStyle/>
            <a:p>
              <a:pPr lvl="0" algn="ctr" defTabSz="1066800">
                <a:lnSpc>
                  <a:spcPct val="90000"/>
                </a:lnSpc>
                <a:spcBef>
                  <a:spcPct val="0"/>
                </a:spcBef>
                <a:spcAft>
                  <a:spcPct val="35000"/>
                </a:spcAft>
              </a:pPr>
              <a:r>
                <a:rPr lang="en-US" sz="2400" kern="1200" dirty="0">
                  <a:solidFill>
                    <a:schemeClr val="bg1">
                      <a:lumMod val="75000"/>
                    </a:schemeClr>
                  </a:solidFill>
                </a:rPr>
                <a:t>Plan</a:t>
              </a:r>
            </a:p>
          </p:txBody>
        </p:sp>
        <p:sp>
          <p:nvSpPr>
            <p:cNvPr id="16" name="Freeform 27">
              <a:extLst>
                <a:ext uri="{FF2B5EF4-FFF2-40B4-BE49-F238E27FC236}">
                  <a16:creationId xmlns:a16="http://schemas.microsoft.com/office/drawing/2014/main" id="{6547561F-B155-4370-80F5-481AF1409F4D}"/>
                </a:ext>
              </a:extLst>
            </p:cNvPr>
            <p:cNvSpPr/>
            <p:nvPr/>
          </p:nvSpPr>
          <p:spPr>
            <a:xfrm rot="2700000">
              <a:off x="5095672" y="2458549"/>
              <a:ext cx="433263" cy="551007"/>
            </a:xfrm>
            <a:custGeom>
              <a:avLst/>
              <a:gdLst>
                <a:gd name="connsiteX0" fmla="*/ 0 w 433263"/>
                <a:gd name="connsiteY0" fmla="*/ 110201 h 551007"/>
                <a:gd name="connsiteX1" fmla="*/ 216632 w 433263"/>
                <a:gd name="connsiteY1" fmla="*/ 110201 h 551007"/>
                <a:gd name="connsiteX2" fmla="*/ 216632 w 433263"/>
                <a:gd name="connsiteY2" fmla="*/ 0 h 551007"/>
                <a:gd name="connsiteX3" fmla="*/ 433263 w 433263"/>
                <a:gd name="connsiteY3" fmla="*/ 275504 h 551007"/>
                <a:gd name="connsiteX4" fmla="*/ 216632 w 433263"/>
                <a:gd name="connsiteY4" fmla="*/ 551007 h 551007"/>
                <a:gd name="connsiteX5" fmla="*/ 216632 w 433263"/>
                <a:gd name="connsiteY5" fmla="*/ 440806 h 551007"/>
                <a:gd name="connsiteX6" fmla="*/ 0 w 433263"/>
                <a:gd name="connsiteY6" fmla="*/ 440806 h 551007"/>
                <a:gd name="connsiteX7" fmla="*/ 0 w 433263"/>
                <a:gd name="connsiteY7" fmla="*/ 110201 h 55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63" h="551007">
                  <a:moveTo>
                    <a:pt x="0" y="110201"/>
                  </a:moveTo>
                  <a:lnTo>
                    <a:pt x="216632" y="110201"/>
                  </a:lnTo>
                  <a:lnTo>
                    <a:pt x="216632" y="0"/>
                  </a:lnTo>
                  <a:lnTo>
                    <a:pt x="433263" y="275504"/>
                  </a:lnTo>
                  <a:lnTo>
                    <a:pt x="216632" y="551007"/>
                  </a:lnTo>
                  <a:lnTo>
                    <a:pt x="216632" y="440806"/>
                  </a:lnTo>
                  <a:lnTo>
                    <a:pt x="0" y="440806"/>
                  </a:lnTo>
                  <a:lnTo>
                    <a:pt x="0" y="110201"/>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110200" rIns="129979" bIns="110201" numCol="1" spcCol="1270" anchor="ctr" anchorCtr="0">
              <a:noAutofit/>
            </a:bodyPr>
            <a:lstStyle/>
            <a:p>
              <a:pPr lvl="0" algn="ctr" defTabSz="844550">
                <a:lnSpc>
                  <a:spcPct val="90000"/>
                </a:lnSpc>
                <a:spcBef>
                  <a:spcPct val="0"/>
                </a:spcBef>
                <a:spcAft>
                  <a:spcPct val="35000"/>
                </a:spcAft>
              </a:pPr>
              <a:endParaRPr lang="en-US" sz="1900" kern="1200"/>
            </a:p>
          </p:txBody>
        </p:sp>
        <p:sp>
          <p:nvSpPr>
            <p:cNvPr id="17" name="Freeform 35">
              <a:extLst>
                <a:ext uri="{FF2B5EF4-FFF2-40B4-BE49-F238E27FC236}">
                  <a16:creationId xmlns:a16="http://schemas.microsoft.com/office/drawing/2014/main" id="{141BD3F2-6896-4508-912F-FE17F2EF835A}"/>
                </a:ext>
              </a:extLst>
            </p:cNvPr>
            <p:cNvSpPr/>
            <p:nvPr/>
          </p:nvSpPr>
          <p:spPr>
            <a:xfrm>
              <a:off x="5370906" y="2792654"/>
              <a:ext cx="1632614" cy="1632614"/>
            </a:xfrm>
            <a:custGeom>
              <a:avLst/>
              <a:gdLst>
                <a:gd name="connsiteX0" fmla="*/ 0 w 1632614"/>
                <a:gd name="connsiteY0" fmla="*/ 816307 h 1632614"/>
                <a:gd name="connsiteX1" fmla="*/ 816307 w 1632614"/>
                <a:gd name="connsiteY1" fmla="*/ 0 h 1632614"/>
                <a:gd name="connsiteX2" fmla="*/ 1632614 w 1632614"/>
                <a:gd name="connsiteY2" fmla="*/ 816307 h 1632614"/>
                <a:gd name="connsiteX3" fmla="*/ 816307 w 1632614"/>
                <a:gd name="connsiteY3" fmla="*/ 1632614 h 1632614"/>
                <a:gd name="connsiteX4" fmla="*/ 0 w 1632614"/>
                <a:gd name="connsiteY4" fmla="*/ 816307 h 163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14" h="1632614">
                  <a:moveTo>
                    <a:pt x="0" y="816307"/>
                  </a:moveTo>
                  <a:cubicBezTo>
                    <a:pt x="0" y="365473"/>
                    <a:pt x="365473" y="0"/>
                    <a:pt x="816307" y="0"/>
                  </a:cubicBezTo>
                  <a:cubicBezTo>
                    <a:pt x="1267141" y="0"/>
                    <a:pt x="1632614" y="365473"/>
                    <a:pt x="1632614" y="816307"/>
                  </a:cubicBezTo>
                  <a:cubicBezTo>
                    <a:pt x="1632614" y="1267141"/>
                    <a:pt x="1267141" y="1632614"/>
                    <a:pt x="816307" y="1632614"/>
                  </a:cubicBezTo>
                  <a:cubicBezTo>
                    <a:pt x="365473" y="1632614"/>
                    <a:pt x="0" y="1267141"/>
                    <a:pt x="0" y="816307"/>
                  </a:cubicBezTo>
                  <a:close/>
                </a:path>
              </a:pathLst>
            </a:custGeom>
            <a:ln>
              <a:solidFill>
                <a:schemeClr val="bg1">
                  <a:lumMod val="85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571" tIns="269571" rIns="269571" bIns="269571" numCol="1" spcCol="1270" anchor="ctr" anchorCtr="0">
              <a:noAutofit/>
            </a:bodyPr>
            <a:lstStyle/>
            <a:p>
              <a:pPr lvl="0" algn="ctr" defTabSz="1066800">
                <a:lnSpc>
                  <a:spcPct val="90000"/>
                </a:lnSpc>
                <a:spcBef>
                  <a:spcPct val="0"/>
                </a:spcBef>
                <a:spcAft>
                  <a:spcPct val="35000"/>
                </a:spcAft>
              </a:pPr>
              <a:r>
                <a:rPr lang="en-US" sz="2400" kern="1200" dirty="0">
                  <a:solidFill>
                    <a:schemeClr val="bg1">
                      <a:lumMod val="75000"/>
                    </a:schemeClr>
                  </a:solidFill>
                </a:rPr>
                <a:t>Prepare</a:t>
              </a:r>
            </a:p>
          </p:txBody>
        </p:sp>
        <p:sp>
          <p:nvSpPr>
            <p:cNvPr id="18" name="Freeform 36">
              <a:extLst>
                <a:ext uri="{FF2B5EF4-FFF2-40B4-BE49-F238E27FC236}">
                  <a16:creationId xmlns:a16="http://schemas.microsoft.com/office/drawing/2014/main" id="{C02F002F-1530-4B83-813A-DB539123BF9D}"/>
                </a:ext>
              </a:extLst>
            </p:cNvPr>
            <p:cNvSpPr/>
            <p:nvPr/>
          </p:nvSpPr>
          <p:spPr>
            <a:xfrm rot="18900000">
              <a:off x="5113014" y="4191024"/>
              <a:ext cx="433263" cy="551008"/>
            </a:xfrm>
            <a:custGeom>
              <a:avLst/>
              <a:gdLst>
                <a:gd name="connsiteX0" fmla="*/ 0 w 433263"/>
                <a:gd name="connsiteY0" fmla="*/ 110201 h 551007"/>
                <a:gd name="connsiteX1" fmla="*/ 216632 w 433263"/>
                <a:gd name="connsiteY1" fmla="*/ 110201 h 551007"/>
                <a:gd name="connsiteX2" fmla="*/ 216632 w 433263"/>
                <a:gd name="connsiteY2" fmla="*/ 0 h 551007"/>
                <a:gd name="connsiteX3" fmla="*/ 433263 w 433263"/>
                <a:gd name="connsiteY3" fmla="*/ 275504 h 551007"/>
                <a:gd name="connsiteX4" fmla="*/ 216632 w 433263"/>
                <a:gd name="connsiteY4" fmla="*/ 551007 h 551007"/>
                <a:gd name="connsiteX5" fmla="*/ 216632 w 433263"/>
                <a:gd name="connsiteY5" fmla="*/ 440806 h 551007"/>
                <a:gd name="connsiteX6" fmla="*/ 0 w 433263"/>
                <a:gd name="connsiteY6" fmla="*/ 440806 h 551007"/>
                <a:gd name="connsiteX7" fmla="*/ 0 w 433263"/>
                <a:gd name="connsiteY7" fmla="*/ 110201 h 55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63" h="551007">
                  <a:moveTo>
                    <a:pt x="433263" y="440806"/>
                  </a:moveTo>
                  <a:lnTo>
                    <a:pt x="216631" y="440806"/>
                  </a:lnTo>
                  <a:lnTo>
                    <a:pt x="216631" y="551007"/>
                  </a:lnTo>
                  <a:lnTo>
                    <a:pt x="0" y="275503"/>
                  </a:lnTo>
                  <a:lnTo>
                    <a:pt x="216631" y="0"/>
                  </a:lnTo>
                  <a:lnTo>
                    <a:pt x="216631" y="110201"/>
                  </a:lnTo>
                  <a:lnTo>
                    <a:pt x="433263" y="110201"/>
                  </a:lnTo>
                  <a:lnTo>
                    <a:pt x="433263" y="440806"/>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29978" tIns="110201" rIns="0" bIns="110201" numCol="1" spcCol="1270" anchor="ctr" anchorCtr="0">
              <a:noAutofit/>
            </a:bodyPr>
            <a:lstStyle/>
            <a:p>
              <a:pPr lvl="0" algn="ctr" defTabSz="844550">
                <a:lnSpc>
                  <a:spcPct val="90000"/>
                </a:lnSpc>
                <a:spcBef>
                  <a:spcPct val="0"/>
                </a:spcBef>
                <a:spcAft>
                  <a:spcPct val="35000"/>
                </a:spcAft>
              </a:pPr>
              <a:endParaRPr lang="en-US" sz="1900" kern="1200"/>
            </a:p>
          </p:txBody>
        </p:sp>
        <p:sp>
          <p:nvSpPr>
            <p:cNvPr id="19" name="Freeform 37">
              <a:extLst>
                <a:ext uri="{FF2B5EF4-FFF2-40B4-BE49-F238E27FC236}">
                  <a16:creationId xmlns:a16="http://schemas.microsoft.com/office/drawing/2014/main" id="{E50ED339-CC3E-4DA6-8516-4FBB1B2BCFCC}"/>
                </a:ext>
              </a:extLst>
            </p:cNvPr>
            <p:cNvSpPr/>
            <p:nvPr/>
          </p:nvSpPr>
          <p:spPr>
            <a:xfrm>
              <a:off x="3638429" y="4417943"/>
              <a:ext cx="1632614" cy="1632614"/>
            </a:xfrm>
            <a:custGeom>
              <a:avLst/>
              <a:gdLst>
                <a:gd name="connsiteX0" fmla="*/ 0 w 1632614"/>
                <a:gd name="connsiteY0" fmla="*/ 816307 h 1632614"/>
                <a:gd name="connsiteX1" fmla="*/ 816307 w 1632614"/>
                <a:gd name="connsiteY1" fmla="*/ 0 h 1632614"/>
                <a:gd name="connsiteX2" fmla="*/ 1632614 w 1632614"/>
                <a:gd name="connsiteY2" fmla="*/ 816307 h 1632614"/>
                <a:gd name="connsiteX3" fmla="*/ 816307 w 1632614"/>
                <a:gd name="connsiteY3" fmla="*/ 1632614 h 1632614"/>
                <a:gd name="connsiteX4" fmla="*/ 0 w 1632614"/>
                <a:gd name="connsiteY4" fmla="*/ 816307 h 163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14" h="1632614">
                  <a:moveTo>
                    <a:pt x="0" y="816307"/>
                  </a:moveTo>
                  <a:cubicBezTo>
                    <a:pt x="0" y="365473"/>
                    <a:pt x="365473" y="0"/>
                    <a:pt x="816307" y="0"/>
                  </a:cubicBezTo>
                  <a:cubicBezTo>
                    <a:pt x="1267141" y="0"/>
                    <a:pt x="1632614" y="365473"/>
                    <a:pt x="1632614" y="816307"/>
                  </a:cubicBezTo>
                  <a:cubicBezTo>
                    <a:pt x="1632614" y="1267141"/>
                    <a:pt x="1267141" y="1632614"/>
                    <a:pt x="816307" y="1632614"/>
                  </a:cubicBezTo>
                  <a:cubicBezTo>
                    <a:pt x="365473" y="1632614"/>
                    <a:pt x="0" y="1267141"/>
                    <a:pt x="0" y="816307"/>
                  </a:cubicBezTo>
                  <a:close/>
                </a:path>
              </a:pathLst>
            </a:custGeom>
            <a:ln>
              <a:solidFill>
                <a:schemeClr val="bg1">
                  <a:lumMod val="85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571" tIns="269571" rIns="269571" bIns="269571" numCol="1" spcCol="1270" anchor="ctr" anchorCtr="0">
              <a:noAutofit/>
            </a:bodyPr>
            <a:lstStyle/>
            <a:p>
              <a:pPr lvl="0" algn="ctr" defTabSz="1066800">
                <a:lnSpc>
                  <a:spcPct val="90000"/>
                </a:lnSpc>
                <a:spcBef>
                  <a:spcPct val="0"/>
                </a:spcBef>
                <a:spcAft>
                  <a:spcPct val="35000"/>
                </a:spcAft>
              </a:pPr>
              <a:r>
                <a:rPr lang="en-US" sz="2400" kern="1200" dirty="0">
                  <a:solidFill>
                    <a:schemeClr val="bg1">
                      <a:lumMod val="75000"/>
                    </a:schemeClr>
                  </a:solidFill>
                </a:rPr>
                <a:t>Execute</a:t>
              </a:r>
            </a:p>
          </p:txBody>
        </p:sp>
        <p:sp>
          <p:nvSpPr>
            <p:cNvPr id="20" name="Freeform 38">
              <a:extLst>
                <a:ext uri="{FF2B5EF4-FFF2-40B4-BE49-F238E27FC236}">
                  <a16:creationId xmlns:a16="http://schemas.microsoft.com/office/drawing/2014/main" id="{5736B34B-24AB-46F2-8990-072FCEC6B963}"/>
                </a:ext>
              </a:extLst>
            </p:cNvPr>
            <p:cNvSpPr/>
            <p:nvPr/>
          </p:nvSpPr>
          <p:spPr>
            <a:xfrm rot="2700000">
              <a:off x="3380537" y="4208365"/>
              <a:ext cx="433264" cy="551008"/>
            </a:xfrm>
            <a:custGeom>
              <a:avLst/>
              <a:gdLst>
                <a:gd name="connsiteX0" fmla="*/ 0 w 433263"/>
                <a:gd name="connsiteY0" fmla="*/ 110201 h 551007"/>
                <a:gd name="connsiteX1" fmla="*/ 216632 w 433263"/>
                <a:gd name="connsiteY1" fmla="*/ 110201 h 551007"/>
                <a:gd name="connsiteX2" fmla="*/ 216632 w 433263"/>
                <a:gd name="connsiteY2" fmla="*/ 0 h 551007"/>
                <a:gd name="connsiteX3" fmla="*/ 433263 w 433263"/>
                <a:gd name="connsiteY3" fmla="*/ 275504 h 551007"/>
                <a:gd name="connsiteX4" fmla="*/ 216632 w 433263"/>
                <a:gd name="connsiteY4" fmla="*/ 551007 h 551007"/>
                <a:gd name="connsiteX5" fmla="*/ 216632 w 433263"/>
                <a:gd name="connsiteY5" fmla="*/ 440806 h 551007"/>
                <a:gd name="connsiteX6" fmla="*/ 0 w 433263"/>
                <a:gd name="connsiteY6" fmla="*/ 440806 h 551007"/>
                <a:gd name="connsiteX7" fmla="*/ 0 w 433263"/>
                <a:gd name="connsiteY7" fmla="*/ 110201 h 55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63" h="551007">
                  <a:moveTo>
                    <a:pt x="433263" y="440806"/>
                  </a:moveTo>
                  <a:lnTo>
                    <a:pt x="216631" y="440806"/>
                  </a:lnTo>
                  <a:lnTo>
                    <a:pt x="216631" y="551007"/>
                  </a:lnTo>
                  <a:lnTo>
                    <a:pt x="0" y="275503"/>
                  </a:lnTo>
                  <a:lnTo>
                    <a:pt x="216631" y="0"/>
                  </a:lnTo>
                  <a:lnTo>
                    <a:pt x="216631" y="110201"/>
                  </a:lnTo>
                  <a:lnTo>
                    <a:pt x="433263" y="110201"/>
                  </a:lnTo>
                  <a:lnTo>
                    <a:pt x="433263" y="440806"/>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29979" tIns="110202" rIns="0" bIns="110200" numCol="1" spcCol="1270" anchor="ctr" anchorCtr="0">
              <a:noAutofit/>
            </a:bodyPr>
            <a:lstStyle/>
            <a:p>
              <a:pPr lvl="0" algn="ctr" defTabSz="844550">
                <a:lnSpc>
                  <a:spcPct val="90000"/>
                </a:lnSpc>
                <a:spcBef>
                  <a:spcPct val="0"/>
                </a:spcBef>
                <a:spcAft>
                  <a:spcPct val="35000"/>
                </a:spcAft>
              </a:pPr>
              <a:endParaRPr lang="en-US" sz="1900" kern="1200"/>
            </a:p>
          </p:txBody>
        </p:sp>
        <p:sp>
          <p:nvSpPr>
            <p:cNvPr id="21" name="Freeform 39">
              <a:extLst>
                <a:ext uri="{FF2B5EF4-FFF2-40B4-BE49-F238E27FC236}">
                  <a16:creationId xmlns:a16="http://schemas.microsoft.com/office/drawing/2014/main" id="{A46E6B5D-1539-474A-89C9-73FEB3B34974}"/>
                </a:ext>
              </a:extLst>
            </p:cNvPr>
            <p:cNvSpPr/>
            <p:nvPr/>
          </p:nvSpPr>
          <p:spPr>
            <a:xfrm>
              <a:off x="1905953" y="2792654"/>
              <a:ext cx="1632614" cy="1632614"/>
            </a:xfrm>
            <a:custGeom>
              <a:avLst/>
              <a:gdLst>
                <a:gd name="connsiteX0" fmla="*/ 0 w 1632614"/>
                <a:gd name="connsiteY0" fmla="*/ 816307 h 1632614"/>
                <a:gd name="connsiteX1" fmla="*/ 816307 w 1632614"/>
                <a:gd name="connsiteY1" fmla="*/ 0 h 1632614"/>
                <a:gd name="connsiteX2" fmla="*/ 1632614 w 1632614"/>
                <a:gd name="connsiteY2" fmla="*/ 816307 h 1632614"/>
                <a:gd name="connsiteX3" fmla="*/ 816307 w 1632614"/>
                <a:gd name="connsiteY3" fmla="*/ 1632614 h 1632614"/>
                <a:gd name="connsiteX4" fmla="*/ 0 w 1632614"/>
                <a:gd name="connsiteY4" fmla="*/ 816307 h 163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614" h="1632614">
                  <a:moveTo>
                    <a:pt x="0" y="816307"/>
                  </a:moveTo>
                  <a:cubicBezTo>
                    <a:pt x="0" y="365473"/>
                    <a:pt x="365473" y="0"/>
                    <a:pt x="816307" y="0"/>
                  </a:cubicBezTo>
                  <a:cubicBezTo>
                    <a:pt x="1267141" y="0"/>
                    <a:pt x="1632614" y="365473"/>
                    <a:pt x="1632614" y="816307"/>
                  </a:cubicBezTo>
                  <a:cubicBezTo>
                    <a:pt x="1632614" y="1267141"/>
                    <a:pt x="1267141" y="1632614"/>
                    <a:pt x="816307" y="1632614"/>
                  </a:cubicBezTo>
                  <a:cubicBezTo>
                    <a:pt x="365473" y="1632614"/>
                    <a:pt x="0" y="1267141"/>
                    <a:pt x="0" y="816307"/>
                  </a:cubicBezTo>
                  <a:close/>
                </a:path>
              </a:pathLst>
            </a:custGeom>
            <a:ln>
              <a:solidFill>
                <a:schemeClr val="bg1">
                  <a:lumMod val="85000"/>
                </a:schemeClr>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571" tIns="269571" rIns="269571" bIns="269571" numCol="1" spcCol="1270" anchor="ctr" anchorCtr="0">
              <a:noAutofit/>
            </a:bodyPr>
            <a:lstStyle/>
            <a:p>
              <a:pPr lvl="0" algn="ctr" defTabSz="1066800">
                <a:lnSpc>
                  <a:spcPct val="90000"/>
                </a:lnSpc>
                <a:spcBef>
                  <a:spcPct val="0"/>
                </a:spcBef>
                <a:spcAft>
                  <a:spcPct val="35000"/>
                </a:spcAft>
              </a:pPr>
              <a:r>
                <a:rPr lang="en-US" sz="2400" kern="1200" dirty="0">
                  <a:solidFill>
                    <a:schemeClr val="bg1">
                      <a:lumMod val="75000"/>
                    </a:schemeClr>
                  </a:solidFill>
                </a:rPr>
                <a:t>Assess</a:t>
              </a:r>
            </a:p>
          </p:txBody>
        </p:sp>
        <p:sp>
          <p:nvSpPr>
            <p:cNvPr id="22" name="Freeform 40">
              <a:extLst>
                <a:ext uri="{FF2B5EF4-FFF2-40B4-BE49-F238E27FC236}">
                  <a16:creationId xmlns:a16="http://schemas.microsoft.com/office/drawing/2014/main" id="{450AFC55-EFEB-49B9-9F94-6F8BA9980A43}"/>
                </a:ext>
              </a:extLst>
            </p:cNvPr>
            <p:cNvSpPr/>
            <p:nvPr/>
          </p:nvSpPr>
          <p:spPr>
            <a:xfrm rot="18900000">
              <a:off x="3363196" y="2475890"/>
              <a:ext cx="433263" cy="551007"/>
            </a:xfrm>
            <a:custGeom>
              <a:avLst/>
              <a:gdLst>
                <a:gd name="connsiteX0" fmla="*/ 0 w 433263"/>
                <a:gd name="connsiteY0" fmla="*/ 110201 h 551007"/>
                <a:gd name="connsiteX1" fmla="*/ 216632 w 433263"/>
                <a:gd name="connsiteY1" fmla="*/ 110201 h 551007"/>
                <a:gd name="connsiteX2" fmla="*/ 216632 w 433263"/>
                <a:gd name="connsiteY2" fmla="*/ 0 h 551007"/>
                <a:gd name="connsiteX3" fmla="*/ 433263 w 433263"/>
                <a:gd name="connsiteY3" fmla="*/ 275504 h 551007"/>
                <a:gd name="connsiteX4" fmla="*/ 216632 w 433263"/>
                <a:gd name="connsiteY4" fmla="*/ 551007 h 551007"/>
                <a:gd name="connsiteX5" fmla="*/ 216632 w 433263"/>
                <a:gd name="connsiteY5" fmla="*/ 440806 h 551007"/>
                <a:gd name="connsiteX6" fmla="*/ 0 w 433263"/>
                <a:gd name="connsiteY6" fmla="*/ 440806 h 551007"/>
                <a:gd name="connsiteX7" fmla="*/ 0 w 433263"/>
                <a:gd name="connsiteY7" fmla="*/ 110201 h 55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263" h="551007">
                  <a:moveTo>
                    <a:pt x="0" y="110201"/>
                  </a:moveTo>
                  <a:lnTo>
                    <a:pt x="216632" y="110201"/>
                  </a:lnTo>
                  <a:lnTo>
                    <a:pt x="216632" y="0"/>
                  </a:lnTo>
                  <a:lnTo>
                    <a:pt x="433263" y="275504"/>
                  </a:lnTo>
                  <a:lnTo>
                    <a:pt x="216632" y="551007"/>
                  </a:lnTo>
                  <a:lnTo>
                    <a:pt x="216632" y="440806"/>
                  </a:lnTo>
                  <a:lnTo>
                    <a:pt x="0" y="440806"/>
                  </a:lnTo>
                  <a:lnTo>
                    <a:pt x="0" y="110201"/>
                  </a:lnTo>
                  <a:close/>
                </a:path>
              </a:pathLst>
            </a:cu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txBody>
            <a:bodyPr spcFirstLastPara="0" vert="horz" wrap="square" lIns="-1" tIns="110201" rIns="129979" bIns="110200" numCol="1" spcCol="1270" anchor="ctr" anchorCtr="0">
              <a:noAutofit/>
            </a:bodyPr>
            <a:lstStyle/>
            <a:p>
              <a:pPr lvl="0" algn="ctr" defTabSz="844550">
                <a:lnSpc>
                  <a:spcPct val="90000"/>
                </a:lnSpc>
                <a:spcBef>
                  <a:spcPct val="0"/>
                </a:spcBef>
                <a:spcAft>
                  <a:spcPct val="35000"/>
                </a:spcAft>
              </a:pPr>
              <a:endParaRPr lang="en-US" sz="1900" kern="1200"/>
            </a:p>
          </p:txBody>
        </p:sp>
      </p:grpSp>
      <p:sp>
        <p:nvSpPr>
          <p:cNvPr id="24" name="Rounded Rectangle 8">
            <a:extLst>
              <a:ext uri="{FF2B5EF4-FFF2-40B4-BE49-F238E27FC236}">
                <a16:creationId xmlns:a16="http://schemas.microsoft.com/office/drawing/2014/main" id="{4AC15E87-99D4-4A35-B44D-BA8CFD6FA8AA}"/>
              </a:ext>
            </a:extLst>
          </p:cNvPr>
          <p:cNvSpPr/>
          <p:nvPr/>
        </p:nvSpPr>
        <p:spPr bwMode="auto">
          <a:xfrm>
            <a:off x="4086828" y="4953936"/>
            <a:ext cx="962265" cy="459700"/>
          </a:xfrm>
          <a:prstGeom prst="roundRect">
            <a:avLst/>
          </a:prstGeom>
          <a:solidFill>
            <a:schemeClr val="bg1">
              <a:lumMod val="85000"/>
            </a:schemeClr>
          </a:solidFill>
          <a:ln w="9525" cap="flat" cmpd="sng" algn="ctr">
            <a:solidFill>
              <a:schemeClr val="bg1">
                <a:lumMod val="75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Tx/>
              <a:buSzTx/>
              <a:buFontTx/>
              <a:buNone/>
              <a:tabLst/>
            </a:pPr>
            <a:r>
              <a:rPr lang="en-US" sz="1050" b="1" dirty="0">
                <a:solidFill>
                  <a:srgbClr val="000066"/>
                </a:solidFill>
                <a:latin typeface="Tahoma" charset="0"/>
              </a:rPr>
              <a:t>Interagency</a:t>
            </a:r>
          </a:p>
          <a:p>
            <a:pPr marL="0" marR="0" indent="0" algn="ctr" defTabSz="914400" rtl="0" eaLnBrk="0" fontAlgn="base" latinLnBrk="0" hangingPunct="0">
              <a:lnSpc>
                <a:spcPct val="100000"/>
              </a:lnSpc>
              <a:spcAft>
                <a:spcPct val="0"/>
              </a:spcAft>
              <a:buClrTx/>
              <a:buSzTx/>
              <a:buFontTx/>
              <a:buNone/>
              <a:tabLst/>
            </a:pPr>
            <a:r>
              <a:rPr kumimoji="0" lang="en-US" sz="1050" b="1" i="0" u="none" strike="noStrike" cap="none" normalizeH="0" baseline="0" dirty="0">
                <a:ln>
                  <a:noFill/>
                </a:ln>
                <a:solidFill>
                  <a:srgbClr val="000066"/>
                </a:solidFill>
                <a:effectLst/>
                <a:latin typeface="Tahoma" charset="0"/>
              </a:rPr>
              <a:t>Activities</a:t>
            </a:r>
          </a:p>
        </p:txBody>
      </p:sp>
      <p:sp>
        <p:nvSpPr>
          <p:cNvPr id="25" name="TextBox 24">
            <a:extLst>
              <a:ext uri="{FF2B5EF4-FFF2-40B4-BE49-F238E27FC236}">
                <a16:creationId xmlns:a16="http://schemas.microsoft.com/office/drawing/2014/main" id="{067D164B-6FA5-46D6-9314-4E97C90A8781}"/>
              </a:ext>
            </a:extLst>
          </p:cNvPr>
          <p:cNvSpPr txBox="1"/>
          <p:nvPr/>
        </p:nvSpPr>
        <p:spPr>
          <a:xfrm>
            <a:off x="766705" y="2357769"/>
            <a:ext cx="1257075" cy="523220"/>
          </a:xfrm>
          <a:prstGeom prst="rect">
            <a:avLst/>
          </a:prstGeom>
          <a:noFill/>
        </p:spPr>
        <p:txBody>
          <a:bodyPr wrap="none" rtlCol="0">
            <a:spAutoFit/>
          </a:bodyPr>
          <a:lstStyle/>
          <a:p>
            <a:pPr algn="ctr"/>
            <a:r>
              <a:rPr lang="en-US" sz="1400" b="1" i="1" dirty="0">
                <a:solidFill>
                  <a:srgbClr val="000066"/>
                </a:solidFill>
              </a:rPr>
              <a:t>3D U.S. </a:t>
            </a:r>
          </a:p>
          <a:p>
            <a:pPr algn="ctr"/>
            <a:r>
              <a:rPr lang="en-US" sz="1400" b="1" i="1" dirty="0">
                <a:solidFill>
                  <a:srgbClr val="000066"/>
                </a:solidFill>
              </a:rPr>
              <a:t>Assessment</a:t>
            </a:r>
          </a:p>
        </p:txBody>
      </p:sp>
      <p:sp>
        <p:nvSpPr>
          <p:cNvPr id="26" name="TextBox 25">
            <a:extLst>
              <a:ext uri="{FF2B5EF4-FFF2-40B4-BE49-F238E27FC236}">
                <a16:creationId xmlns:a16="http://schemas.microsoft.com/office/drawing/2014/main" id="{1E539C9A-9382-4839-93C7-40D4F6B76E4B}"/>
              </a:ext>
            </a:extLst>
          </p:cNvPr>
          <p:cNvSpPr txBox="1"/>
          <p:nvPr/>
        </p:nvSpPr>
        <p:spPr>
          <a:xfrm>
            <a:off x="8096827" y="1068101"/>
            <a:ext cx="2304647" cy="830997"/>
          </a:xfrm>
          <a:prstGeom prst="rect">
            <a:avLst/>
          </a:prstGeom>
          <a:noFill/>
        </p:spPr>
        <p:txBody>
          <a:bodyPr wrap="square" rtlCol="0">
            <a:spAutoFit/>
          </a:bodyPr>
          <a:lstStyle/>
          <a:p>
            <a:pPr algn="ctr"/>
            <a:r>
              <a:rPr lang="en-US" sz="1600" b="1" i="1" dirty="0">
                <a:solidFill>
                  <a:srgbClr val="7030A0"/>
                </a:solidFill>
              </a:rPr>
              <a:t>EUCOM Strategy </a:t>
            </a:r>
          </a:p>
          <a:p>
            <a:pPr algn="ctr"/>
            <a:r>
              <a:rPr lang="en-US" sz="1600" b="1" i="1" dirty="0">
                <a:solidFill>
                  <a:srgbClr val="7030A0"/>
                </a:solidFill>
              </a:rPr>
              <a:t>Implementation </a:t>
            </a:r>
          </a:p>
          <a:p>
            <a:pPr algn="ctr"/>
            <a:r>
              <a:rPr lang="en-US" sz="1600" b="1" i="1" dirty="0">
                <a:solidFill>
                  <a:srgbClr val="7030A0"/>
                </a:solidFill>
              </a:rPr>
              <a:t>Conference (ESIC)</a:t>
            </a:r>
          </a:p>
        </p:txBody>
      </p:sp>
      <p:sp>
        <p:nvSpPr>
          <p:cNvPr id="27" name="TextBox 26">
            <a:extLst>
              <a:ext uri="{FF2B5EF4-FFF2-40B4-BE49-F238E27FC236}">
                <a16:creationId xmlns:a16="http://schemas.microsoft.com/office/drawing/2014/main" id="{1FF16F6E-9C4B-4365-9FEE-48D15ECE1351}"/>
              </a:ext>
            </a:extLst>
          </p:cNvPr>
          <p:cNvSpPr txBox="1"/>
          <p:nvPr/>
        </p:nvSpPr>
        <p:spPr>
          <a:xfrm>
            <a:off x="1954487" y="4970889"/>
            <a:ext cx="1939955" cy="646331"/>
          </a:xfrm>
          <a:prstGeom prst="rect">
            <a:avLst/>
          </a:prstGeom>
          <a:noFill/>
        </p:spPr>
        <p:txBody>
          <a:bodyPr wrap="none" rtlCol="0">
            <a:spAutoFit/>
          </a:bodyPr>
          <a:lstStyle/>
          <a:p>
            <a:pPr algn="ctr"/>
            <a:r>
              <a:rPr lang="en-US" b="1" i="1" dirty="0">
                <a:solidFill>
                  <a:srgbClr val="7030A0"/>
                </a:solidFill>
              </a:rPr>
              <a:t>Interagency</a:t>
            </a:r>
          </a:p>
          <a:p>
            <a:pPr algn="ctr"/>
            <a:r>
              <a:rPr lang="en-US" b="1" i="1" dirty="0">
                <a:solidFill>
                  <a:srgbClr val="7030A0"/>
                </a:solidFill>
              </a:rPr>
              <a:t>Working Group</a:t>
            </a:r>
          </a:p>
        </p:txBody>
      </p:sp>
      <p:sp>
        <p:nvSpPr>
          <p:cNvPr id="28" name="TextBox 27">
            <a:extLst>
              <a:ext uri="{FF2B5EF4-FFF2-40B4-BE49-F238E27FC236}">
                <a16:creationId xmlns:a16="http://schemas.microsoft.com/office/drawing/2014/main" id="{3BE3E395-5A00-4B66-ACBA-B49CC0C468BA}"/>
              </a:ext>
            </a:extLst>
          </p:cNvPr>
          <p:cNvSpPr txBox="1"/>
          <p:nvPr/>
        </p:nvSpPr>
        <p:spPr>
          <a:xfrm>
            <a:off x="1864261" y="1155653"/>
            <a:ext cx="1691490" cy="646331"/>
          </a:xfrm>
          <a:prstGeom prst="rect">
            <a:avLst/>
          </a:prstGeom>
          <a:noFill/>
        </p:spPr>
        <p:txBody>
          <a:bodyPr wrap="none" rtlCol="0">
            <a:spAutoFit/>
          </a:bodyPr>
          <a:lstStyle/>
          <a:p>
            <a:pPr algn="ctr"/>
            <a:r>
              <a:rPr lang="en-US" b="1" i="1" dirty="0">
                <a:solidFill>
                  <a:srgbClr val="7030A0"/>
                </a:solidFill>
              </a:rPr>
              <a:t>Interagency</a:t>
            </a:r>
          </a:p>
          <a:p>
            <a:pPr algn="ctr"/>
            <a:r>
              <a:rPr lang="en-US" b="1" i="1" dirty="0">
                <a:solidFill>
                  <a:srgbClr val="7030A0"/>
                </a:solidFill>
              </a:rPr>
              <a:t>Synch Forum</a:t>
            </a:r>
          </a:p>
        </p:txBody>
      </p:sp>
      <p:sp>
        <p:nvSpPr>
          <p:cNvPr id="29" name="Rounded Rectangle 14">
            <a:extLst>
              <a:ext uri="{FF2B5EF4-FFF2-40B4-BE49-F238E27FC236}">
                <a16:creationId xmlns:a16="http://schemas.microsoft.com/office/drawing/2014/main" id="{27FFCB2D-F581-4A1E-A7F7-BCD5FD06601D}"/>
              </a:ext>
            </a:extLst>
          </p:cNvPr>
          <p:cNvSpPr/>
          <p:nvPr/>
        </p:nvSpPr>
        <p:spPr bwMode="auto">
          <a:xfrm>
            <a:off x="3781088" y="5577311"/>
            <a:ext cx="1543724" cy="817245"/>
          </a:xfrm>
          <a:prstGeom prst="roundRect">
            <a:avLst/>
          </a:prstGeom>
          <a:solidFill>
            <a:srgbClr val="FFFF99"/>
          </a:solidFill>
          <a:ln w="9525" cap="flat" cmpd="sng" algn="ctr">
            <a:solidFill>
              <a:schemeClr val="bg1">
                <a:lumMod val="75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45720" tIns="45720" rIns="45720" bIns="45720" numCol="1" rtlCol="0" anchor="t" anchorCtr="0" compatLnSpc="1">
            <a:prstTxWarp prst="textNoShape">
              <a:avLst/>
            </a:prstTxWarp>
            <a:spAutoFit/>
          </a:bodyPr>
          <a:lstStyle/>
          <a:p>
            <a:pPr algn="ctr" defTabSz="914400" eaLnBrk="0" fontAlgn="base" hangingPunct="0">
              <a:spcAft>
                <a:spcPct val="0"/>
              </a:spcAft>
            </a:pPr>
            <a:r>
              <a:rPr lang="en-US" sz="1050" b="1" dirty="0">
                <a:solidFill>
                  <a:srgbClr val="000066"/>
                </a:solidFill>
                <a:latin typeface="Tahoma" charset="0"/>
              </a:rPr>
              <a:t>Significant Security </a:t>
            </a:r>
          </a:p>
          <a:p>
            <a:pPr algn="ctr" defTabSz="914400" eaLnBrk="0" fontAlgn="base" hangingPunct="0">
              <a:spcAft>
                <a:spcPct val="0"/>
              </a:spcAft>
            </a:pPr>
            <a:r>
              <a:rPr lang="en-US" sz="1050" b="1" dirty="0">
                <a:solidFill>
                  <a:srgbClr val="000066"/>
                </a:solidFill>
                <a:latin typeface="Tahoma" charset="0"/>
              </a:rPr>
              <a:t>Cooperation </a:t>
            </a:r>
          </a:p>
          <a:p>
            <a:pPr algn="ctr" defTabSz="914400" eaLnBrk="0" fontAlgn="base" hangingPunct="0">
              <a:spcAft>
                <a:spcPct val="0"/>
              </a:spcAft>
            </a:pPr>
            <a:r>
              <a:rPr lang="en-US" sz="1050" b="1" dirty="0">
                <a:solidFill>
                  <a:srgbClr val="000066"/>
                </a:solidFill>
                <a:latin typeface="Tahoma" charset="0"/>
              </a:rPr>
              <a:t>Initiative (SSCI)</a:t>
            </a:r>
          </a:p>
          <a:p>
            <a:pPr algn="ctr" defTabSz="914400" eaLnBrk="0" fontAlgn="base" hangingPunct="0">
              <a:spcAft>
                <a:spcPct val="0"/>
              </a:spcAft>
            </a:pPr>
            <a:r>
              <a:rPr kumimoji="0" lang="en-US" sz="1050" b="1" i="0" u="none" strike="noStrike" cap="none" normalizeH="0" baseline="0" dirty="0">
                <a:ln>
                  <a:noFill/>
                </a:ln>
                <a:solidFill>
                  <a:srgbClr val="000066"/>
                </a:solidFill>
                <a:effectLst/>
                <a:latin typeface="Tahoma" charset="0"/>
              </a:rPr>
              <a:t>332, 333 Authorities</a:t>
            </a:r>
          </a:p>
        </p:txBody>
      </p:sp>
      <p:sp>
        <p:nvSpPr>
          <p:cNvPr id="30" name="Rectangle 29">
            <a:extLst>
              <a:ext uri="{FF2B5EF4-FFF2-40B4-BE49-F238E27FC236}">
                <a16:creationId xmlns:a16="http://schemas.microsoft.com/office/drawing/2014/main" id="{61628BC3-910E-47A4-B2BD-F56452960B49}"/>
              </a:ext>
            </a:extLst>
          </p:cNvPr>
          <p:cNvSpPr>
            <a:spLocks noChangeArrowheads="1"/>
          </p:cNvSpPr>
          <p:nvPr/>
        </p:nvSpPr>
        <p:spPr bwMode="auto">
          <a:xfrm>
            <a:off x="5876043" y="6261"/>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lang="en-US" sz="1400" b="1" dirty="0">
                <a:solidFill>
                  <a:srgbClr val="00B050"/>
                </a:solidFill>
                <a:latin typeface="Tahoma"/>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1" name="Rectangle 30">
            <a:extLst>
              <a:ext uri="{FF2B5EF4-FFF2-40B4-BE49-F238E27FC236}">
                <a16:creationId xmlns:a16="http://schemas.microsoft.com/office/drawing/2014/main" id="{FA9BF628-F751-46DE-AB0F-D4CAB544442C}"/>
              </a:ext>
            </a:extLst>
          </p:cNvPr>
          <p:cNvSpPr>
            <a:spLocks noChangeArrowheads="1"/>
          </p:cNvSpPr>
          <p:nvPr/>
        </p:nvSpPr>
        <p:spPr bwMode="auto">
          <a:xfrm>
            <a:off x="5876043" y="6571138"/>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2" name="TextBox 31">
            <a:extLst>
              <a:ext uri="{FF2B5EF4-FFF2-40B4-BE49-F238E27FC236}">
                <a16:creationId xmlns:a16="http://schemas.microsoft.com/office/drawing/2014/main" id="{2C5E0728-F25C-430B-ACB0-1E57360645CA}"/>
              </a:ext>
            </a:extLst>
          </p:cNvPr>
          <p:cNvSpPr txBox="1"/>
          <p:nvPr/>
        </p:nvSpPr>
        <p:spPr>
          <a:xfrm>
            <a:off x="8869064" y="4936502"/>
            <a:ext cx="2023311" cy="646331"/>
          </a:xfrm>
          <a:prstGeom prst="rect">
            <a:avLst/>
          </a:prstGeom>
          <a:noFill/>
        </p:spPr>
        <p:txBody>
          <a:bodyPr wrap="none" rtlCol="0">
            <a:spAutoFit/>
          </a:bodyPr>
          <a:lstStyle/>
          <a:p>
            <a:pPr algn="ctr"/>
            <a:r>
              <a:rPr lang="en-US" b="1" i="1" dirty="0">
                <a:solidFill>
                  <a:srgbClr val="7030A0"/>
                </a:solidFill>
              </a:rPr>
              <a:t>Convergence/</a:t>
            </a:r>
          </a:p>
          <a:p>
            <a:pPr algn="ctr"/>
            <a:r>
              <a:rPr lang="en-US" b="1" i="1" dirty="0">
                <a:solidFill>
                  <a:srgbClr val="7030A0"/>
                </a:solidFill>
              </a:rPr>
              <a:t>Interoperability</a:t>
            </a:r>
          </a:p>
        </p:txBody>
      </p:sp>
      <p:sp>
        <p:nvSpPr>
          <p:cNvPr id="33" name="TextBox 32">
            <a:extLst>
              <a:ext uri="{FF2B5EF4-FFF2-40B4-BE49-F238E27FC236}">
                <a16:creationId xmlns:a16="http://schemas.microsoft.com/office/drawing/2014/main" id="{76247965-4B1D-4DE7-AA85-E70F7BBDD684}"/>
              </a:ext>
            </a:extLst>
          </p:cNvPr>
          <p:cNvSpPr txBox="1"/>
          <p:nvPr/>
        </p:nvSpPr>
        <p:spPr>
          <a:xfrm>
            <a:off x="3114547" y="3003778"/>
            <a:ext cx="1561646" cy="523220"/>
          </a:xfrm>
          <a:prstGeom prst="rect">
            <a:avLst/>
          </a:prstGeom>
          <a:noFill/>
        </p:spPr>
        <p:txBody>
          <a:bodyPr wrap="none" rtlCol="0">
            <a:spAutoFit/>
          </a:bodyPr>
          <a:lstStyle/>
          <a:p>
            <a:pPr algn="ctr"/>
            <a:r>
              <a:rPr lang="en-US" sz="1400" b="1" i="1" dirty="0">
                <a:solidFill>
                  <a:schemeClr val="tx2"/>
                </a:solidFill>
              </a:rPr>
              <a:t>National/NATO</a:t>
            </a:r>
          </a:p>
          <a:p>
            <a:pPr algn="ctr"/>
            <a:r>
              <a:rPr lang="en-US" sz="1400" b="1" i="1" dirty="0">
                <a:solidFill>
                  <a:schemeClr val="tx2"/>
                </a:solidFill>
              </a:rPr>
              <a:t>Assessment</a:t>
            </a:r>
          </a:p>
        </p:txBody>
      </p:sp>
      <p:sp>
        <p:nvSpPr>
          <p:cNvPr id="34" name="TextBox 33">
            <a:extLst>
              <a:ext uri="{FF2B5EF4-FFF2-40B4-BE49-F238E27FC236}">
                <a16:creationId xmlns:a16="http://schemas.microsoft.com/office/drawing/2014/main" id="{B4D87FFF-C14D-464B-995A-D7BF5D123482}"/>
              </a:ext>
            </a:extLst>
          </p:cNvPr>
          <p:cNvSpPr txBox="1"/>
          <p:nvPr/>
        </p:nvSpPr>
        <p:spPr>
          <a:xfrm>
            <a:off x="5707435" y="5075002"/>
            <a:ext cx="740908" cy="369332"/>
          </a:xfrm>
          <a:prstGeom prst="rect">
            <a:avLst/>
          </a:prstGeom>
          <a:noFill/>
        </p:spPr>
        <p:txBody>
          <a:bodyPr wrap="none" rtlCol="0">
            <a:spAutoFit/>
          </a:bodyPr>
          <a:lstStyle/>
          <a:p>
            <a:r>
              <a:rPr lang="en-US" b="1" i="1" dirty="0">
                <a:solidFill>
                  <a:schemeClr val="tx2"/>
                </a:solidFill>
              </a:rPr>
              <a:t>C2IE</a:t>
            </a:r>
          </a:p>
        </p:txBody>
      </p:sp>
      <p:grpSp>
        <p:nvGrpSpPr>
          <p:cNvPr id="35" name="Group 34">
            <a:extLst>
              <a:ext uri="{FF2B5EF4-FFF2-40B4-BE49-F238E27FC236}">
                <a16:creationId xmlns:a16="http://schemas.microsoft.com/office/drawing/2014/main" id="{E947C7C4-D113-4EFC-9AFE-A0BDC2476DF3}"/>
              </a:ext>
            </a:extLst>
          </p:cNvPr>
          <p:cNvGrpSpPr/>
          <p:nvPr/>
        </p:nvGrpSpPr>
        <p:grpSpPr>
          <a:xfrm>
            <a:off x="4752788" y="2367089"/>
            <a:ext cx="2651187" cy="2071056"/>
            <a:chOff x="5554464" y="4500675"/>
            <a:chExt cx="2651187" cy="2071056"/>
          </a:xfrm>
        </p:grpSpPr>
        <p:pic>
          <p:nvPicPr>
            <p:cNvPr id="36" name="Picture 35">
              <a:extLst>
                <a:ext uri="{FF2B5EF4-FFF2-40B4-BE49-F238E27FC236}">
                  <a16:creationId xmlns:a16="http://schemas.microsoft.com/office/drawing/2014/main" id="{BBD71CFD-0F2D-457F-A5F6-ADDB300736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3988" y="4982775"/>
              <a:ext cx="568940" cy="568940"/>
            </a:xfrm>
            <a:prstGeom prst="rect">
              <a:avLst/>
            </a:prstGeom>
          </p:spPr>
        </p:pic>
        <p:pic>
          <p:nvPicPr>
            <p:cNvPr id="37" name="Picture 36">
              <a:extLst>
                <a:ext uri="{FF2B5EF4-FFF2-40B4-BE49-F238E27FC236}">
                  <a16:creationId xmlns:a16="http://schemas.microsoft.com/office/drawing/2014/main" id="{CE3FD47F-1695-4D11-B51E-350428B07518}"/>
                </a:ext>
              </a:extLst>
            </p:cNvPr>
            <p:cNvPicPr>
              <a:picLocks noChangeAspect="1"/>
            </p:cNvPicPr>
            <p:nvPr/>
          </p:nvPicPr>
          <p:blipFill>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6585879" y="4500675"/>
              <a:ext cx="576072" cy="561220"/>
            </a:xfrm>
            <a:prstGeom prst="rect">
              <a:avLst/>
            </a:prstGeom>
          </p:spPr>
        </p:pic>
        <p:pic>
          <p:nvPicPr>
            <p:cNvPr id="38" name="Picture 4" descr="T:\ECJ9\Interagency Logos\US govt agencies and mil\uscg.png">
              <a:extLst>
                <a:ext uri="{FF2B5EF4-FFF2-40B4-BE49-F238E27FC236}">
                  <a16:creationId xmlns:a16="http://schemas.microsoft.com/office/drawing/2014/main" id="{B4A6BD4E-F605-4361-97B7-3C690FAFDFAD}"/>
                </a:ext>
              </a:extLst>
            </p:cNvPr>
            <p:cNvPicPr>
              <a:picLocks noChangeAspect="1" noChangeArrowheads="1"/>
            </p:cNvPicPr>
            <p:nvPr/>
          </p:nvPicPr>
          <p:blipFill>
            <a:blip r:embed="rId4" cstate="print"/>
            <a:srcRect/>
            <a:stretch>
              <a:fillRect/>
            </a:stretch>
          </p:blipFill>
          <p:spPr bwMode="auto">
            <a:xfrm>
              <a:off x="6588465" y="5488332"/>
              <a:ext cx="576072" cy="593196"/>
            </a:xfrm>
            <a:prstGeom prst="rect">
              <a:avLst/>
            </a:prstGeom>
            <a:noFill/>
            <a:ln w="9525">
              <a:noFill/>
              <a:miter lim="800000"/>
              <a:headEnd/>
              <a:tailEnd/>
            </a:ln>
          </p:spPr>
        </p:pic>
        <p:pic>
          <p:nvPicPr>
            <p:cNvPr id="39" name="Picture 10" descr="http://upload.wikimedia.org/wikipedia/commons/thumb/4/4c/US_Department_of_Homeland_Security_Seal.svg/1000px-US_Department_of_Homeland_Security_Seal.svg.png">
              <a:extLst>
                <a:ext uri="{FF2B5EF4-FFF2-40B4-BE49-F238E27FC236}">
                  <a16:creationId xmlns:a16="http://schemas.microsoft.com/office/drawing/2014/main" id="{9F2D0C17-747B-483C-ACC1-720E3004DD93}"/>
                </a:ext>
              </a:extLst>
            </p:cNvPr>
            <p:cNvPicPr>
              <a:picLocks noChangeAspect="1" noChangeArrowheads="1"/>
            </p:cNvPicPr>
            <p:nvPr/>
          </p:nvPicPr>
          <p:blipFill>
            <a:blip r:embed="rId5" cstate="print"/>
            <a:srcRect/>
            <a:stretch>
              <a:fillRect/>
            </a:stretch>
          </p:blipFill>
          <p:spPr bwMode="auto">
            <a:xfrm>
              <a:off x="5930530" y="5488332"/>
              <a:ext cx="576072" cy="574344"/>
            </a:xfrm>
            <a:prstGeom prst="rect">
              <a:avLst/>
            </a:prstGeom>
            <a:noFill/>
          </p:spPr>
        </p:pic>
        <p:pic>
          <p:nvPicPr>
            <p:cNvPr id="40" name="Picture 39">
              <a:extLst>
                <a:ext uri="{FF2B5EF4-FFF2-40B4-BE49-F238E27FC236}">
                  <a16:creationId xmlns:a16="http://schemas.microsoft.com/office/drawing/2014/main" id="{D5E23015-96D0-430C-B37A-ACAFEE7971A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4811" y="5986425"/>
              <a:ext cx="597998" cy="576072"/>
            </a:xfrm>
            <a:prstGeom prst="rect">
              <a:avLst/>
            </a:prstGeom>
          </p:spPr>
        </p:pic>
        <p:pic>
          <p:nvPicPr>
            <p:cNvPr id="41" name="Picture 40">
              <a:extLst>
                <a:ext uri="{FF2B5EF4-FFF2-40B4-BE49-F238E27FC236}">
                  <a16:creationId xmlns:a16="http://schemas.microsoft.com/office/drawing/2014/main" id="{E359969B-4818-4E01-87C9-94ED05211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9579" y="5986424"/>
              <a:ext cx="576072" cy="576072"/>
            </a:xfrm>
            <a:prstGeom prst="rect">
              <a:avLst/>
            </a:prstGeom>
          </p:spPr>
        </p:pic>
        <p:pic>
          <p:nvPicPr>
            <p:cNvPr id="42" name="Picture 2" descr="T:\ECJ9\Interagency Logos\US govt agencies and mil\Departmetn of Justice.jpg">
              <a:extLst>
                <a:ext uri="{FF2B5EF4-FFF2-40B4-BE49-F238E27FC236}">
                  <a16:creationId xmlns:a16="http://schemas.microsoft.com/office/drawing/2014/main" id="{911777DB-644D-4EEF-A957-CB223BD26639}"/>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94696" y="5488332"/>
              <a:ext cx="576072" cy="576073"/>
            </a:xfrm>
            <a:prstGeom prst="rect">
              <a:avLst/>
            </a:prstGeom>
            <a:noFill/>
            <a:ln w="9525">
              <a:noFill/>
              <a:miter lim="800000"/>
              <a:headEnd/>
              <a:tailEnd/>
            </a:ln>
          </p:spPr>
        </p:pic>
        <p:pic>
          <p:nvPicPr>
            <p:cNvPr id="43" name="Picture 20" descr="http://t1.gstatic.com/images?q=tbn:ANd9GcSBkfZNq49mhXnaCJaKnAl85wbOHPy_1AiQSyspmWPCvw5fxjdr">
              <a:extLst>
                <a:ext uri="{FF2B5EF4-FFF2-40B4-BE49-F238E27FC236}">
                  <a16:creationId xmlns:a16="http://schemas.microsoft.com/office/drawing/2014/main" id="{05BEA67E-65DA-47EA-A289-B19DDEBB167C}"/>
                </a:ext>
              </a:extLst>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259498" y="4982775"/>
              <a:ext cx="576072" cy="594320"/>
            </a:xfrm>
            <a:prstGeom prst="rect">
              <a:avLst/>
            </a:prstGeom>
            <a:noFill/>
          </p:spPr>
        </p:pic>
        <p:pic>
          <p:nvPicPr>
            <p:cNvPr id="44" name="Picture 16" descr="http://upload.wikimedia.org/wikipedia/commons/thumb/e/e8/US-DeptOfTheTreasury-Seal.svg/1000px-US-DeptOfTheTreasury-Seal.svg.png">
              <a:extLst>
                <a:ext uri="{FF2B5EF4-FFF2-40B4-BE49-F238E27FC236}">
                  <a16:creationId xmlns:a16="http://schemas.microsoft.com/office/drawing/2014/main" id="{7C2A2A36-082D-420A-9819-35F5A4A0ACB0}"/>
                </a:ext>
              </a:extLst>
            </p:cNvPr>
            <p:cNvPicPr>
              <a:picLocks noChangeAspect="1" noChangeArrowheads="1"/>
            </p:cNvPicPr>
            <p:nvPr/>
          </p:nvPicPr>
          <p:blipFill>
            <a:blip r:embed="rId10" cstate="print"/>
            <a:srcRect/>
            <a:stretch>
              <a:fillRect/>
            </a:stretch>
          </p:blipFill>
          <p:spPr bwMode="auto">
            <a:xfrm>
              <a:off x="6256914" y="5986424"/>
              <a:ext cx="576072" cy="576073"/>
            </a:xfrm>
            <a:prstGeom prst="rect">
              <a:avLst/>
            </a:prstGeom>
            <a:noFill/>
          </p:spPr>
        </p:pic>
        <p:pic>
          <p:nvPicPr>
            <p:cNvPr id="45" name="Picture 44">
              <a:extLst>
                <a:ext uri="{FF2B5EF4-FFF2-40B4-BE49-F238E27FC236}">
                  <a16:creationId xmlns:a16="http://schemas.microsoft.com/office/drawing/2014/main" id="{FDA26498-BDF5-43D0-9C55-F0B0D349F9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4464" y="5977371"/>
              <a:ext cx="597687" cy="594360"/>
            </a:xfrm>
            <a:prstGeom prst="rect">
              <a:avLst/>
            </a:prstGeom>
          </p:spPr>
        </p:pic>
      </p:grpSp>
      <p:grpSp>
        <p:nvGrpSpPr>
          <p:cNvPr id="46" name="Group 45">
            <a:extLst>
              <a:ext uri="{FF2B5EF4-FFF2-40B4-BE49-F238E27FC236}">
                <a16:creationId xmlns:a16="http://schemas.microsoft.com/office/drawing/2014/main" id="{5D07002C-332D-4B90-9D3D-E2F6579227BA}"/>
              </a:ext>
            </a:extLst>
          </p:cNvPr>
          <p:cNvGrpSpPr/>
          <p:nvPr/>
        </p:nvGrpSpPr>
        <p:grpSpPr>
          <a:xfrm>
            <a:off x="4290767" y="855589"/>
            <a:ext cx="1314344" cy="1398218"/>
            <a:chOff x="2770639" y="965593"/>
            <a:chExt cx="1314344" cy="1398218"/>
          </a:xfrm>
        </p:grpSpPr>
        <p:pic>
          <p:nvPicPr>
            <p:cNvPr id="47" name="Picture 46">
              <a:extLst>
                <a:ext uri="{FF2B5EF4-FFF2-40B4-BE49-F238E27FC236}">
                  <a16:creationId xmlns:a16="http://schemas.microsoft.com/office/drawing/2014/main" id="{6E960829-012B-4FC3-9596-3FEC197D70ED}"/>
                </a:ext>
              </a:extLst>
            </p:cNvPr>
            <p:cNvPicPr>
              <a:picLocks noChangeAspect="1"/>
            </p:cNvPicPr>
            <p:nvPr/>
          </p:nvPicPr>
          <p:blipFill rotWithShape="1">
            <a:blip r:embed="rId12"/>
            <a:srcRect l="18462" t="12923" r="69711" b="37538"/>
            <a:stretch/>
          </p:blipFill>
          <p:spPr>
            <a:xfrm>
              <a:off x="2770639" y="965593"/>
              <a:ext cx="844062" cy="11048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8" name="Picture 47">
              <a:extLst>
                <a:ext uri="{FF2B5EF4-FFF2-40B4-BE49-F238E27FC236}">
                  <a16:creationId xmlns:a16="http://schemas.microsoft.com/office/drawing/2014/main" id="{B3493516-39C9-48B3-AF6A-CD1B170991C4}"/>
                </a:ext>
              </a:extLst>
            </p:cNvPr>
            <p:cNvPicPr>
              <a:picLocks noChangeAspect="1"/>
            </p:cNvPicPr>
            <p:nvPr/>
          </p:nvPicPr>
          <p:blipFill rotWithShape="1">
            <a:blip r:embed="rId13"/>
            <a:srcRect l="18000" t="15657" r="69643" b="34971"/>
            <a:stretch/>
          </p:blipFill>
          <p:spPr>
            <a:xfrm>
              <a:off x="3205443" y="1265657"/>
              <a:ext cx="879540" cy="10981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49" name="Group 48">
            <a:extLst>
              <a:ext uri="{FF2B5EF4-FFF2-40B4-BE49-F238E27FC236}">
                <a16:creationId xmlns:a16="http://schemas.microsoft.com/office/drawing/2014/main" id="{B17561F1-82B8-4C1F-9CDF-B8E4CDC4C637}"/>
              </a:ext>
            </a:extLst>
          </p:cNvPr>
          <p:cNvGrpSpPr/>
          <p:nvPr/>
        </p:nvGrpSpPr>
        <p:grpSpPr>
          <a:xfrm>
            <a:off x="864841" y="2880989"/>
            <a:ext cx="2476594" cy="1677453"/>
            <a:chOff x="150375" y="3758622"/>
            <a:chExt cx="1978115" cy="1257525"/>
          </a:xfrm>
        </p:grpSpPr>
        <p:pic>
          <p:nvPicPr>
            <p:cNvPr id="50" name="Picture 49">
              <a:extLst>
                <a:ext uri="{FF2B5EF4-FFF2-40B4-BE49-F238E27FC236}">
                  <a16:creationId xmlns:a16="http://schemas.microsoft.com/office/drawing/2014/main" id="{CFF1B6C8-BF19-4456-A020-B9DCF816BD23}"/>
                </a:ext>
              </a:extLst>
            </p:cNvPr>
            <p:cNvPicPr>
              <a:picLocks noChangeAspect="1"/>
            </p:cNvPicPr>
            <p:nvPr/>
          </p:nvPicPr>
          <p:blipFill rotWithShape="1">
            <a:blip r:embed="rId14"/>
            <a:srcRect l="15139" t="18222" r="56110" b="14667"/>
            <a:stretch/>
          </p:blipFill>
          <p:spPr>
            <a:xfrm>
              <a:off x="150375" y="3758622"/>
              <a:ext cx="876679" cy="639510"/>
            </a:xfrm>
            <a:prstGeom prst="rect">
              <a:avLst/>
            </a:prstGeom>
            <a:ln>
              <a:solidFill>
                <a:schemeClr val="bg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 name="Picture 50">
              <a:extLst>
                <a:ext uri="{FF2B5EF4-FFF2-40B4-BE49-F238E27FC236}">
                  <a16:creationId xmlns:a16="http://schemas.microsoft.com/office/drawing/2014/main" id="{5E29A29D-435A-48CB-88F7-2350A084FA79}"/>
                </a:ext>
              </a:extLst>
            </p:cNvPr>
            <p:cNvPicPr>
              <a:picLocks noChangeAspect="1"/>
            </p:cNvPicPr>
            <p:nvPr/>
          </p:nvPicPr>
          <p:blipFill rotWithShape="1">
            <a:blip r:embed="rId15"/>
            <a:srcRect r="67954" b="35637"/>
            <a:stretch/>
          </p:blipFill>
          <p:spPr>
            <a:xfrm>
              <a:off x="588714" y="3999086"/>
              <a:ext cx="988148" cy="6202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2" name="Picture 51">
              <a:extLst>
                <a:ext uri="{FF2B5EF4-FFF2-40B4-BE49-F238E27FC236}">
                  <a16:creationId xmlns:a16="http://schemas.microsoft.com/office/drawing/2014/main" id="{F33CAD2A-3DFC-423A-A8FC-84FEF36E44A7}"/>
                </a:ext>
              </a:extLst>
            </p:cNvPr>
            <p:cNvPicPr>
              <a:picLocks noChangeAspect="1"/>
            </p:cNvPicPr>
            <p:nvPr/>
          </p:nvPicPr>
          <p:blipFill rotWithShape="1">
            <a:blip r:embed="rId16"/>
            <a:srcRect l="670" t="3480" r="51147" b="3740"/>
            <a:stretch/>
          </p:blipFill>
          <p:spPr>
            <a:xfrm>
              <a:off x="1059630" y="4372952"/>
              <a:ext cx="1068860" cy="6431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nvGrpSpPr>
          <p:cNvPr id="53" name="Group 52">
            <a:extLst>
              <a:ext uri="{FF2B5EF4-FFF2-40B4-BE49-F238E27FC236}">
                <a16:creationId xmlns:a16="http://schemas.microsoft.com/office/drawing/2014/main" id="{0A2DFD59-BD6E-4F3C-922B-7564F358521B}"/>
              </a:ext>
            </a:extLst>
          </p:cNvPr>
          <p:cNvGrpSpPr/>
          <p:nvPr/>
        </p:nvGrpSpPr>
        <p:grpSpPr>
          <a:xfrm>
            <a:off x="8688062" y="2253807"/>
            <a:ext cx="2205304" cy="1662710"/>
            <a:chOff x="6563223" y="1085086"/>
            <a:chExt cx="2205304" cy="1662710"/>
          </a:xfrm>
        </p:grpSpPr>
        <p:pic>
          <p:nvPicPr>
            <p:cNvPr id="54" name="Picture 53">
              <a:extLst>
                <a:ext uri="{FF2B5EF4-FFF2-40B4-BE49-F238E27FC236}">
                  <a16:creationId xmlns:a16="http://schemas.microsoft.com/office/drawing/2014/main" id="{7AAC5D10-05CE-4D6A-BC93-5496881AD588}"/>
                </a:ext>
              </a:extLst>
            </p:cNvPr>
            <p:cNvPicPr>
              <a:picLocks noChangeAspect="1"/>
            </p:cNvPicPr>
            <p:nvPr/>
          </p:nvPicPr>
          <p:blipFill rotWithShape="1">
            <a:blip r:embed="rId17"/>
            <a:srcRect l="18214" t="13142" r="69786" b="38173"/>
            <a:stretch/>
          </p:blipFill>
          <p:spPr>
            <a:xfrm>
              <a:off x="6563223" y="1085086"/>
              <a:ext cx="966651" cy="12255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5" name="Picture 54">
              <a:extLst>
                <a:ext uri="{FF2B5EF4-FFF2-40B4-BE49-F238E27FC236}">
                  <a16:creationId xmlns:a16="http://schemas.microsoft.com/office/drawing/2014/main" id="{71AA7129-A7FE-4FCE-B0AA-198706B3BBAE}"/>
                </a:ext>
              </a:extLst>
            </p:cNvPr>
            <p:cNvPicPr>
              <a:picLocks noChangeAspect="1"/>
            </p:cNvPicPr>
            <p:nvPr/>
          </p:nvPicPr>
          <p:blipFill rotWithShape="1">
            <a:blip r:embed="rId18"/>
            <a:srcRect l="18071" t="12001" r="69857" b="39770"/>
            <a:stretch/>
          </p:blipFill>
          <p:spPr>
            <a:xfrm>
              <a:off x="7190757" y="1325352"/>
              <a:ext cx="987747" cy="12332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6" name="Picture 3">
              <a:extLst>
                <a:ext uri="{FF2B5EF4-FFF2-40B4-BE49-F238E27FC236}">
                  <a16:creationId xmlns:a16="http://schemas.microsoft.com/office/drawing/2014/main" id="{069905E2-E6CA-41D8-BDB6-B1A2E993C26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22377" y="1553996"/>
              <a:ext cx="946150" cy="119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57" name="Picture 56">
            <a:extLst>
              <a:ext uri="{FF2B5EF4-FFF2-40B4-BE49-F238E27FC236}">
                <a16:creationId xmlns:a16="http://schemas.microsoft.com/office/drawing/2014/main" id="{1D4560F4-731B-44B8-80CE-11ABE53563B8}"/>
              </a:ext>
            </a:extLst>
          </p:cNvPr>
          <p:cNvPicPr>
            <a:picLocks noChangeAspect="1"/>
          </p:cNvPicPr>
          <p:nvPr/>
        </p:nvPicPr>
        <p:blipFill rotWithShape="1">
          <a:blip r:embed="rId20"/>
          <a:srcRect l="66833" t="13334" r="17000" b="13600"/>
          <a:stretch/>
        </p:blipFill>
        <p:spPr>
          <a:xfrm>
            <a:off x="6598641" y="1071207"/>
            <a:ext cx="850035" cy="12005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8" name="TextBox 57">
            <a:extLst>
              <a:ext uri="{FF2B5EF4-FFF2-40B4-BE49-F238E27FC236}">
                <a16:creationId xmlns:a16="http://schemas.microsoft.com/office/drawing/2014/main" id="{7BE6B020-93F2-4F24-8651-5B20620C2EC2}"/>
              </a:ext>
            </a:extLst>
          </p:cNvPr>
          <p:cNvSpPr txBox="1"/>
          <p:nvPr/>
        </p:nvSpPr>
        <p:spPr>
          <a:xfrm>
            <a:off x="9880720" y="3874040"/>
            <a:ext cx="1079142" cy="246221"/>
          </a:xfrm>
          <a:prstGeom prst="rect">
            <a:avLst/>
          </a:prstGeom>
          <a:noFill/>
        </p:spPr>
        <p:txBody>
          <a:bodyPr wrap="none" rtlCol="0">
            <a:spAutoFit/>
          </a:bodyPr>
          <a:lstStyle/>
          <a:p>
            <a:r>
              <a:rPr lang="en-US" sz="1000" b="1" i="1" dirty="0"/>
              <a:t>Country Plans</a:t>
            </a:r>
          </a:p>
        </p:txBody>
      </p:sp>
      <p:sp>
        <p:nvSpPr>
          <p:cNvPr id="59" name="TextBox 58">
            <a:extLst>
              <a:ext uri="{FF2B5EF4-FFF2-40B4-BE49-F238E27FC236}">
                <a16:creationId xmlns:a16="http://schemas.microsoft.com/office/drawing/2014/main" id="{F8FF36EB-B36F-4F78-9D2C-FA30CA301517}"/>
              </a:ext>
            </a:extLst>
          </p:cNvPr>
          <p:cNvSpPr txBox="1"/>
          <p:nvPr/>
        </p:nvSpPr>
        <p:spPr>
          <a:xfrm>
            <a:off x="9680155" y="2288640"/>
            <a:ext cx="534121" cy="246221"/>
          </a:xfrm>
          <a:prstGeom prst="rect">
            <a:avLst/>
          </a:prstGeom>
          <a:noFill/>
        </p:spPr>
        <p:txBody>
          <a:bodyPr wrap="none" rtlCol="0">
            <a:spAutoFit/>
          </a:bodyPr>
          <a:lstStyle/>
          <a:p>
            <a:r>
              <a:rPr lang="en-US" sz="1000" b="1" i="1" dirty="0"/>
              <a:t>CDCS</a:t>
            </a:r>
          </a:p>
        </p:txBody>
      </p:sp>
      <p:sp>
        <p:nvSpPr>
          <p:cNvPr id="60" name="TextBox 59">
            <a:extLst>
              <a:ext uri="{FF2B5EF4-FFF2-40B4-BE49-F238E27FC236}">
                <a16:creationId xmlns:a16="http://schemas.microsoft.com/office/drawing/2014/main" id="{869210D9-D200-4D21-9473-0758C7F3FFBF}"/>
              </a:ext>
            </a:extLst>
          </p:cNvPr>
          <p:cNvSpPr txBox="1"/>
          <p:nvPr/>
        </p:nvSpPr>
        <p:spPr>
          <a:xfrm>
            <a:off x="8612756" y="2061817"/>
            <a:ext cx="413896" cy="246221"/>
          </a:xfrm>
          <a:prstGeom prst="rect">
            <a:avLst/>
          </a:prstGeom>
          <a:noFill/>
        </p:spPr>
        <p:txBody>
          <a:bodyPr wrap="none" rtlCol="0">
            <a:spAutoFit/>
          </a:bodyPr>
          <a:lstStyle/>
          <a:p>
            <a:r>
              <a:rPr lang="en-US" sz="1000" b="1" i="1" dirty="0"/>
              <a:t>ICS</a:t>
            </a:r>
          </a:p>
        </p:txBody>
      </p:sp>
      <p:pic>
        <p:nvPicPr>
          <p:cNvPr id="61" name="Picture 60">
            <a:extLst>
              <a:ext uri="{FF2B5EF4-FFF2-40B4-BE49-F238E27FC236}">
                <a16:creationId xmlns:a16="http://schemas.microsoft.com/office/drawing/2014/main" id="{CCCF4A2A-8490-47B8-B8C7-87FC497BED2B}"/>
              </a:ext>
            </a:extLst>
          </p:cNvPr>
          <p:cNvPicPr>
            <a:picLocks noChangeAspect="1"/>
          </p:cNvPicPr>
          <p:nvPr/>
        </p:nvPicPr>
        <p:blipFill rotWithShape="1">
          <a:blip r:embed="rId21"/>
          <a:srcRect l="5577" t="23076" r="64615" b="14154"/>
          <a:stretch/>
        </p:blipFill>
        <p:spPr>
          <a:xfrm>
            <a:off x="7014716" y="5281817"/>
            <a:ext cx="1608216" cy="10583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2" name="Picture 61">
            <a:extLst>
              <a:ext uri="{FF2B5EF4-FFF2-40B4-BE49-F238E27FC236}">
                <a16:creationId xmlns:a16="http://schemas.microsoft.com/office/drawing/2014/main" id="{A288242F-82B9-4958-824F-4137D17AC83E}"/>
              </a:ext>
            </a:extLst>
          </p:cNvPr>
          <p:cNvPicPr>
            <a:picLocks noChangeAspect="1"/>
          </p:cNvPicPr>
          <p:nvPr/>
        </p:nvPicPr>
        <p:blipFill rotWithShape="1">
          <a:blip r:embed="rId22"/>
          <a:srcRect l="15961" t="12308" r="67788" b="19076"/>
          <a:stretch/>
        </p:blipFill>
        <p:spPr>
          <a:xfrm>
            <a:off x="970877" y="4113342"/>
            <a:ext cx="885526" cy="1168475"/>
          </a:xfrm>
          <a:prstGeom prst="rect">
            <a:avLst/>
          </a:prstGeom>
        </p:spPr>
      </p:pic>
      <p:sp>
        <p:nvSpPr>
          <p:cNvPr id="64" name="Footer Placeholder 4">
            <a:extLst>
              <a:ext uri="{FF2B5EF4-FFF2-40B4-BE49-F238E27FC236}">
                <a16:creationId xmlns:a16="http://schemas.microsoft.com/office/drawing/2014/main" id="{473D1784-4F6D-48A1-BBBE-8E99359AFDC3}"/>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Tree>
    <p:extLst>
      <p:ext uri="{BB962C8B-B14F-4D97-AF65-F5344CB8AC3E}">
        <p14:creationId xmlns:p14="http://schemas.microsoft.com/office/powerpoint/2010/main" val="7422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27CB-EE00-F3E0-0FFB-AAC402819853}"/>
              </a:ext>
            </a:extLst>
          </p:cNvPr>
          <p:cNvSpPr>
            <a:spLocks noGrp="1"/>
          </p:cNvSpPr>
          <p:nvPr>
            <p:ph idx="1"/>
          </p:nvPr>
        </p:nvSpPr>
        <p:spPr>
          <a:xfrm>
            <a:off x="838200" y="964022"/>
            <a:ext cx="10515600" cy="5373168"/>
          </a:xfrm>
        </p:spPr>
        <p:txBody>
          <a:bodyPr/>
          <a:lstStyle/>
          <a:p>
            <a:r>
              <a:rPr lang="en-US" sz="1400" b="1" dirty="0"/>
              <a:t>1949 The North Atlantic Treaty: Article 3</a:t>
            </a:r>
          </a:p>
          <a:p>
            <a:pPr lvl="1"/>
            <a:r>
              <a:rPr lang="en-US" sz="1400" dirty="0"/>
              <a:t>In order more effectively to achieve the objectives of this Treaty, the Parties, separately and jointly, by means of continuous and effective self-help and mutual aid, </a:t>
            </a:r>
            <a:r>
              <a:rPr lang="en-US" sz="1400" b="1" i="1" dirty="0"/>
              <a:t>will maintain and develop their individual and collective capacity to resist armed attack</a:t>
            </a:r>
            <a:r>
              <a:rPr lang="en-US" sz="1400" dirty="0"/>
              <a:t>.</a:t>
            </a:r>
          </a:p>
          <a:p>
            <a:r>
              <a:rPr lang="en-US" sz="1400" b="1" dirty="0"/>
              <a:t>2017 National Security Strategy</a:t>
            </a:r>
          </a:p>
          <a:p>
            <a:pPr lvl="1"/>
            <a:r>
              <a:rPr lang="en-US" sz="1400" dirty="0"/>
              <a:t>The United States officially recognized resiliency in 2017, stating, that we must enhance our resilience—which includes the ability to withstand and recover rapidly from deliberate attacks, accidents, natural disasters, as well as unconventional stresses, shocks and threats to our economy and democratic system.</a:t>
            </a:r>
          </a:p>
          <a:p>
            <a:r>
              <a:rPr lang="en-US" sz="1400" b="1" dirty="0"/>
              <a:t>2019 Global Fragility Act</a:t>
            </a:r>
          </a:p>
          <a:p>
            <a:pPr lvl="1"/>
            <a:r>
              <a:rPr lang="en-US" sz="1400" dirty="0"/>
              <a:t>Although the primary purpose of the GFA is to enhance stability and conflict prevention efforts, inherent in the goals of the law is the need to improve interagency coordination and cooperation across the U.S. government, particularly between the U.S. Department of State (DOS), the U.S. Department of Defense (DOD), and the U.S. Agency for International Development (USAID). </a:t>
            </a:r>
          </a:p>
          <a:p>
            <a:r>
              <a:rPr lang="en-US" sz="1400" b="1" dirty="0"/>
              <a:t>2020 U.S. Strategy to Prevent Conflict and Promote Stability (SPCPS)</a:t>
            </a:r>
          </a:p>
          <a:p>
            <a:pPr lvl="1"/>
            <a:r>
              <a:rPr lang="en-US" sz="1400" dirty="0">
                <a:solidFill>
                  <a:schemeClr val="tx2"/>
                </a:solidFill>
              </a:rPr>
              <a:t>Building a long-term commitment to development in prioritized countries</a:t>
            </a:r>
          </a:p>
          <a:p>
            <a:pPr lvl="1"/>
            <a:r>
              <a:rPr lang="en-US" sz="1400" dirty="0">
                <a:solidFill>
                  <a:schemeClr val="tx2"/>
                </a:solidFill>
              </a:rPr>
              <a:t>Increasing interagency cooperation across the U.S. government</a:t>
            </a:r>
          </a:p>
          <a:p>
            <a:r>
              <a:rPr lang="en-US" sz="1400" b="1" dirty="0"/>
              <a:t>2022 National Security Strategy</a:t>
            </a:r>
          </a:p>
          <a:p>
            <a:pPr lvl="1"/>
            <a:r>
              <a:rPr lang="en-US" sz="1400" dirty="0">
                <a:solidFill>
                  <a:schemeClr val="tx2"/>
                </a:solidFill>
              </a:rPr>
              <a:t>Integration across the U.S. Government to leverage the full array of American advantages, from diplomacy, intelligence, and economic tools to security assistance and force posture decisions. </a:t>
            </a:r>
          </a:p>
          <a:p>
            <a:pPr lvl="1"/>
            <a:r>
              <a:rPr lang="en-US" sz="1400" dirty="0">
                <a:solidFill>
                  <a:schemeClr val="tx2"/>
                </a:solidFill>
              </a:rPr>
              <a:t>Integration with allies and partners through investments in interoperability and joint capability development, cooperative posture planning, and coordinated diplomatic and economic approaches</a:t>
            </a:r>
          </a:p>
          <a:p>
            <a:r>
              <a:rPr lang="en-US" sz="1400" b="1" dirty="0"/>
              <a:t>2022 National Military Strategy</a:t>
            </a:r>
          </a:p>
          <a:p>
            <a:pPr lvl="1"/>
            <a:r>
              <a:rPr lang="en-US" sz="1400" i="1" dirty="0"/>
              <a:t>Next Slide  </a:t>
            </a:r>
          </a:p>
        </p:txBody>
      </p:sp>
      <p:sp>
        <p:nvSpPr>
          <p:cNvPr id="5" name="TextBox 4">
            <a:extLst>
              <a:ext uri="{FF2B5EF4-FFF2-40B4-BE49-F238E27FC236}">
                <a16:creationId xmlns:a16="http://schemas.microsoft.com/office/drawing/2014/main" id="{5BC58007-8EF9-78B7-DD7F-2F2656B220FC}"/>
              </a:ext>
            </a:extLst>
          </p:cNvPr>
          <p:cNvSpPr txBox="1"/>
          <p:nvPr/>
        </p:nvSpPr>
        <p:spPr>
          <a:xfrm>
            <a:off x="7690207" y="131175"/>
            <a:ext cx="3342105" cy="523220"/>
          </a:xfrm>
          <a:prstGeom prst="rect">
            <a:avLst/>
          </a:prstGeom>
          <a:noFill/>
        </p:spPr>
        <p:txBody>
          <a:bodyPr wrap="square" rtlCol="0">
            <a:spAutoFit/>
          </a:bodyPr>
          <a:lstStyle/>
          <a:p>
            <a:pPr algn="r"/>
            <a:r>
              <a:rPr lang="en-US" sz="2800" b="1" dirty="0">
                <a:solidFill>
                  <a:srgbClr val="FFFF00"/>
                </a:solidFill>
              </a:rPr>
              <a:t>Background</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7" name="Rectangle 6">
            <a:extLst>
              <a:ext uri="{FF2B5EF4-FFF2-40B4-BE49-F238E27FC236}">
                <a16:creationId xmlns:a16="http://schemas.microsoft.com/office/drawing/2014/main" id="{7EA811EA-3EE5-4C17-8FD0-87B9C708DDA5}"/>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8" name="Rectangle 7">
            <a:extLst>
              <a:ext uri="{FF2B5EF4-FFF2-40B4-BE49-F238E27FC236}">
                <a16:creationId xmlns:a16="http://schemas.microsoft.com/office/drawing/2014/main" id="{9383288F-D42E-4ADC-81AE-2AB789D58A18}"/>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2" name="Arrow: Right 1">
            <a:extLst>
              <a:ext uri="{FF2B5EF4-FFF2-40B4-BE49-F238E27FC236}">
                <a16:creationId xmlns:a16="http://schemas.microsoft.com/office/drawing/2014/main" id="{2CB18342-5EC0-4910-B757-D87243D89E0E}"/>
              </a:ext>
            </a:extLst>
          </p:cNvPr>
          <p:cNvSpPr/>
          <p:nvPr/>
        </p:nvSpPr>
        <p:spPr>
          <a:xfrm>
            <a:off x="2218415" y="5774710"/>
            <a:ext cx="230985" cy="166977"/>
          </a:xfrm>
          <a:prstGeom prst="right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266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2022 National Military Strategy</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7" name="Rectangle 6">
            <a:extLst>
              <a:ext uri="{FF2B5EF4-FFF2-40B4-BE49-F238E27FC236}">
                <a16:creationId xmlns:a16="http://schemas.microsoft.com/office/drawing/2014/main" id="{7EA811EA-3EE5-4C17-8FD0-87B9C708DDA5}"/>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8" name="Rectangle 7">
            <a:extLst>
              <a:ext uri="{FF2B5EF4-FFF2-40B4-BE49-F238E27FC236}">
                <a16:creationId xmlns:a16="http://schemas.microsoft.com/office/drawing/2014/main" id="{9383288F-D42E-4ADC-81AE-2AB789D58A18}"/>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grpSp>
        <p:nvGrpSpPr>
          <p:cNvPr id="11" name="Group 10">
            <a:extLst>
              <a:ext uri="{FF2B5EF4-FFF2-40B4-BE49-F238E27FC236}">
                <a16:creationId xmlns:a16="http://schemas.microsoft.com/office/drawing/2014/main" id="{FEAB8AF5-F0E7-40AC-9B7C-EFE78A15EBAC}"/>
              </a:ext>
            </a:extLst>
          </p:cNvPr>
          <p:cNvGrpSpPr/>
          <p:nvPr/>
        </p:nvGrpSpPr>
        <p:grpSpPr>
          <a:xfrm>
            <a:off x="2850054" y="1087171"/>
            <a:ext cx="6521041" cy="4683658"/>
            <a:chOff x="1348907" y="1526749"/>
            <a:chExt cx="6521041" cy="4683658"/>
          </a:xfrm>
        </p:grpSpPr>
        <p:cxnSp>
          <p:nvCxnSpPr>
            <p:cNvPr id="13" name="Elbow Connector 56">
              <a:extLst>
                <a:ext uri="{FF2B5EF4-FFF2-40B4-BE49-F238E27FC236}">
                  <a16:creationId xmlns:a16="http://schemas.microsoft.com/office/drawing/2014/main" id="{9E44F4AF-2F9B-4664-9C7B-B509C5B2149D}"/>
                </a:ext>
              </a:extLst>
            </p:cNvPr>
            <p:cNvCxnSpPr>
              <a:stCxn id="37" idx="0"/>
              <a:endCxn id="20" idx="0"/>
            </p:cNvCxnSpPr>
            <p:nvPr/>
          </p:nvCxnSpPr>
          <p:spPr bwMode="auto">
            <a:xfrm rot="16200000" flipV="1">
              <a:off x="4317791" y="1728597"/>
              <a:ext cx="1858731" cy="4154451"/>
            </a:xfrm>
            <a:prstGeom prst="bentConnector3">
              <a:avLst>
                <a:gd name="adj1" fmla="val 125172"/>
              </a:avLst>
            </a:prstGeom>
            <a:noFill/>
            <a:ln w="19050" cap="flat" cmpd="sng" algn="ctr">
              <a:solidFill>
                <a:srgbClr val="7030A0"/>
              </a:solidFill>
              <a:prstDash val="solid"/>
              <a:round/>
              <a:headEnd type="none" w="med" len="med"/>
              <a:tailEnd type="triangle"/>
            </a:ln>
            <a:effectLst/>
          </p:spPr>
        </p:cxnSp>
        <p:sp>
          <p:nvSpPr>
            <p:cNvPr id="14" name="Rectangle 13">
              <a:extLst>
                <a:ext uri="{FF2B5EF4-FFF2-40B4-BE49-F238E27FC236}">
                  <a16:creationId xmlns:a16="http://schemas.microsoft.com/office/drawing/2014/main" id="{0FA7C58B-E9C4-42D7-8911-F028EF5F96EE}"/>
                </a:ext>
              </a:extLst>
            </p:cNvPr>
            <p:cNvSpPr/>
            <p:nvPr/>
          </p:nvSpPr>
          <p:spPr bwMode="auto">
            <a:xfrm>
              <a:off x="2477625" y="3270093"/>
              <a:ext cx="2427519" cy="1504060"/>
            </a:xfrm>
            <a:prstGeom prst="rect">
              <a:avLst/>
            </a:prstGeom>
            <a:solidFill>
              <a:srgbClr val="FFCCFF">
                <a:alpha val="58039"/>
              </a:srgbClr>
            </a:solidFill>
            <a:ln w="9525" cap="flat" cmpd="sng" algn="ctr">
              <a:noFill/>
              <a:prstDash val="solid"/>
              <a:round/>
              <a:headEnd type="none" w="med" len="med"/>
              <a:tailEnd type="none" w="med" len="med"/>
            </a:ln>
            <a:effectLst/>
          </p:spPr>
          <p:txBody>
            <a:bodyPr vert="horz" wrap="non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grpSp>
          <p:nvGrpSpPr>
            <p:cNvPr id="15" name="Group 14">
              <a:extLst>
                <a:ext uri="{FF2B5EF4-FFF2-40B4-BE49-F238E27FC236}">
                  <a16:creationId xmlns:a16="http://schemas.microsoft.com/office/drawing/2014/main" id="{7859D165-90E8-441F-8E4C-0F95A6905E88}"/>
                </a:ext>
              </a:extLst>
            </p:cNvPr>
            <p:cNvGrpSpPr/>
            <p:nvPr/>
          </p:nvGrpSpPr>
          <p:grpSpPr>
            <a:xfrm>
              <a:off x="1382174" y="1526749"/>
              <a:ext cx="6429167" cy="675118"/>
              <a:chOff x="990204" y="1538243"/>
              <a:chExt cx="6429167" cy="675118"/>
            </a:xfrm>
          </p:grpSpPr>
          <p:sp>
            <p:nvSpPr>
              <p:cNvPr id="49" name="Right Arrow 20">
                <a:extLst>
                  <a:ext uri="{FF2B5EF4-FFF2-40B4-BE49-F238E27FC236}">
                    <a16:creationId xmlns:a16="http://schemas.microsoft.com/office/drawing/2014/main" id="{0D08378E-B73B-47DF-B220-03F60D258E50}"/>
                  </a:ext>
                </a:extLst>
              </p:cNvPr>
              <p:cNvSpPr/>
              <p:nvPr/>
            </p:nvSpPr>
            <p:spPr bwMode="auto">
              <a:xfrm>
                <a:off x="6137312" y="1538243"/>
                <a:ext cx="1282059" cy="666572"/>
              </a:xfrm>
              <a:prstGeom prst="rightArrow">
                <a:avLst/>
              </a:prstGeom>
              <a:solidFill>
                <a:srgbClr val="FF66FF">
                  <a:alpha val="94118"/>
                </a:srgbClr>
              </a:solidFill>
              <a:ln w="317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50" name="TextBox 49">
                <a:extLst>
                  <a:ext uri="{FF2B5EF4-FFF2-40B4-BE49-F238E27FC236}">
                    <a16:creationId xmlns:a16="http://schemas.microsoft.com/office/drawing/2014/main" id="{16433066-73DA-44E5-9F7E-EB9F62B9ED42}"/>
                  </a:ext>
                </a:extLst>
              </p:cNvPr>
              <p:cNvSpPr txBox="1"/>
              <p:nvPr/>
            </p:nvSpPr>
            <p:spPr>
              <a:xfrm>
                <a:off x="6348390" y="1675321"/>
                <a:ext cx="795411" cy="369332"/>
              </a:xfrm>
              <a:prstGeom prst="rect">
                <a:avLst/>
              </a:prstGeom>
              <a:noFill/>
            </p:spPr>
            <p:txBody>
              <a:bodyPr wrap="none" rtlCol="0">
                <a:spAutoFit/>
              </a:bodyPr>
              <a:lstStyle/>
              <a:p>
                <a:pPr algn="ctr"/>
                <a:r>
                  <a:rPr lang="en-US" sz="900" b="1" i="1" dirty="0"/>
                  <a:t>Strategic </a:t>
                </a:r>
              </a:p>
              <a:p>
                <a:pPr algn="ctr"/>
                <a:r>
                  <a:rPr lang="en-US" sz="900" b="1" i="1" dirty="0"/>
                  <a:t>Objectives</a:t>
                </a:r>
              </a:p>
            </p:txBody>
          </p:sp>
          <p:sp>
            <p:nvSpPr>
              <p:cNvPr id="51" name="Right Arrow 18">
                <a:extLst>
                  <a:ext uri="{FF2B5EF4-FFF2-40B4-BE49-F238E27FC236}">
                    <a16:creationId xmlns:a16="http://schemas.microsoft.com/office/drawing/2014/main" id="{7A43A4C6-111B-427A-8881-7CC122844C79}"/>
                  </a:ext>
                </a:extLst>
              </p:cNvPr>
              <p:cNvSpPr/>
              <p:nvPr/>
            </p:nvSpPr>
            <p:spPr bwMode="auto">
              <a:xfrm>
                <a:off x="4282788" y="1546789"/>
                <a:ext cx="2144060" cy="666572"/>
              </a:xfrm>
              <a:prstGeom prst="rightArrow">
                <a:avLst/>
              </a:prstGeom>
              <a:solidFill>
                <a:srgbClr val="9966FF">
                  <a:alpha val="92157"/>
                </a:srgbClr>
              </a:solidFill>
              <a:ln w="317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52" name="TextBox 51">
                <a:extLst>
                  <a:ext uri="{FF2B5EF4-FFF2-40B4-BE49-F238E27FC236}">
                    <a16:creationId xmlns:a16="http://schemas.microsoft.com/office/drawing/2014/main" id="{41991C46-C17D-479D-A5F2-037F6FFF687A}"/>
                  </a:ext>
                </a:extLst>
              </p:cNvPr>
              <p:cNvSpPr txBox="1"/>
              <p:nvPr/>
            </p:nvSpPr>
            <p:spPr>
              <a:xfrm>
                <a:off x="4921021" y="1744571"/>
                <a:ext cx="1122422" cy="230832"/>
              </a:xfrm>
              <a:prstGeom prst="rect">
                <a:avLst/>
              </a:prstGeom>
              <a:noFill/>
            </p:spPr>
            <p:txBody>
              <a:bodyPr wrap="none" rtlCol="0">
                <a:spAutoFit/>
              </a:bodyPr>
              <a:lstStyle/>
              <a:p>
                <a:pPr algn="ctr"/>
                <a:r>
                  <a:rPr lang="en-US" sz="900" b="1" i="1" dirty="0">
                    <a:solidFill>
                      <a:schemeClr val="bg1"/>
                    </a:solidFill>
                  </a:rPr>
                  <a:t>Joint Task Force</a:t>
                </a:r>
              </a:p>
            </p:txBody>
          </p:sp>
          <p:sp>
            <p:nvSpPr>
              <p:cNvPr id="53" name="Right Arrow 16">
                <a:extLst>
                  <a:ext uri="{FF2B5EF4-FFF2-40B4-BE49-F238E27FC236}">
                    <a16:creationId xmlns:a16="http://schemas.microsoft.com/office/drawing/2014/main" id="{D37D22E1-DCD2-405A-9DB4-4EC1C9E51B6A}"/>
                  </a:ext>
                </a:extLst>
              </p:cNvPr>
              <p:cNvSpPr/>
              <p:nvPr/>
            </p:nvSpPr>
            <p:spPr bwMode="auto">
              <a:xfrm>
                <a:off x="3308029" y="1538243"/>
                <a:ext cx="1282059" cy="666572"/>
              </a:xfrm>
              <a:prstGeom prst="rightArrow">
                <a:avLst/>
              </a:prstGeom>
              <a:solidFill>
                <a:schemeClr val="bg1">
                  <a:lumMod val="85000"/>
                </a:schemeClr>
              </a:solidFill>
              <a:ln w="317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54" name="TextBox 53">
                <a:extLst>
                  <a:ext uri="{FF2B5EF4-FFF2-40B4-BE49-F238E27FC236}">
                    <a16:creationId xmlns:a16="http://schemas.microsoft.com/office/drawing/2014/main" id="{B476AC38-F6D9-482E-91C7-BDEA1EB6AE44}"/>
                  </a:ext>
                </a:extLst>
              </p:cNvPr>
              <p:cNvSpPr txBox="1"/>
              <p:nvPr/>
            </p:nvSpPr>
            <p:spPr>
              <a:xfrm>
                <a:off x="3565855" y="1744571"/>
                <a:ext cx="497252" cy="230832"/>
              </a:xfrm>
              <a:prstGeom prst="rect">
                <a:avLst/>
              </a:prstGeom>
              <a:noFill/>
            </p:spPr>
            <p:txBody>
              <a:bodyPr wrap="none" rtlCol="0">
                <a:spAutoFit/>
              </a:bodyPr>
              <a:lstStyle/>
              <a:p>
                <a:pPr algn="ctr"/>
                <a:r>
                  <a:rPr lang="en-US" sz="900" b="1" i="1" dirty="0"/>
                  <a:t>Ways</a:t>
                </a:r>
              </a:p>
            </p:txBody>
          </p:sp>
          <p:sp>
            <p:nvSpPr>
              <p:cNvPr id="55" name="Right Arrow 14">
                <a:extLst>
                  <a:ext uri="{FF2B5EF4-FFF2-40B4-BE49-F238E27FC236}">
                    <a16:creationId xmlns:a16="http://schemas.microsoft.com/office/drawing/2014/main" id="{31394720-02A7-46CA-8E62-2FF59AC979FA}"/>
                  </a:ext>
                </a:extLst>
              </p:cNvPr>
              <p:cNvSpPr/>
              <p:nvPr/>
            </p:nvSpPr>
            <p:spPr bwMode="auto">
              <a:xfrm>
                <a:off x="2070949" y="1546789"/>
                <a:ext cx="1424955" cy="666572"/>
              </a:xfrm>
              <a:prstGeom prst="rightArrow">
                <a:avLst/>
              </a:prstGeom>
              <a:solidFill>
                <a:srgbClr val="FFCCFF"/>
              </a:solidFill>
              <a:ln w="317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56" name="TextBox 55">
                <a:extLst>
                  <a:ext uri="{FF2B5EF4-FFF2-40B4-BE49-F238E27FC236}">
                    <a16:creationId xmlns:a16="http://schemas.microsoft.com/office/drawing/2014/main" id="{C6F94274-FAA6-4EB9-9545-C2439ED5C910}"/>
                  </a:ext>
                </a:extLst>
              </p:cNvPr>
              <p:cNvSpPr txBox="1"/>
              <p:nvPr/>
            </p:nvSpPr>
            <p:spPr>
              <a:xfrm>
                <a:off x="2274653" y="1744571"/>
                <a:ext cx="906017" cy="230832"/>
              </a:xfrm>
              <a:prstGeom prst="rect">
                <a:avLst/>
              </a:prstGeom>
              <a:noFill/>
            </p:spPr>
            <p:txBody>
              <a:bodyPr wrap="none" rtlCol="0">
                <a:spAutoFit/>
              </a:bodyPr>
              <a:lstStyle/>
              <a:p>
                <a:pPr algn="ctr"/>
                <a:r>
                  <a:rPr lang="en-US" sz="900" b="1" i="1" dirty="0"/>
                  <a:t>Central Idea</a:t>
                </a:r>
              </a:p>
            </p:txBody>
          </p:sp>
          <p:sp>
            <p:nvSpPr>
              <p:cNvPr id="57" name="Right Arrow 12">
                <a:extLst>
                  <a:ext uri="{FF2B5EF4-FFF2-40B4-BE49-F238E27FC236}">
                    <a16:creationId xmlns:a16="http://schemas.microsoft.com/office/drawing/2014/main" id="{70F8CD89-3155-4D09-A050-6FC54AB75892}"/>
                  </a:ext>
                </a:extLst>
              </p:cNvPr>
              <p:cNvSpPr/>
              <p:nvPr/>
            </p:nvSpPr>
            <p:spPr bwMode="auto">
              <a:xfrm>
                <a:off x="1033851" y="1546789"/>
                <a:ext cx="1282059" cy="666572"/>
              </a:xfrm>
              <a:prstGeom prst="rightArrow">
                <a:avLst/>
              </a:prstGeom>
              <a:solidFill>
                <a:srgbClr val="CCECFF"/>
              </a:solidFill>
              <a:ln w="317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58" name="TextBox 57">
                <a:extLst>
                  <a:ext uri="{FF2B5EF4-FFF2-40B4-BE49-F238E27FC236}">
                    <a16:creationId xmlns:a16="http://schemas.microsoft.com/office/drawing/2014/main" id="{5AEAD191-7019-4A65-BA90-6B15492BA262}"/>
                  </a:ext>
                </a:extLst>
              </p:cNvPr>
              <p:cNvSpPr txBox="1"/>
              <p:nvPr/>
            </p:nvSpPr>
            <p:spPr>
              <a:xfrm>
                <a:off x="990204" y="1675321"/>
                <a:ext cx="1080745" cy="369332"/>
              </a:xfrm>
              <a:prstGeom prst="rect">
                <a:avLst/>
              </a:prstGeom>
              <a:noFill/>
            </p:spPr>
            <p:txBody>
              <a:bodyPr wrap="none" rtlCol="0">
                <a:spAutoFit/>
              </a:bodyPr>
              <a:lstStyle/>
              <a:p>
                <a:pPr algn="ctr"/>
                <a:r>
                  <a:rPr lang="en-US" sz="900" b="1" i="1" dirty="0"/>
                  <a:t>Central Military</a:t>
                </a:r>
              </a:p>
              <a:p>
                <a:pPr algn="ctr"/>
                <a:r>
                  <a:rPr lang="en-US" sz="900" b="1" i="1" dirty="0"/>
                  <a:t>Problem</a:t>
                </a:r>
              </a:p>
            </p:txBody>
          </p:sp>
        </p:grpSp>
        <p:sp>
          <p:nvSpPr>
            <p:cNvPr id="16" name="Rounded Rectangle 25">
              <a:extLst>
                <a:ext uri="{FF2B5EF4-FFF2-40B4-BE49-F238E27FC236}">
                  <a16:creationId xmlns:a16="http://schemas.microsoft.com/office/drawing/2014/main" id="{7581006A-8BB0-4D9B-9FBC-D395A9732B40}"/>
                </a:ext>
              </a:extLst>
            </p:cNvPr>
            <p:cNvSpPr/>
            <p:nvPr/>
          </p:nvSpPr>
          <p:spPr bwMode="auto">
            <a:xfrm>
              <a:off x="1400183" y="2842803"/>
              <a:ext cx="1037098" cy="2315911"/>
            </a:xfrm>
            <a:prstGeom prst="roundRect">
              <a:avLst/>
            </a:prstGeom>
            <a:solidFill>
              <a:srgbClr val="CCEC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17" name="TextBox 16">
              <a:extLst>
                <a:ext uri="{FF2B5EF4-FFF2-40B4-BE49-F238E27FC236}">
                  <a16:creationId xmlns:a16="http://schemas.microsoft.com/office/drawing/2014/main" id="{4CD22CC5-22B8-4CD2-BC34-5BBBDC2B86BE}"/>
                </a:ext>
              </a:extLst>
            </p:cNvPr>
            <p:cNvSpPr txBox="1"/>
            <p:nvPr/>
          </p:nvSpPr>
          <p:spPr>
            <a:xfrm>
              <a:off x="1348907" y="3097040"/>
              <a:ext cx="1128718" cy="1785104"/>
            </a:xfrm>
            <a:prstGeom prst="rect">
              <a:avLst/>
            </a:prstGeom>
            <a:noFill/>
          </p:spPr>
          <p:txBody>
            <a:bodyPr wrap="square" rtlCol="0">
              <a:spAutoFit/>
            </a:bodyPr>
            <a:lstStyle/>
            <a:p>
              <a:pPr algn="ctr"/>
              <a:r>
                <a:rPr lang="en-US" sz="1100" b="1" dirty="0"/>
                <a:t>How does the Joint Force rapidly develop future warfighting advantage while deterring today?</a:t>
              </a:r>
            </a:p>
          </p:txBody>
        </p:sp>
        <p:sp>
          <p:nvSpPr>
            <p:cNvPr id="18" name="TextBox 17">
              <a:extLst>
                <a:ext uri="{FF2B5EF4-FFF2-40B4-BE49-F238E27FC236}">
                  <a16:creationId xmlns:a16="http://schemas.microsoft.com/office/drawing/2014/main" id="{A08AD4E6-7863-4188-B6CC-9E744E448BF3}"/>
                </a:ext>
              </a:extLst>
            </p:cNvPr>
            <p:cNvSpPr txBox="1"/>
            <p:nvPr/>
          </p:nvSpPr>
          <p:spPr>
            <a:xfrm>
              <a:off x="2719338" y="3747134"/>
              <a:ext cx="933396" cy="523220"/>
            </a:xfrm>
            <a:prstGeom prst="rect">
              <a:avLst/>
            </a:prstGeom>
            <a:noFill/>
          </p:spPr>
          <p:txBody>
            <a:bodyPr wrap="none" rtlCol="0">
              <a:spAutoFit/>
            </a:bodyPr>
            <a:lstStyle/>
            <a:p>
              <a:pPr algn="ctr"/>
              <a:r>
                <a:rPr lang="en-US" sz="1400" i="1" dirty="0"/>
                <a:t>Strategic </a:t>
              </a:r>
            </a:p>
            <a:p>
              <a:pPr algn="ctr"/>
              <a:r>
                <a:rPr lang="en-US" sz="1400" i="1" dirty="0"/>
                <a:t>Discipline</a:t>
              </a:r>
            </a:p>
          </p:txBody>
        </p:sp>
        <p:sp>
          <p:nvSpPr>
            <p:cNvPr id="19" name="Double Brace 18">
              <a:extLst>
                <a:ext uri="{FF2B5EF4-FFF2-40B4-BE49-F238E27FC236}">
                  <a16:creationId xmlns:a16="http://schemas.microsoft.com/office/drawing/2014/main" id="{DF495B30-FB9E-4997-B81A-37E867646A4A}"/>
                </a:ext>
              </a:extLst>
            </p:cNvPr>
            <p:cNvSpPr/>
            <p:nvPr/>
          </p:nvSpPr>
          <p:spPr bwMode="auto">
            <a:xfrm rot="5400000">
              <a:off x="2342770" y="3364878"/>
              <a:ext cx="1669213" cy="1296951"/>
            </a:xfrm>
            <a:prstGeom prst="bracePair">
              <a:avLst/>
            </a:prstGeom>
            <a:noFill/>
            <a:ln w="28575" cap="flat" cmpd="sng" algn="ctr">
              <a:solidFill>
                <a:srgbClr val="FF33CC"/>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20" name="TextBox 19">
              <a:extLst>
                <a:ext uri="{FF2B5EF4-FFF2-40B4-BE49-F238E27FC236}">
                  <a16:creationId xmlns:a16="http://schemas.microsoft.com/office/drawing/2014/main" id="{6FA30A34-B90F-443C-8808-3EB8EB2007B4}"/>
                </a:ext>
              </a:extLst>
            </p:cNvPr>
            <p:cNvSpPr txBox="1"/>
            <p:nvPr/>
          </p:nvSpPr>
          <p:spPr>
            <a:xfrm>
              <a:off x="2601505" y="2876457"/>
              <a:ext cx="1136850" cy="246221"/>
            </a:xfrm>
            <a:prstGeom prst="rect">
              <a:avLst/>
            </a:prstGeom>
            <a:noFill/>
          </p:spPr>
          <p:txBody>
            <a:bodyPr wrap="none" rtlCol="0">
              <a:spAutoFit/>
            </a:bodyPr>
            <a:lstStyle/>
            <a:p>
              <a:pPr algn="ctr"/>
              <a:r>
                <a:rPr lang="en-US" sz="1000" i="1" dirty="0"/>
                <a:t>Know the enemy</a:t>
              </a:r>
            </a:p>
          </p:txBody>
        </p:sp>
        <p:sp>
          <p:nvSpPr>
            <p:cNvPr id="21" name="TextBox 20">
              <a:extLst>
                <a:ext uri="{FF2B5EF4-FFF2-40B4-BE49-F238E27FC236}">
                  <a16:creationId xmlns:a16="http://schemas.microsoft.com/office/drawing/2014/main" id="{E230BB7C-9DCD-4A80-88B3-982D578C3161}"/>
                </a:ext>
              </a:extLst>
            </p:cNvPr>
            <p:cNvSpPr txBox="1"/>
            <p:nvPr/>
          </p:nvSpPr>
          <p:spPr>
            <a:xfrm>
              <a:off x="2733549" y="4892984"/>
              <a:ext cx="875561" cy="400110"/>
            </a:xfrm>
            <a:prstGeom prst="rect">
              <a:avLst/>
            </a:prstGeom>
            <a:noFill/>
          </p:spPr>
          <p:txBody>
            <a:bodyPr wrap="none" rtlCol="0">
              <a:spAutoFit/>
            </a:bodyPr>
            <a:lstStyle/>
            <a:p>
              <a:pPr algn="ctr"/>
              <a:r>
                <a:rPr lang="en-US" sz="1000" i="1" dirty="0"/>
                <a:t>Understand </a:t>
              </a:r>
            </a:p>
            <a:p>
              <a:pPr algn="ctr"/>
              <a:r>
                <a:rPr lang="en-US" sz="1000" i="1" dirty="0"/>
                <a:t>Future Fight</a:t>
              </a:r>
            </a:p>
          </p:txBody>
        </p:sp>
        <p:grpSp>
          <p:nvGrpSpPr>
            <p:cNvPr id="22" name="Group 21">
              <a:extLst>
                <a:ext uri="{FF2B5EF4-FFF2-40B4-BE49-F238E27FC236}">
                  <a16:creationId xmlns:a16="http://schemas.microsoft.com/office/drawing/2014/main" id="{5B2C21BF-D070-4027-9EA1-077BB75F0277}"/>
                </a:ext>
              </a:extLst>
            </p:cNvPr>
            <p:cNvGrpSpPr/>
            <p:nvPr/>
          </p:nvGrpSpPr>
          <p:grpSpPr>
            <a:xfrm>
              <a:off x="3930344" y="3338458"/>
              <a:ext cx="944489" cy="658028"/>
              <a:chOff x="4785653" y="3264492"/>
              <a:chExt cx="944489" cy="658028"/>
            </a:xfrm>
            <a:solidFill>
              <a:schemeClr val="bg1">
                <a:lumMod val="85000"/>
              </a:schemeClr>
            </a:solidFill>
          </p:grpSpPr>
          <p:sp>
            <p:nvSpPr>
              <p:cNvPr id="47" name="Hexagon 46">
                <a:extLst>
                  <a:ext uri="{FF2B5EF4-FFF2-40B4-BE49-F238E27FC236}">
                    <a16:creationId xmlns:a16="http://schemas.microsoft.com/office/drawing/2014/main" id="{53B63CE6-01A5-4254-AE21-168F509E81AC}"/>
                  </a:ext>
                </a:extLst>
              </p:cNvPr>
              <p:cNvSpPr/>
              <p:nvPr/>
            </p:nvSpPr>
            <p:spPr bwMode="auto">
              <a:xfrm>
                <a:off x="4802745" y="3264492"/>
                <a:ext cx="910317" cy="658028"/>
              </a:xfrm>
              <a:prstGeom prst="hexagon">
                <a:avLst/>
              </a:prstGeom>
              <a:grpFill/>
              <a:ln w="9525"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48" name="TextBox 47">
                <a:extLst>
                  <a:ext uri="{FF2B5EF4-FFF2-40B4-BE49-F238E27FC236}">
                    <a16:creationId xmlns:a16="http://schemas.microsoft.com/office/drawing/2014/main" id="{7A44F6D3-E43B-4216-99BC-A69907532845}"/>
                  </a:ext>
                </a:extLst>
              </p:cNvPr>
              <p:cNvSpPr txBox="1"/>
              <p:nvPr/>
            </p:nvSpPr>
            <p:spPr>
              <a:xfrm>
                <a:off x="4785653" y="3461131"/>
                <a:ext cx="944489" cy="230832"/>
              </a:xfrm>
              <a:prstGeom prst="rect">
                <a:avLst/>
              </a:prstGeom>
              <a:noFill/>
            </p:spPr>
            <p:txBody>
              <a:bodyPr wrap="none" rtlCol="0">
                <a:spAutoFit/>
              </a:bodyPr>
              <a:lstStyle/>
              <a:p>
                <a:pPr algn="ctr"/>
                <a:r>
                  <a:rPr lang="en-US" sz="900" b="1" i="1" dirty="0"/>
                  <a:t>Campaigning</a:t>
                </a:r>
              </a:p>
            </p:txBody>
          </p:sp>
        </p:grpSp>
        <p:grpSp>
          <p:nvGrpSpPr>
            <p:cNvPr id="23" name="Group 22">
              <a:extLst>
                <a:ext uri="{FF2B5EF4-FFF2-40B4-BE49-F238E27FC236}">
                  <a16:creationId xmlns:a16="http://schemas.microsoft.com/office/drawing/2014/main" id="{7111215C-9C5B-4DF0-801E-97425C4922A5}"/>
                </a:ext>
              </a:extLst>
            </p:cNvPr>
            <p:cNvGrpSpPr/>
            <p:nvPr/>
          </p:nvGrpSpPr>
          <p:grpSpPr>
            <a:xfrm>
              <a:off x="3946010" y="4054884"/>
              <a:ext cx="910317" cy="658028"/>
              <a:chOff x="4802745" y="3264492"/>
              <a:chExt cx="910317" cy="658028"/>
            </a:xfrm>
            <a:solidFill>
              <a:schemeClr val="bg1">
                <a:lumMod val="85000"/>
              </a:schemeClr>
            </a:solidFill>
          </p:grpSpPr>
          <p:sp>
            <p:nvSpPr>
              <p:cNvPr id="45" name="Hexagon 44">
                <a:extLst>
                  <a:ext uri="{FF2B5EF4-FFF2-40B4-BE49-F238E27FC236}">
                    <a16:creationId xmlns:a16="http://schemas.microsoft.com/office/drawing/2014/main" id="{58B2D082-29D3-420B-8107-43374115F1F3}"/>
                  </a:ext>
                </a:extLst>
              </p:cNvPr>
              <p:cNvSpPr/>
              <p:nvPr/>
            </p:nvSpPr>
            <p:spPr bwMode="auto">
              <a:xfrm>
                <a:off x="4802745" y="3264492"/>
                <a:ext cx="910317" cy="658028"/>
              </a:xfrm>
              <a:prstGeom prst="hexagon">
                <a:avLst/>
              </a:prstGeom>
              <a:grpFill/>
              <a:ln w="9525"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46" name="TextBox 45">
                <a:extLst>
                  <a:ext uri="{FF2B5EF4-FFF2-40B4-BE49-F238E27FC236}">
                    <a16:creationId xmlns:a16="http://schemas.microsoft.com/office/drawing/2014/main" id="{B471DE7E-DA8F-4DD0-A2FB-0E88E88810BD}"/>
                  </a:ext>
                </a:extLst>
              </p:cNvPr>
              <p:cNvSpPr txBox="1"/>
              <p:nvPr/>
            </p:nvSpPr>
            <p:spPr>
              <a:xfrm>
                <a:off x="4859122" y="3341487"/>
                <a:ext cx="814647" cy="507831"/>
              </a:xfrm>
              <a:prstGeom prst="rect">
                <a:avLst/>
              </a:prstGeom>
              <a:noFill/>
            </p:spPr>
            <p:txBody>
              <a:bodyPr wrap="none" rtlCol="0">
                <a:spAutoFit/>
              </a:bodyPr>
              <a:lstStyle/>
              <a:p>
                <a:pPr algn="ctr"/>
                <a:r>
                  <a:rPr lang="en-US" sz="900" b="1" i="1" dirty="0"/>
                  <a:t>Building</a:t>
                </a:r>
              </a:p>
              <a:p>
                <a:pPr algn="ctr"/>
                <a:r>
                  <a:rPr lang="en-US" sz="900" b="1" i="1" dirty="0"/>
                  <a:t>Warfighter</a:t>
                </a:r>
              </a:p>
              <a:p>
                <a:pPr algn="ctr"/>
                <a:r>
                  <a:rPr lang="en-US" sz="900" b="1" i="1" dirty="0"/>
                  <a:t>Advantage</a:t>
                </a:r>
              </a:p>
            </p:txBody>
          </p:sp>
        </p:grpSp>
        <p:sp>
          <p:nvSpPr>
            <p:cNvPr id="24" name="Rounded Rectangle 38">
              <a:extLst>
                <a:ext uri="{FF2B5EF4-FFF2-40B4-BE49-F238E27FC236}">
                  <a16:creationId xmlns:a16="http://schemas.microsoft.com/office/drawing/2014/main" id="{77F6CA94-ECCE-48E0-A83D-3D554891FE6C}"/>
                </a:ext>
              </a:extLst>
            </p:cNvPr>
            <p:cNvSpPr/>
            <p:nvPr/>
          </p:nvSpPr>
          <p:spPr bwMode="auto">
            <a:xfrm>
              <a:off x="2477625" y="2757345"/>
              <a:ext cx="2463830" cy="2623559"/>
            </a:xfrm>
            <a:prstGeom prst="roundRect">
              <a:avLst/>
            </a:prstGeom>
            <a:noFill/>
            <a:ln w="19050" cap="flat" cmpd="sng" algn="ctr">
              <a:solidFill>
                <a:srgbClr val="7030A0"/>
              </a:solidFill>
              <a:prstDash val="dash"/>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25" name="TextBox 24">
              <a:extLst>
                <a:ext uri="{FF2B5EF4-FFF2-40B4-BE49-F238E27FC236}">
                  <a16:creationId xmlns:a16="http://schemas.microsoft.com/office/drawing/2014/main" id="{3AB91444-EF1A-4ED4-86C0-658D7137964E}"/>
                </a:ext>
              </a:extLst>
            </p:cNvPr>
            <p:cNvSpPr txBox="1"/>
            <p:nvPr/>
          </p:nvSpPr>
          <p:spPr>
            <a:xfrm>
              <a:off x="4074660" y="5022744"/>
              <a:ext cx="766557" cy="369332"/>
            </a:xfrm>
            <a:prstGeom prst="rect">
              <a:avLst/>
            </a:prstGeom>
            <a:noFill/>
          </p:spPr>
          <p:txBody>
            <a:bodyPr wrap="none" rtlCol="0">
              <a:spAutoFit/>
            </a:bodyPr>
            <a:lstStyle/>
            <a:p>
              <a:pPr algn="ctr"/>
              <a:r>
                <a:rPr lang="en-US" sz="900" b="1" i="1" dirty="0">
                  <a:solidFill>
                    <a:srgbClr val="7030A0"/>
                  </a:solidFill>
                </a:rPr>
                <a:t>Theory of </a:t>
              </a:r>
            </a:p>
            <a:p>
              <a:pPr algn="ctr"/>
              <a:r>
                <a:rPr lang="en-US" sz="900" b="1" i="1" dirty="0">
                  <a:solidFill>
                    <a:srgbClr val="7030A0"/>
                  </a:solidFill>
                </a:rPr>
                <a:t>Success</a:t>
              </a:r>
            </a:p>
          </p:txBody>
        </p:sp>
        <p:sp>
          <p:nvSpPr>
            <p:cNvPr id="26" name="Rounded Rectangle 40">
              <a:extLst>
                <a:ext uri="{FF2B5EF4-FFF2-40B4-BE49-F238E27FC236}">
                  <a16:creationId xmlns:a16="http://schemas.microsoft.com/office/drawing/2014/main" id="{C9283F08-A44C-427B-AC83-09E9ABD56ACC}"/>
                </a:ext>
              </a:extLst>
            </p:cNvPr>
            <p:cNvSpPr/>
            <p:nvPr/>
          </p:nvSpPr>
          <p:spPr bwMode="auto">
            <a:xfrm>
              <a:off x="4994990" y="2740251"/>
              <a:ext cx="1746914" cy="2573197"/>
            </a:xfrm>
            <a:prstGeom prst="roundRect">
              <a:avLst/>
            </a:prstGeom>
            <a:solidFill>
              <a:srgbClr val="9966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27" name="TextBox 26">
              <a:extLst>
                <a:ext uri="{FF2B5EF4-FFF2-40B4-BE49-F238E27FC236}">
                  <a16:creationId xmlns:a16="http://schemas.microsoft.com/office/drawing/2014/main" id="{50F1EF31-52A2-4A8D-803D-365470E5FB14}"/>
                </a:ext>
              </a:extLst>
            </p:cNvPr>
            <p:cNvSpPr txBox="1"/>
            <p:nvPr/>
          </p:nvSpPr>
          <p:spPr>
            <a:xfrm>
              <a:off x="5060911" y="2728125"/>
              <a:ext cx="1662357" cy="2585323"/>
            </a:xfrm>
            <a:prstGeom prst="rect">
              <a:avLst/>
            </a:prstGeom>
            <a:noFill/>
          </p:spPr>
          <p:txBody>
            <a:bodyPr wrap="square" rtlCol="0">
              <a:spAutoFit/>
            </a:bodyPr>
            <a:lstStyle/>
            <a:p>
              <a:pPr marL="228600" indent="-228600">
                <a:buFont typeface="+mj-lt"/>
                <a:buAutoNum type="arabicPeriod"/>
              </a:pPr>
              <a:r>
                <a:rPr lang="en-US" sz="900" dirty="0">
                  <a:solidFill>
                    <a:schemeClr val="bg1"/>
                  </a:solidFill>
                </a:rPr>
                <a:t>Strengthen Homeland Defense</a:t>
              </a:r>
            </a:p>
            <a:p>
              <a:pPr marL="228600" indent="-228600">
                <a:buFont typeface="+mj-lt"/>
                <a:buAutoNum type="arabicPeriod"/>
              </a:pPr>
              <a:r>
                <a:rPr lang="en-US" sz="900" dirty="0">
                  <a:solidFill>
                    <a:schemeClr val="bg1"/>
                  </a:solidFill>
                </a:rPr>
                <a:t>Enhance Deterrence</a:t>
              </a:r>
            </a:p>
            <a:p>
              <a:pPr marL="228600" indent="-228600">
                <a:buFont typeface="+mj-lt"/>
                <a:buAutoNum type="arabicPeriod"/>
              </a:pPr>
              <a:r>
                <a:rPr lang="en-US" sz="900" dirty="0">
                  <a:solidFill>
                    <a:schemeClr val="bg1"/>
                  </a:solidFill>
                </a:rPr>
                <a:t>Prepare to Win</a:t>
              </a:r>
            </a:p>
            <a:p>
              <a:pPr marL="228600" indent="-228600">
                <a:buFont typeface="+mj-lt"/>
                <a:buAutoNum type="arabicPeriod"/>
              </a:pPr>
              <a:r>
                <a:rPr lang="en-US" sz="900" dirty="0">
                  <a:solidFill>
                    <a:schemeClr val="bg1"/>
                  </a:solidFill>
                </a:rPr>
                <a:t>Integrate Joint and Combined Efforts</a:t>
              </a:r>
            </a:p>
            <a:p>
              <a:pPr marL="228600" indent="-228600">
                <a:buFont typeface="+mj-lt"/>
                <a:buAutoNum type="arabicPeriod"/>
              </a:pPr>
              <a:r>
                <a:rPr lang="en-US" sz="900" dirty="0">
                  <a:solidFill>
                    <a:schemeClr val="bg1"/>
                  </a:solidFill>
                </a:rPr>
                <a:t>Leverage Opportunities in Campaigning</a:t>
              </a:r>
            </a:p>
            <a:p>
              <a:pPr marL="228600" indent="-228600">
                <a:buFont typeface="+mj-lt"/>
                <a:buAutoNum type="arabicPeriod"/>
              </a:pPr>
              <a:r>
                <a:rPr lang="en-US" sz="900" b="1" dirty="0">
                  <a:solidFill>
                    <a:srgbClr val="FFFF00"/>
                  </a:solidFill>
                </a:rPr>
                <a:t>Reinforce Diplomacy</a:t>
              </a:r>
            </a:p>
            <a:p>
              <a:pPr marL="228600" indent="-228600">
                <a:buFont typeface="+mj-lt"/>
                <a:buAutoNum type="arabicPeriod"/>
              </a:pPr>
              <a:r>
                <a:rPr lang="en-US" sz="900" b="1" dirty="0">
                  <a:solidFill>
                    <a:srgbClr val="FFFF00"/>
                  </a:solidFill>
                </a:rPr>
                <a:t>Strengthen Relationships with Allies and Partners</a:t>
              </a:r>
            </a:p>
            <a:p>
              <a:pPr marL="228600" indent="-228600">
                <a:buFont typeface="+mj-lt"/>
                <a:buAutoNum type="arabicPeriod"/>
              </a:pPr>
              <a:r>
                <a:rPr lang="en-US" sz="900" dirty="0">
                  <a:solidFill>
                    <a:schemeClr val="bg1"/>
                  </a:solidFill>
                </a:rPr>
                <a:t>Prioritize Concepts and Resources</a:t>
              </a:r>
            </a:p>
            <a:p>
              <a:pPr marL="228600" indent="-228600">
                <a:buFont typeface="+mj-lt"/>
                <a:buAutoNum type="arabicPeriod"/>
              </a:pPr>
              <a:r>
                <a:rPr lang="en-US" sz="900" b="1" dirty="0">
                  <a:solidFill>
                    <a:srgbClr val="FFFF00"/>
                  </a:solidFill>
                </a:rPr>
                <a:t>Build a Resilient Joint Force</a:t>
              </a:r>
            </a:p>
            <a:p>
              <a:pPr marL="228600" indent="-228600">
                <a:buFont typeface="+mj-lt"/>
                <a:buAutoNum type="arabicPeriod"/>
              </a:pPr>
              <a:r>
                <a:rPr lang="en-US" sz="900" dirty="0">
                  <a:solidFill>
                    <a:schemeClr val="bg1"/>
                  </a:solidFill>
                </a:rPr>
                <a:t>Integrate Capabilities Rapidly</a:t>
              </a:r>
            </a:p>
          </p:txBody>
        </p:sp>
        <p:grpSp>
          <p:nvGrpSpPr>
            <p:cNvPr id="28" name="Group 27">
              <a:extLst>
                <a:ext uri="{FF2B5EF4-FFF2-40B4-BE49-F238E27FC236}">
                  <a16:creationId xmlns:a16="http://schemas.microsoft.com/office/drawing/2014/main" id="{537103D7-2664-49B0-B5E3-847BC93337AF}"/>
                </a:ext>
              </a:extLst>
            </p:cNvPr>
            <p:cNvGrpSpPr/>
            <p:nvPr/>
          </p:nvGrpSpPr>
          <p:grpSpPr>
            <a:xfrm>
              <a:off x="6918155" y="2762262"/>
              <a:ext cx="816272" cy="507831"/>
              <a:chOff x="382826" y="3978710"/>
              <a:chExt cx="816272" cy="507831"/>
            </a:xfrm>
          </p:grpSpPr>
          <p:sp>
            <p:nvSpPr>
              <p:cNvPr id="43" name="Rounded Rectangle 42">
                <a:extLst>
                  <a:ext uri="{FF2B5EF4-FFF2-40B4-BE49-F238E27FC236}">
                    <a16:creationId xmlns:a16="http://schemas.microsoft.com/office/drawing/2014/main" id="{6B2E81C9-760A-4A80-A6CA-9FA8F8074F6D}"/>
                  </a:ext>
                </a:extLst>
              </p:cNvPr>
              <p:cNvSpPr/>
              <p:nvPr/>
            </p:nvSpPr>
            <p:spPr bwMode="auto">
              <a:xfrm>
                <a:off x="388044" y="3980918"/>
                <a:ext cx="803926" cy="505623"/>
              </a:xfrm>
              <a:prstGeom prst="roundRect">
                <a:avLst/>
              </a:prstGeom>
              <a:solidFill>
                <a:srgbClr val="FF66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44" name="TextBox 43">
                <a:extLst>
                  <a:ext uri="{FF2B5EF4-FFF2-40B4-BE49-F238E27FC236}">
                    <a16:creationId xmlns:a16="http://schemas.microsoft.com/office/drawing/2014/main" id="{F065F4D4-00FD-4BE2-80AA-1FDB6226E194}"/>
                  </a:ext>
                </a:extLst>
              </p:cNvPr>
              <p:cNvSpPr txBox="1"/>
              <p:nvPr/>
            </p:nvSpPr>
            <p:spPr>
              <a:xfrm>
                <a:off x="382826" y="3978710"/>
                <a:ext cx="816272" cy="507831"/>
              </a:xfrm>
              <a:prstGeom prst="rect">
                <a:avLst/>
              </a:prstGeom>
              <a:noFill/>
            </p:spPr>
            <p:txBody>
              <a:bodyPr wrap="square" rtlCol="0">
                <a:spAutoFit/>
              </a:bodyPr>
              <a:lstStyle/>
              <a:p>
                <a:pPr algn="ctr"/>
                <a:r>
                  <a:rPr lang="en-US" sz="900" b="1" dirty="0"/>
                  <a:t>Defend the Homeland</a:t>
                </a:r>
              </a:p>
            </p:txBody>
          </p:sp>
        </p:grpSp>
        <p:grpSp>
          <p:nvGrpSpPr>
            <p:cNvPr id="29" name="Group 28">
              <a:extLst>
                <a:ext uri="{FF2B5EF4-FFF2-40B4-BE49-F238E27FC236}">
                  <a16:creationId xmlns:a16="http://schemas.microsoft.com/office/drawing/2014/main" id="{8DB6B2A2-9DF1-4F13-86E3-2F08F1482250}"/>
                </a:ext>
              </a:extLst>
            </p:cNvPr>
            <p:cNvGrpSpPr/>
            <p:nvPr/>
          </p:nvGrpSpPr>
          <p:grpSpPr>
            <a:xfrm>
              <a:off x="6918155" y="3395282"/>
              <a:ext cx="816272" cy="505623"/>
              <a:chOff x="382826" y="3980918"/>
              <a:chExt cx="816272" cy="505623"/>
            </a:xfrm>
          </p:grpSpPr>
          <p:sp>
            <p:nvSpPr>
              <p:cNvPr id="41" name="Rounded Rectangle 46">
                <a:extLst>
                  <a:ext uri="{FF2B5EF4-FFF2-40B4-BE49-F238E27FC236}">
                    <a16:creationId xmlns:a16="http://schemas.microsoft.com/office/drawing/2014/main" id="{79CBED3C-5649-4EC9-B415-42551E8AC8E0}"/>
                  </a:ext>
                </a:extLst>
              </p:cNvPr>
              <p:cNvSpPr/>
              <p:nvPr/>
            </p:nvSpPr>
            <p:spPr bwMode="auto">
              <a:xfrm>
                <a:off x="388044" y="3980918"/>
                <a:ext cx="803926" cy="505623"/>
              </a:xfrm>
              <a:prstGeom prst="roundRect">
                <a:avLst/>
              </a:prstGeom>
              <a:solidFill>
                <a:srgbClr val="FF66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42" name="TextBox 41">
                <a:extLst>
                  <a:ext uri="{FF2B5EF4-FFF2-40B4-BE49-F238E27FC236}">
                    <a16:creationId xmlns:a16="http://schemas.microsoft.com/office/drawing/2014/main" id="{5B1E9834-CB92-4F6D-9A59-C051749F3614}"/>
                  </a:ext>
                </a:extLst>
              </p:cNvPr>
              <p:cNvSpPr txBox="1"/>
              <p:nvPr/>
            </p:nvSpPr>
            <p:spPr>
              <a:xfrm>
                <a:off x="382826" y="4047078"/>
                <a:ext cx="816272" cy="369332"/>
              </a:xfrm>
              <a:prstGeom prst="rect">
                <a:avLst/>
              </a:prstGeom>
              <a:noFill/>
            </p:spPr>
            <p:txBody>
              <a:bodyPr wrap="square" rtlCol="0">
                <a:spAutoFit/>
              </a:bodyPr>
              <a:lstStyle/>
              <a:p>
                <a:pPr algn="ctr"/>
                <a:r>
                  <a:rPr lang="en-US" sz="900" b="1" dirty="0"/>
                  <a:t>Deter</a:t>
                </a:r>
              </a:p>
              <a:p>
                <a:pPr algn="ctr"/>
                <a:r>
                  <a:rPr lang="en-US" sz="900" b="1" dirty="0"/>
                  <a:t>Attack</a:t>
                </a:r>
              </a:p>
            </p:txBody>
          </p:sp>
        </p:grpSp>
        <p:grpSp>
          <p:nvGrpSpPr>
            <p:cNvPr id="30" name="Group 29">
              <a:extLst>
                <a:ext uri="{FF2B5EF4-FFF2-40B4-BE49-F238E27FC236}">
                  <a16:creationId xmlns:a16="http://schemas.microsoft.com/office/drawing/2014/main" id="{4AD0E69C-C0C4-4E40-8901-FE3E18FCB062}"/>
                </a:ext>
              </a:extLst>
            </p:cNvPr>
            <p:cNvGrpSpPr/>
            <p:nvPr/>
          </p:nvGrpSpPr>
          <p:grpSpPr>
            <a:xfrm>
              <a:off x="6918155" y="4054884"/>
              <a:ext cx="816272" cy="505623"/>
              <a:chOff x="382826" y="3980918"/>
              <a:chExt cx="816272" cy="505623"/>
            </a:xfrm>
          </p:grpSpPr>
          <p:sp>
            <p:nvSpPr>
              <p:cNvPr id="39" name="Rounded Rectangle 49">
                <a:extLst>
                  <a:ext uri="{FF2B5EF4-FFF2-40B4-BE49-F238E27FC236}">
                    <a16:creationId xmlns:a16="http://schemas.microsoft.com/office/drawing/2014/main" id="{7D6D0005-21EB-4762-A906-1FDB1F5CAFE2}"/>
                  </a:ext>
                </a:extLst>
              </p:cNvPr>
              <p:cNvSpPr/>
              <p:nvPr/>
            </p:nvSpPr>
            <p:spPr bwMode="auto">
              <a:xfrm>
                <a:off x="388044" y="3980918"/>
                <a:ext cx="803926" cy="505623"/>
              </a:xfrm>
              <a:prstGeom prst="roundRect">
                <a:avLst/>
              </a:prstGeom>
              <a:solidFill>
                <a:srgbClr val="FF66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40" name="TextBox 39">
                <a:extLst>
                  <a:ext uri="{FF2B5EF4-FFF2-40B4-BE49-F238E27FC236}">
                    <a16:creationId xmlns:a16="http://schemas.microsoft.com/office/drawing/2014/main" id="{CBBB4859-A19D-48A8-A17E-F84515FD0B80}"/>
                  </a:ext>
                </a:extLst>
              </p:cNvPr>
              <p:cNvSpPr txBox="1"/>
              <p:nvPr/>
            </p:nvSpPr>
            <p:spPr>
              <a:xfrm>
                <a:off x="382826" y="4047078"/>
                <a:ext cx="816272" cy="369332"/>
              </a:xfrm>
              <a:prstGeom prst="rect">
                <a:avLst/>
              </a:prstGeom>
              <a:noFill/>
            </p:spPr>
            <p:txBody>
              <a:bodyPr wrap="square" rtlCol="0">
                <a:spAutoFit/>
              </a:bodyPr>
              <a:lstStyle/>
              <a:p>
                <a:pPr algn="ctr"/>
                <a:r>
                  <a:rPr lang="en-US" sz="900" b="1" dirty="0"/>
                  <a:t>Prevail in</a:t>
                </a:r>
              </a:p>
              <a:p>
                <a:pPr algn="ctr"/>
                <a:r>
                  <a:rPr lang="en-US" sz="900" b="1" dirty="0"/>
                  <a:t>Conflict</a:t>
                </a:r>
              </a:p>
            </p:txBody>
          </p:sp>
        </p:grpSp>
        <p:grpSp>
          <p:nvGrpSpPr>
            <p:cNvPr id="31" name="Group 30">
              <a:extLst>
                <a:ext uri="{FF2B5EF4-FFF2-40B4-BE49-F238E27FC236}">
                  <a16:creationId xmlns:a16="http://schemas.microsoft.com/office/drawing/2014/main" id="{C12B1336-597F-4168-9F1B-D6AEF9A4711A}"/>
                </a:ext>
              </a:extLst>
            </p:cNvPr>
            <p:cNvGrpSpPr/>
            <p:nvPr/>
          </p:nvGrpSpPr>
          <p:grpSpPr>
            <a:xfrm>
              <a:off x="6917200" y="4735188"/>
              <a:ext cx="816272" cy="505623"/>
              <a:chOff x="382826" y="3980918"/>
              <a:chExt cx="816272" cy="505623"/>
            </a:xfrm>
          </p:grpSpPr>
          <p:sp>
            <p:nvSpPr>
              <p:cNvPr id="37" name="Rounded Rectangle 52">
                <a:extLst>
                  <a:ext uri="{FF2B5EF4-FFF2-40B4-BE49-F238E27FC236}">
                    <a16:creationId xmlns:a16="http://schemas.microsoft.com/office/drawing/2014/main" id="{56F321CE-FD44-4044-8511-C1E52161AAA2}"/>
                  </a:ext>
                </a:extLst>
              </p:cNvPr>
              <p:cNvSpPr/>
              <p:nvPr/>
            </p:nvSpPr>
            <p:spPr bwMode="auto">
              <a:xfrm>
                <a:off x="388044" y="3980918"/>
                <a:ext cx="803926" cy="505623"/>
              </a:xfrm>
              <a:prstGeom prst="roundRect">
                <a:avLst/>
              </a:prstGeom>
              <a:solidFill>
                <a:srgbClr val="FF66FF"/>
              </a:solidFill>
              <a:ln w="9525" cap="flat" cmpd="sng" algn="ctr">
                <a:solidFill>
                  <a:schemeClr val="bg2"/>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sp>
            <p:nvSpPr>
              <p:cNvPr id="38" name="TextBox 37">
                <a:extLst>
                  <a:ext uri="{FF2B5EF4-FFF2-40B4-BE49-F238E27FC236}">
                    <a16:creationId xmlns:a16="http://schemas.microsoft.com/office/drawing/2014/main" id="{158CBAB2-1A16-4F90-9BA9-69C4BFA2136C}"/>
                  </a:ext>
                </a:extLst>
              </p:cNvPr>
              <p:cNvSpPr txBox="1"/>
              <p:nvPr/>
            </p:nvSpPr>
            <p:spPr>
              <a:xfrm>
                <a:off x="382826" y="4047078"/>
                <a:ext cx="816272" cy="369332"/>
              </a:xfrm>
              <a:prstGeom prst="rect">
                <a:avLst/>
              </a:prstGeom>
              <a:noFill/>
            </p:spPr>
            <p:txBody>
              <a:bodyPr wrap="square" rtlCol="0">
                <a:spAutoFit/>
              </a:bodyPr>
              <a:lstStyle/>
              <a:p>
                <a:pPr algn="ctr"/>
                <a:r>
                  <a:rPr lang="en-US" sz="900" b="1" dirty="0"/>
                  <a:t>Modernize</a:t>
                </a:r>
              </a:p>
              <a:p>
                <a:pPr algn="ctr"/>
                <a:r>
                  <a:rPr lang="en-US" sz="900" b="1" dirty="0"/>
                  <a:t>the Force</a:t>
                </a:r>
              </a:p>
            </p:txBody>
          </p:sp>
        </p:grpSp>
        <p:sp>
          <p:nvSpPr>
            <p:cNvPr id="32" name="Rounded Rectangle 54">
              <a:extLst>
                <a:ext uri="{FF2B5EF4-FFF2-40B4-BE49-F238E27FC236}">
                  <a16:creationId xmlns:a16="http://schemas.microsoft.com/office/drawing/2014/main" id="{1C9E9CC4-1D19-429E-B0DE-63893BC451E6}"/>
                </a:ext>
              </a:extLst>
            </p:cNvPr>
            <p:cNvSpPr/>
            <p:nvPr/>
          </p:nvSpPr>
          <p:spPr bwMode="auto">
            <a:xfrm>
              <a:off x="6793307" y="2667614"/>
              <a:ext cx="1076641" cy="2707370"/>
            </a:xfrm>
            <a:prstGeom prst="roundRect">
              <a:avLst/>
            </a:prstGeom>
            <a:noFill/>
            <a:ln w="19050" cap="flat" cmpd="sng" algn="ctr">
              <a:solidFill>
                <a:srgbClr val="7030A0"/>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rgbClr val="000066"/>
                </a:solidFill>
                <a:effectLst/>
                <a:latin typeface="Tahoma" charset="0"/>
              </a:endParaRPr>
            </a:p>
          </p:txBody>
        </p:sp>
        <p:cxnSp>
          <p:nvCxnSpPr>
            <p:cNvPr id="33" name="Elbow Connector 58">
              <a:extLst>
                <a:ext uri="{FF2B5EF4-FFF2-40B4-BE49-F238E27FC236}">
                  <a16:creationId xmlns:a16="http://schemas.microsoft.com/office/drawing/2014/main" id="{0288B6F5-35C3-45A4-8EAA-94AE3098F3EC}"/>
                </a:ext>
              </a:extLst>
            </p:cNvPr>
            <p:cNvCxnSpPr>
              <a:stCxn id="37" idx="2"/>
              <a:endCxn id="21" idx="2"/>
            </p:cNvCxnSpPr>
            <p:nvPr/>
          </p:nvCxnSpPr>
          <p:spPr bwMode="auto">
            <a:xfrm rot="5400000">
              <a:off x="5221715" y="3190427"/>
              <a:ext cx="52283" cy="4153051"/>
            </a:xfrm>
            <a:prstGeom prst="bentConnector3">
              <a:avLst>
                <a:gd name="adj1" fmla="val 978559"/>
              </a:avLst>
            </a:prstGeom>
            <a:noFill/>
            <a:ln w="19050" cap="flat" cmpd="sng" algn="ctr">
              <a:solidFill>
                <a:srgbClr val="7030A0"/>
              </a:solidFill>
              <a:prstDash val="solid"/>
              <a:round/>
              <a:headEnd type="none" w="med" len="med"/>
              <a:tailEnd type="triangle"/>
            </a:ln>
            <a:effectLst/>
          </p:spPr>
        </p:cxnSp>
        <p:sp>
          <p:nvSpPr>
            <p:cNvPr id="34" name="TextBox 33">
              <a:extLst>
                <a:ext uri="{FF2B5EF4-FFF2-40B4-BE49-F238E27FC236}">
                  <a16:creationId xmlns:a16="http://schemas.microsoft.com/office/drawing/2014/main" id="{B6B4D6EE-62DD-4DC3-9C50-AB5F928B5DCF}"/>
                </a:ext>
              </a:extLst>
            </p:cNvPr>
            <p:cNvSpPr txBox="1"/>
            <p:nvPr/>
          </p:nvSpPr>
          <p:spPr>
            <a:xfrm>
              <a:off x="4569245" y="5567885"/>
              <a:ext cx="930063" cy="230832"/>
            </a:xfrm>
            <a:prstGeom prst="rect">
              <a:avLst/>
            </a:prstGeom>
            <a:noFill/>
          </p:spPr>
          <p:txBody>
            <a:bodyPr wrap="none" rtlCol="0">
              <a:spAutoFit/>
            </a:bodyPr>
            <a:lstStyle/>
            <a:p>
              <a:pPr algn="ctr"/>
              <a:r>
                <a:rPr lang="en-US" sz="900" b="1" i="1" dirty="0"/>
                <a:t>Assessments</a:t>
              </a:r>
            </a:p>
          </p:txBody>
        </p:sp>
        <p:sp>
          <p:nvSpPr>
            <p:cNvPr id="35" name="TextBox 34">
              <a:extLst>
                <a:ext uri="{FF2B5EF4-FFF2-40B4-BE49-F238E27FC236}">
                  <a16:creationId xmlns:a16="http://schemas.microsoft.com/office/drawing/2014/main" id="{2B21602C-866E-4858-8CE3-E9F4D024A69D}"/>
                </a:ext>
              </a:extLst>
            </p:cNvPr>
            <p:cNvSpPr txBox="1"/>
            <p:nvPr/>
          </p:nvSpPr>
          <p:spPr>
            <a:xfrm>
              <a:off x="4779225" y="2370833"/>
              <a:ext cx="431528" cy="230832"/>
            </a:xfrm>
            <a:prstGeom prst="rect">
              <a:avLst/>
            </a:prstGeom>
            <a:noFill/>
          </p:spPr>
          <p:txBody>
            <a:bodyPr wrap="none" rtlCol="0">
              <a:spAutoFit/>
            </a:bodyPr>
            <a:lstStyle/>
            <a:p>
              <a:pPr algn="ctr"/>
              <a:r>
                <a:rPr lang="en-US" sz="900" b="1" i="1" dirty="0"/>
                <a:t>Risk</a:t>
              </a:r>
            </a:p>
          </p:txBody>
        </p:sp>
        <p:sp>
          <p:nvSpPr>
            <p:cNvPr id="36" name="TextBox 35">
              <a:extLst>
                <a:ext uri="{FF2B5EF4-FFF2-40B4-BE49-F238E27FC236}">
                  <a16:creationId xmlns:a16="http://schemas.microsoft.com/office/drawing/2014/main" id="{5B64DE25-A9C1-4C64-968E-7B93C92EDC80}"/>
                </a:ext>
              </a:extLst>
            </p:cNvPr>
            <p:cNvSpPr txBox="1"/>
            <p:nvPr/>
          </p:nvSpPr>
          <p:spPr>
            <a:xfrm>
              <a:off x="1485097" y="5964186"/>
              <a:ext cx="6199133" cy="246221"/>
            </a:xfrm>
            <a:prstGeom prst="rect">
              <a:avLst/>
            </a:prstGeom>
            <a:noFill/>
          </p:spPr>
          <p:txBody>
            <a:bodyPr wrap="none" rtlCol="0">
              <a:spAutoFit/>
            </a:bodyPr>
            <a:lstStyle/>
            <a:p>
              <a:pPr algn="ctr"/>
              <a:r>
                <a:rPr lang="en-US" sz="1000" b="1" i="1" dirty="0"/>
                <a:t>Lethal     Survivable     Sustainable     Resilient     Agile and Responsive     Globally Integrated  </a:t>
              </a:r>
            </a:p>
          </p:txBody>
        </p:sp>
      </p:grpSp>
    </p:spTree>
    <p:extLst>
      <p:ext uri="{BB962C8B-B14F-4D97-AF65-F5344CB8AC3E}">
        <p14:creationId xmlns:p14="http://schemas.microsoft.com/office/powerpoint/2010/main" val="4041716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EUCOM Planning Hierarchy</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grpSp>
        <p:nvGrpSpPr>
          <p:cNvPr id="59" name="Group 58">
            <a:extLst>
              <a:ext uri="{FF2B5EF4-FFF2-40B4-BE49-F238E27FC236}">
                <a16:creationId xmlns:a16="http://schemas.microsoft.com/office/drawing/2014/main" id="{2B38E3F1-D6B4-4143-A947-3568D114CB2D}"/>
              </a:ext>
            </a:extLst>
          </p:cNvPr>
          <p:cNvGrpSpPr/>
          <p:nvPr/>
        </p:nvGrpSpPr>
        <p:grpSpPr>
          <a:xfrm>
            <a:off x="2350998" y="1047020"/>
            <a:ext cx="7521808" cy="2574852"/>
            <a:chOff x="147860" y="993527"/>
            <a:chExt cx="7521808" cy="2574852"/>
          </a:xfrm>
        </p:grpSpPr>
        <p:sp>
          <p:nvSpPr>
            <p:cNvPr id="60" name="Rectangle 59">
              <a:extLst>
                <a:ext uri="{FF2B5EF4-FFF2-40B4-BE49-F238E27FC236}">
                  <a16:creationId xmlns:a16="http://schemas.microsoft.com/office/drawing/2014/main" id="{DE390A94-E19B-4886-BD1E-C2C32B2D2CF5}"/>
                </a:ext>
              </a:extLst>
            </p:cNvPr>
            <p:cNvSpPr/>
            <p:nvPr/>
          </p:nvSpPr>
          <p:spPr>
            <a:xfrm>
              <a:off x="5764668" y="2206029"/>
              <a:ext cx="1905000" cy="925513"/>
            </a:xfrm>
            <a:prstGeom prst="rect">
              <a:avLst/>
            </a:prstGeom>
            <a:gradFill>
              <a:gsLst>
                <a:gs pos="0">
                  <a:srgbClr val="8064A2">
                    <a:lumMod val="75000"/>
                  </a:srgbClr>
                </a:gs>
                <a:gs pos="32000">
                  <a:srgbClr val="8064A2"/>
                </a:gs>
              </a:gsLst>
              <a:lin ang="0" scaled="1"/>
            </a:gradFill>
            <a:ln w="25400" cap="flat" cmpd="sng" algn="ctr">
              <a:noFill/>
              <a:prstDash val="solid"/>
            </a:ln>
            <a:effectLst/>
          </p:spPr>
          <p:txBody>
            <a:bodyPr lIns="274320" tIns="228600" rIns="182880" bIns="228600" spcCol="1270">
              <a:spAutoFit/>
            </a:bodyPr>
            <a:lstStyle/>
            <a:p>
              <a:pPr algn="ctr" eaLnBrk="1" fontAlgn="auto" hangingPunct="1">
                <a:spcBef>
                  <a:spcPts val="0"/>
                </a:spcBef>
                <a:spcAft>
                  <a:spcPts val="0"/>
                </a:spcAft>
                <a:defRPr/>
              </a:pPr>
              <a:r>
                <a:rPr lang="en-US" sz="1400" kern="0" dirty="0">
                  <a:solidFill>
                    <a:schemeClr val="bg1"/>
                  </a:solidFill>
                  <a:latin typeface="Tahoma"/>
                  <a:ea typeface="ＭＳ Ｐゴシック"/>
                  <a:cs typeface="ＭＳ Ｐゴシック"/>
                </a:rPr>
                <a:t>Tabs A-Z</a:t>
              </a:r>
            </a:p>
            <a:p>
              <a:pPr algn="ctr" eaLnBrk="1" fontAlgn="auto" hangingPunct="1">
                <a:spcBef>
                  <a:spcPts val="0"/>
                </a:spcBef>
                <a:spcAft>
                  <a:spcPts val="0"/>
                </a:spcAft>
                <a:defRPr/>
              </a:pPr>
              <a:r>
                <a:rPr lang="en-US" sz="1400" kern="0" dirty="0">
                  <a:solidFill>
                    <a:schemeClr val="bg1"/>
                  </a:solidFill>
                  <a:latin typeface="Tahoma"/>
                  <a:ea typeface="ＭＳ Ｐゴシック"/>
                  <a:cs typeface="ＭＳ Ｐゴシック"/>
                </a:rPr>
                <a:t>Country Plans</a:t>
              </a:r>
            </a:p>
          </p:txBody>
        </p:sp>
        <p:sp>
          <p:nvSpPr>
            <p:cNvPr id="61" name="Rectangle 60">
              <a:extLst>
                <a:ext uri="{FF2B5EF4-FFF2-40B4-BE49-F238E27FC236}">
                  <a16:creationId xmlns:a16="http://schemas.microsoft.com/office/drawing/2014/main" id="{99454ECF-5DB1-4DF0-891E-BFB55D1C6F6D}"/>
                </a:ext>
              </a:extLst>
            </p:cNvPr>
            <p:cNvSpPr>
              <a:spLocks noChangeArrowheads="1"/>
            </p:cNvSpPr>
            <p:nvPr/>
          </p:nvSpPr>
          <p:spPr bwMode="auto">
            <a:xfrm>
              <a:off x="5773434" y="3133404"/>
              <a:ext cx="1896234" cy="434975"/>
            </a:xfrm>
            <a:prstGeom prst="rect">
              <a:avLst/>
            </a:prstGeom>
            <a:solidFill>
              <a:srgbClr val="000000">
                <a:alpha val="20000"/>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tIns="91440" bIns="91440" anchor="ctr"/>
            <a:lstStyle>
              <a:lvl1pPr>
                <a:defRPr sz="2000">
                  <a:solidFill>
                    <a:srgbClr val="000066"/>
                  </a:solidFill>
                  <a:latin typeface="Tahoma" panose="020B0604030504040204" pitchFamily="34" charset="0"/>
                  <a:ea typeface="ＭＳ Ｐゴシック" panose="020B0600070205080204" pitchFamily="34" charset="-128"/>
                </a:defRPr>
              </a:lvl1pPr>
              <a:lvl2pPr marL="742950" indent="-285750">
                <a:defRPr sz="2000">
                  <a:solidFill>
                    <a:srgbClr val="000066"/>
                  </a:solidFill>
                  <a:latin typeface="Tahoma" panose="020B0604030504040204" pitchFamily="34" charset="0"/>
                  <a:ea typeface="ＭＳ Ｐゴシック" panose="020B0600070205080204" pitchFamily="34" charset="-128"/>
                </a:defRPr>
              </a:lvl2pPr>
              <a:lvl3pPr marL="1143000" indent="-228600">
                <a:defRPr sz="2000">
                  <a:solidFill>
                    <a:srgbClr val="000066"/>
                  </a:solidFill>
                  <a:latin typeface="Tahoma" panose="020B0604030504040204" pitchFamily="34" charset="0"/>
                  <a:ea typeface="ＭＳ Ｐゴシック" panose="020B0600070205080204" pitchFamily="34" charset="-128"/>
                </a:defRPr>
              </a:lvl3pPr>
              <a:lvl4pPr marL="1600200" indent="-228600">
                <a:defRPr sz="2000">
                  <a:solidFill>
                    <a:srgbClr val="000066"/>
                  </a:solidFill>
                  <a:latin typeface="Tahoma" panose="020B0604030504040204" pitchFamily="34" charset="0"/>
                  <a:ea typeface="ＭＳ Ｐゴシック" panose="020B0600070205080204" pitchFamily="34" charset="-128"/>
                </a:defRPr>
              </a:lvl4pPr>
              <a:lvl5pPr marL="2057400" indent="-228600">
                <a:defRPr sz="2000">
                  <a:solidFill>
                    <a:srgbClr val="000066"/>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9pPr>
            </a:lstStyle>
            <a:p>
              <a:pPr algn="r" eaLnBrk="1" hangingPunct="1"/>
              <a:r>
                <a:rPr lang="en-US" altLang="en-US" sz="1200" dirty="0">
                  <a:solidFill>
                    <a:schemeClr val="bg1"/>
                  </a:solidFill>
                </a:rPr>
                <a:t>ECJ5 Regionals</a:t>
              </a:r>
            </a:p>
          </p:txBody>
        </p:sp>
        <p:sp>
          <p:nvSpPr>
            <p:cNvPr id="62" name="Rectangle 61">
              <a:extLst>
                <a:ext uri="{FF2B5EF4-FFF2-40B4-BE49-F238E27FC236}">
                  <a16:creationId xmlns:a16="http://schemas.microsoft.com/office/drawing/2014/main" id="{A14BE207-569A-460A-8B1A-DD4554076364}"/>
                </a:ext>
              </a:extLst>
            </p:cNvPr>
            <p:cNvSpPr/>
            <p:nvPr/>
          </p:nvSpPr>
          <p:spPr>
            <a:xfrm>
              <a:off x="3816201" y="1602522"/>
              <a:ext cx="2001838" cy="1108075"/>
            </a:xfrm>
            <a:prstGeom prst="rect">
              <a:avLst/>
            </a:prstGeom>
            <a:gradFill>
              <a:gsLst>
                <a:gs pos="0">
                  <a:srgbClr val="9BBB59">
                    <a:lumMod val="75000"/>
                  </a:srgbClr>
                </a:gs>
                <a:gs pos="32000">
                  <a:srgbClr val="9BBB59"/>
                </a:gs>
              </a:gsLst>
              <a:lin ang="0" scaled="1"/>
            </a:gradFill>
            <a:ln w="25400" cap="flat" cmpd="sng" algn="ctr">
              <a:noFill/>
              <a:prstDash val="solid"/>
            </a:ln>
            <a:effectLst/>
          </p:spPr>
          <p:txBody>
            <a:bodyPr lIns="274320" tIns="228600" rIns="182880" bIns="228600" spcCol="1270">
              <a:spAutoFit/>
            </a:bodyPr>
            <a:lstStyle/>
            <a:p>
              <a:pPr algn="ctr" eaLnBrk="1" fontAlgn="auto" hangingPunct="1">
                <a:spcBef>
                  <a:spcPts val="0"/>
                </a:spcBef>
                <a:spcAft>
                  <a:spcPts val="0"/>
                </a:spcAft>
                <a:defRPr/>
              </a:pPr>
              <a:r>
                <a:rPr lang="en-US" sz="1400" kern="0" dirty="0">
                  <a:solidFill>
                    <a:srgbClr val="FFFFFF"/>
                  </a:solidFill>
                  <a:latin typeface="Tahoma"/>
                  <a:ea typeface="ＭＳ Ｐゴシック"/>
                  <a:cs typeface="ＭＳ Ｐゴシック"/>
                </a:rPr>
                <a:t>CCP Appendix 22</a:t>
              </a:r>
            </a:p>
            <a:p>
              <a:pPr algn="ctr" eaLnBrk="1" fontAlgn="auto" hangingPunct="1">
                <a:spcBef>
                  <a:spcPts val="0"/>
                </a:spcBef>
                <a:spcAft>
                  <a:spcPts val="0"/>
                </a:spcAft>
                <a:defRPr/>
              </a:pPr>
              <a:r>
                <a:rPr lang="en-US" sz="1300" kern="0" dirty="0">
                  <a:solidFill>
                    <a:srgbClr val="FFFFFF"/>
                  </a:solidFill>
                  <a:latin typeface="Tahoma"/>
                  <a:ea typeface="ＭＳ Ｐゴシック"/>
                  <a:cs typeface="ＭＳ Ｐゴシック"/>
                </a:rPr>
                <a:t>Theater Security Cooperation</a:t>
              </a:r>
            </a:p>
          </p:txBody>
        </p:sp>
        <p:sp>
          <p:nvSpPr>
            <p:cNvPr id="63" name="Rectangle 62">
              <a:extLst>
                <a:ext uri="{FF2B5EF4-FFF2-40B4-BE49-F238E27FC236}">
                  <a16:creationId xmlns:a16="http://schemas.microsoft.com/office/drawing/2014/main" id="{26AF1447-C22C-4D62-800B-1C0D3E1D8374}"/>
                </a:ext>
              </a:extLst>
            </p:cNvPr>
            <p:cNvSpPr>
              <a:spLocks noChangeArrowheads="1"/>
            </p:cNvSpPr>
            <p:nvPr/>
          </p:nvSpPr>
          <p:spPr bwMode="auto">
            <a:xfrm>
              <a:off x="3814459" y="2709607"/>
              <a:ext cx="1958975" cy="433387"/>
            </a:xfrm>
            <a:prstGeom prst="rect">
              <a:avLst/>
            </a:prstGeom>
            <a:solidFill>
              <a:srgbClr val="000000">
                <a:alpha val="20000"/>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tIns="91440" bIns="91440" anchor="ctr"/>
            <a:lstStyle>
              <a:lvl1pPr>
                <a:defRPr sz="2000">
                  <a:solidFill>
                    <a:srgbClr val="000066"/>
                  </a:solidFill>
                  <a:latin typeface="Tahoma" panose="020B0604030504040204" pitchFamily="34" charset="0"/>
                  <a:ea typeface="ＭＳ Ｐゴシック" panose="020B0600070205080204" pitchFamily="34" charset="-128"/>
                </a:defRPr>
              </a:lvl1pPr>
              <a:lvl2pPr marL="742950" indent="-285750">
                <a:defRPr sz="2000">
                  <a:solidFill>
                    <a:srgbClr val="000066"/>
                  </a:solidFill>
                  <a:latin typeface="Tahoma" panose="020B0604030504040204" pitchFamily="34" charset="0"/>
                  <a:ea typeface="ＭＳ Ｐゴシック" panose="020B0600070205080204" pitchFamily="34" charset="-128"/>
                </a:defRPr>
              </a:lvl2pPr>
              <a:lvl3pPr marL="1143000" indent="-228600">
                <a:defRPr sz="2000">
                  <a:solidFill>
                    <a:srgbClr val="000066"/>
                  </a:solidFill>
                  <a:latin typeface="Tahoma" panose="020B0604030504040204" pitchFamily="34" charset="0"/>
                  <a:ea typeface="ＭＳ Ｐゴシック" panose="020B0600070205080204" pitchFamily="34" charset="-128"/>
                </a:defRPr>
              </a:lvl3pPr>
              <a:lvl4pPr marL="1600200" indent="-228600">
                <a:defRPr sz="2000">
                  <a:solidFill>
                    <a:srgbClr val="000066"/>
                  </a:solidFill>
                  <a:latin typeface="Tahoma" panose="020B0604030504040204" pitchFamily="34" charset="0"/>
                  <a:ea typeface="ＭＳ Ｐゴシック" panose="020B0600070205080204" pitchFamily="34" charset="-128"/>
                </a:defRPr>
              </a:lvl4pPr>
              <a:lvl5pPr marL="2057400" indent="-228600">
                <a:defRPr sz="2000">
                  <a:solidFill>
                    <a:srgbClr val="000066"/>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000066"/>
                  </a:solidFill>
                  <a:latin typeface="Tahoma" panose="020B0604030504040204" pitchFamily="34" charset="0"/>
                  <a:ea typeface="ＭＳ Ｐゴシック" panose="020B0600070205080204" pitchFamily="34" charset="-128"/>
                </a:defRPr>
              </a:lvl9pPr>
            </a:lstStyle>
            <a:p>
              <a:pPr algn="r" eaLnBrk="1" hangingPunct="1"/>
              <a:r>
                <a:rPr lang="en-US" altLang="en-US" sz="1200" dirty="0">
                  <a:solidFill>
                    <a:schemeClr val="bg1"/>
                  </a:solidFill>
                </a:rPr>
                <a:t>ECJ5 Regionals</a:t>
              </a:r>
            </a:p>
            <a:p>
              <a:pPr algn="r" eaLnBrk="1" hangingPunct="1"/>
              <a:r>
                <a:rPr lang="en-US" altLang="en-US" sz="1200" dirty="0">
                  <a:solidFill>
                    <a:schemeClr val="bg1"/>
                  </a:solidFill>
                </a:rPr>
                <a:t> </a:t>
              </a:r>
            </a:p>
          </p:txBody>
        </p:sp>
        <p:sp>
          <p:nvSpPr>
            <p:cNvPr id="64" name="Rectangle 63">
              <a:extLst>
                <a:ext uri="{FF2B5EF4-FFF2-40B4-BE49-F238E27FC236}">
                  <a16:creationId xmlns:a16="http://schemas.microsoft.com/office/drawing/2014/main" id="{9E8AB765-5F31-4B43-983D-57C7BE07BE28}"/>
                </a:ext>
              </a:extLst>
            </p:cNvPr>
            <p:cNvSpPr/>
            <p:nvPr/>
          </p:nvSpPr>
          <p:spPr>
            <a:xfrm>
              <a:off x="1971126" y="1247334"/>
              <a:ext cx="2001838" cy="1031875"/>
            </a:xfrm>
            <a:prstGeom prst="rect">
              <a:avLst/>
            </a:prstGeom>
            <a:gradFill flip="none" rotWithShape="1">
              <a:gsLst>
                <a:gs pos="0">
                  <a:srgbClr val="C0504D">
                    <a:lumMod val="75000"/>
                  </a:srgbClr>
                </a:gs>
                <a:gs pos="32000">
                  <a:srgbClr val="C0504D"/>
                </a:gs>
              </a:gsLst>
              <a:lin ang="0" scaled="1"/>
              <a:tileRect/>
            </a:gradFill>
            <a:ln w="25400" cap="flat" cmpd="sng" algn="ctr">
              <a:noFill/>
              <a:prstDash val="solid"/>
            </a:ln>
            <a:effectLst/>
          </p:spPr>
          <p:txBody>
            <a:bodyPr lIns="274320" tIns="228600" rIns="182880" bIns="228600" spcCol="1270">
              <a:spAutoFit/>
            </a:bodyPr>
            <a:lstStyle/>
            <a:p>
              <a:pPr algn="ctr" eaLnBrk="1" fontAlgn="auto" hangingPunct="1">
                <a:spcBef>
                  <a:spcPts val="0"/>
                </a:spcBef>
                <a:spcAft>
                  <a:spcPts val="0"/>
                </a:spcAft>
                <a:defRPr/>
              </a:pPr>
              <a:r>
                <a:rPr lang="en-US" sz="1400" kern="0" dirty="0">
                  <a:solidFill>
                    <a:srgbClr val="FFFFFF"/>
                  </a:solidFill>
                  <a:latin typeface="Tahoma"/>
                  <a:ea typeface="ＭＳ Ｐゴシック"/>
                  <a:cs typeface="ＭＳ Ｐゴシック"/>
                </a:rPr>
                <a:t>CCP Annex C</a:t>
              </a:r>
            </a:p>
            <a:p>
              <a:pPr algn="ctr" eaLnBrk="1" fontAlgn="auto" hangingPunct="1">
                <a:spcBef>
                  <a:spcPts val="0"/>
                </a:spcBef>
                <a:spcAft>
                  <a:spcPts val="0"/>
                </a:spcAft>
                <a:defRPr/>
              </a:pPr>
              <a:r>
                <a:rPr lang="en-US" sz="1300" kern="0" dirty="0">
                  <a:solidFill>
                    <a:srgbClr val="FFFFFF"/>
                  </a:solidFill>
                  <a:latin typeface="Tahoma"/>
                  <a:ea typeface="ＭＳ Ｐゴシック"/>
                  <a:cs typeface="ＭＳ Ｐゴシック"/>
                </a:rPr>
                <a:t>Operations</a:t>
              </a:r>
            </a:p>
            <a:p>
              <a:pPr eaLnBrk="1" fontAlgn="auto" hangingPunct="1">
                <a:spcBef>
                  <a:spcPts val="0"/>
                </a:spcBef>
                <a:spcAft>
                  <a:spcPts val="0"/>
                </a:spcAft>
                <a:defRPr/>
              </a:pPr>
              <a:endParaRPr lang="en-US" sz="900" kern="0" dirty="0">
                <a:solidFill>
                  <a:srgbClr val="FFFFFF"/>
                </a:solidFill>
                <a:latin typeface="Tahoma"/>
                <a:ea typeface="ＭＳ Ｐゴシック"/>
                <a:cs typeface="ＭＳ Ｐゴシック"/>
              </a:endParaRPr>
            </a:p>
          </p:txBody>
        </p:sp>
        <p:sp>
          <p:nvSpPr>
            <p:cNvPr id="65" name="Rectangle 64">
              <a:extLst>
                <a:ext uri="{FF2B5EF4-FFF2-40B4-BE49-F238E27FC236}">
                  <a16:creationId xmlns:a16="http://schemas.microsoft.com/office/drawing/2014/main" id="{BE51909D-5E54-49B4-B8E3-5F2FEFC57C1D}"/>
                </a:ext>
              </a:extLst>
            </p:cNvPr>
            <p:cNvSpPr/>
            <p:nvPr/>
          </p:nvSpPr>
          <p:spPr>
            <a:xfrm>
              <a:off x="1968722" y="2275761"/>
              <a:ext cx="1841500" cy="433387"/>
            </a:xfrm>
            <a:prstGeom prst="rect">
              <a:avLst/>
            </a:prstGeom>
            <a:solidFill>
              <a:sysClr val="windowText" lastClr="000000">
                <a:lumMod val="75000"/>
                <a:alpha val="20000"/>
              </a:sysClr>
            </a:solidFill>
            <a:ln w="25400" cap="flat" cmpd="sng" algn="ctr">
              <a:noFill/>
              <a:prstDash val="solid"/>
            </a:ln>
            <a:effectLst/>
          </p:spPr>
          <p:txBody>
            <a:bodyPr tIns="91440" bIns="91440" spcCol="1270" anchor="ctr"/>
            <a:lstStyle/>
            <a:p>
              <a:pPr algn="r" defTabSz="666734" eaLnBrk="1" fontAlgn="auto" hangingPunct="1">
                <a:lnSpc>
                  <a:spcPct val="90000"/>
                </a:lnSpc>
                <a:spcBef>
                  <a:spcPts val="0"/>
                </a:spcBef>
                <a:spcAft>
                  <a:spcPts val="200"/>
                </a:spcAft>
                <a:defRPr/>
              </a:pPr>
              <a:r>
                <a:rPr lang="en-US" sz="1400" kern="0" dirty="0">
                  <a:solidFill>
                    <a:srgbClr val="FFFFFF"/>
                  </a:solidFill>
                  <a:latin typeface="Tahoma"/>
                  <a:ea typeface="ＭＳ Ｐゴシック"/>
                  <a:cs typeface="ＭＳ Ｐゴシック"/>
                </a:rPr>
                <a:t>ECJ3</a:t>
              </a:r>
              <a:endParaRPr lang="en-US" sz="1350" kern="0" dirty="0">
                <a:solidFill>
                  <a:prstClr val="black"/>
                </a:solidFill>
                <a:latin typeface="Tahoma"/>
                <a:ea typeface="+mn-ea"/>
              </a:endParaRPr>
            </a:p>
          </p:txBody>
        </p:sp>
        <p:sp>
          <p:nvSpPr>
            <p:cNvPr id="66" name="Rectangle 65">
              <a:extLst>
                <a:ext uri="{FF2B5EF4-FFF2-40B4-BE49-F238E27FC236}">
                  <a16:creationId xmlns:a16="http://schemas.microsoft.com/office/drawing/2014/main" id="{C16D67E6-D04B-4DF4-B366-86208DA679EE}"/>
                </a:ext>
              </a:extLst>
            </p:cNvPr>
            <p:cNvSpPr/>
            <p:nvPr/>
          </p:nvSpPr>
          <p:spPr>
            <a:xfrm>
              <a:off x="147860" y="1835525"/>
              <a:ext cx="1820862" cy="434975"/>
            </a:xfrm>
            <a:prstGeom prst="rect">
              <a:avLst/>
            </a:prstGeom>
            <a:solidFill>
              <a:sysClr val="windowText" lastClr="000000">
                <a:lumMod val="75000"/>
                <a:alpha val="20000"/>
              </a:sysClr>
            </a:solidFill>
            <a:ln w="25400" cap="flat" cmpd="sng" algn="ctr">
              <a:noFill/>
              <a:prstDash val="solid"/>
            </a:ln>
            <a:effectLst/>
          </p:spPr>
          <p:txBody>
            <a:bodyPr tIns="91440" bIns="91440" spcCol="1270" anchor="ctr"/>
            <a:lstStyle/>
            <a:p>
              <a:pPr algn="r" defTabSz="666734" eaLnBrk="1" fontAlgn="auto" hangingPunct="1">
                <a:lnSpc>
                  <a:spcPct val="90000"/>
                </a:lnSpc>
                <a:spcBef>
                  <a:spcPts val="0"/>
                </a:spcBef>
                <a:spcAft>
                  <a:spcPts val="200"/>
                </a:spcAft>
                <a:defRPr/>
              </a:pPr>
              <a:r>
                <a:rPr lang="en-US" sz="1400" kern="0" dirty="0">
                  <a:solidFill>
                    <a:srgbClr val="FFFFFF"/>
                  </a:solidFill>
                  <a:latin typeface="Tahoma"/>
                  <a:ea typeface="ＭＳ Ｐゴシック"/>
                  <a:cs typeface="ＭＳ Ｐゴシック"/>
                </a:rPr>
                <a:t>ECJ5/8 Plans</a:t>
              </a:r>
            </a:p>
          </p:txBody>
        </p:sp>
        <p:sp>
          <p:nvSpPr>
            <p:cNvPr id="67" name="Rectangle 66">
              <a:extLst>
                <a:ext uri="{FF2B5EF4-FFF2-40B4-BE49-F238E27FC236}">
                  <a16:creationId xmlns:a16="http://schemas.microsoft.com/office/drawing/2014/main" id="{4FC0C0C8-2A7A-4AF4-83BD-1FD8DAFEECBE}"/>
                </a:ext>
              </a:extLst>
            </p:cNvPr>
            <p:cNvSpPr/>
            <p:nvPr/>
          </p:nvSpPr>
          <p:spPr>
            <a:xfrm>
              <a:off x="147860" y="993527"/>
              <a:ext cx="2003425" cy="849312"/>
            </a:xfrm>
            <a:prstGeom prst="rect">
              <a:avLst/>
            </a:prstGeom>
            <a:solidFill>
              <a:srgbClr val="4F81BD"/>
            </a:solidFill>
            <a:ln w="25400" cap="flat" cmpd="sng" algn="ctr">
              <a:noFill/>
              <a:prstDash val="solid"/>
            </a:ln>
            <a:effectLst/>
          </p:spPr>
          <p:txBody>
            <a:bodyPr lIns="182880" tIns="228600" rIns="182880" bIns="228600" spcCol="1270">
              <a:spAutoFit/>
            </a:bodyPr>
            <a:lstStyle/>
            <a:p>
              <a:pPr algn="ctr" defTabSz="666734" eaLnBrk="1" fontAlgn="auto" hangingPunct="1">
                <a:lnSpc>
                  <a:spcPct val="90000"/>
                </a:lnSpc>
                <a:spcBef>
                  <a:spcPts val="0"/>
                </a:spcBef>
                <a:spcAft>
                  <a:spcPts val="200"/>
                </a:spcAft>
                <a:defRPr/>
              </a:pPr>
              <a:r>
                <a:rPr lang="en-US" sz="1400" kern="0" dirty="0">
                  <a:solidFill>
                    <a:srgbClr val="FFFFFF"/>
                  </a:solidFill>
                  <a:latin typeface="Tahoma"/>
                  <a:ea typeface="ＭＳ Ｐゴシック"/>
                  <a:cs typeface="ＭＳ Ｐゴシック"/>
                </a:rPr>
                <a:t>Commanders Campaign Plan</a:t>
              </a:r>
            </a:p>
          </p:txBody>
        </p:sp>
        <p:grpSp>
          <p:nvGrpSpPr>
            <p:cNvPr id="68" name="Group 67">
              <a:extLst>
                <a:ext uri="{FF2B5EF4-FFF2-40B4-BE49-F238E27FC236}">
                  <a16:creationId xmlns:a16="http://schemas.microsoft.com/office/drawing/2014/main" id="{35865CCC-72F3-4AF9-B2F7-D92685A40223}"/>
                </a:ext>
              </a:extLst>
            </p:cNvPr>
            <p:cNvGrpSpPr>
              <a:grpSpLocks/>
            </p:cNvGrpSpPr>
            <p:nvPr/>
          </p:nvGrpSpPr>
          <p:grpSpPr bwMode="auto">
            <a:xfrm>
              <a:off x="330687" y="1929557"/>
              <a:ext cx="311150" cy="311150"/>
              <a:chOff x="6564979" y="4358506"/>
              <a:chExt cx="674638" cy="674638"/>
            </a:xfrm>
          </p:grpSpPr>
          <p:sp>
            <p:nvSpPr>
              <p:cNvPr id="81" name="Oval 80">
                <a:extLst>
                  <a:ext uri="{FF2B5EF4-FFF2-40B4-BE49-F238E27FC236}">
                    <a16:creationId xmlns:a16="http://schemas.microsoft.com/office/drawing/2014/main" id="{062D68AF-E0CE-44B8-8600-9C77EDC5098A}"/>
                  </a:ext>
                </a:extLst>
              </p:cNvPr>
              <p:cNvSpPr/>
              <p:nvPr/>
            </p:nvSpPr>
            <p:spPr>
              <a:xfrm>
                <a:off x="6564979" y="4358506"/>
                <a:ext cx="674638" cy="674638"/>
              </a:xfrm>
              <a:prstGeom prst="ellipse">
                <a:avLst/>
              </a:prstGeom>
              <a:solidFill>
                <a:srgbClr val="4F81BD"/>
              </a:solidFill>
              <a:ln w="9525" cap="flat" cmpd="sng" algn="ctr">
                <a:noFill/>
                <a:prstDash val="solid"/>
              </a:ln>
              <a:effectLst/>
            </p:spPr>
            <p:txBody>
              <a:bodyPr anchor="ctr"/>
              <a:lstStyle/>
              <a:p>
                <a:pPr algn="ctr" eaLnBrk="1" fontAlgn="auto" hangingPunct="1">
                  <a:spcBef>
                    <a:spcPts val="0"/>
                  </a:spcBef>
                  <a:spcAft>
                    <a:spcPts val="0"/>
                  </a:spcAft>
                  <a:defRPr/>
                </a:pPr>
                <a:endParaRPr lang="en-US" sz="2400" kern="0">
                  <a:solidFill>
                    <a:prstClr val="white"/>
                  </a:solidFill>
                  <a:latin typeface="Tahoma"/>
                  <a:ea typeface="+mn-ea"/>
                </a:endParaRPr>
              </a:p>
            </p:txBody>
          </p:sp>
          <p:sp>
            <p:nvSpPr>
              <p:cNvPr id="82" name="Freeform 13">
                <a:extLst>
                  <a:ext uri="{FF2B5EF4-FFF2-40B4-BE49-F238E27FC236}">
                    <a16:creationId xmlns:a16="http://schemas.microsoft.com/office/drawing/2014/main" id="{33CE481F-0EE9-47AD-9A94-42B06B0CF688}"/>
                  </a:ext>
                </a:extLst>
              </p:cNvPr>
              <p:cNvSpPr>
                <a:spLocks/>
              </p:cNvSpPr>
              <p:nvPr/>
            </p:nvSpPr>
            <p:spPr bwMode="auto">
              <a:xfrm>
                <a:off x="6709544" y="4527167"/>
                <a:ext cx="385507" cy="337319"/>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p:spPr>
            <p:txBody>
              <a:bodyPr/>
              <a:lstStyle/>
              <a:p>
                <a:pPr eaLnBrk="1" fontAlgn="auto" hangingPunct="1">
                  <a:spcBef>
                    <a:spcPts val="0"/>
                  </a:spcBef>
                  <a:spcAft>
                    <a:spcPts val="0"/>
                  </a:spcAft>
                  <a:defRPr/>
                </a:pPr>
                <a:endParaRPr lang="en-US" sz="2400" kern="0">
                  <a:solidFill>
                    <a:sysClr val="windowText" lastClr="000000"/>
                  </a:solidFill>
                  <a:ea typeface="ＭＳ Ｐゴシック"/>
                  <a:cs typeface="ＭＳ Ｐゴシック"/>
                </a:endParaRPr>
              </a:p>
            </p:txBody>
          </p:sp>
        </p:grpSp>
        <p:grpSp>
          <p:nvGrpSpPr>
            <p:cNvPr id="69" name="Group 68">
              <a:extLst>
                <a:ext uri="{FF2B5EF4-FFF2-40B4-BE49-F238E27FC236}">
                  <a16:creationId xmlns:a16="http://schemas.microsoft.com/office/drawing/2014/main" id="{0C0EBA4D-65E4-4815-B98D-8725A540E2F7}"/>
                </a:ext>
              </a:extLst>
            </p:cNvPr>
            <p:cNvGrpSpPr>
              <a:grpSpLocks/>
            </p:cNvGrpSpPr>
            <p:nvPr/>
          </p:nvGrpSpPr>
          <p:grpSpPr bwMode="auto">
            <a:xfrm>
              <a:off x="2103660" y="2309098"/>
              <a:ext cx="311150" cy="309563"/>
              <a:chOff x="6564979" y="4358506"/>
              <a:chExt cx="674638" cy="674638"/>
            </a:xfrm>
          </p:grpSpPr>
          <p:sp>
            <p:nvSpPr>
              <p:cNvPr id="79" name="Oval 78">
                <a:extLst>
                  <a:ext uri="{FF2B5EF4-FFF2-40B4-BE49-F238E27FC236}">
                    <a16:creationId xmlns:a16="http://schemas.microsoft.com/office/drawing/2014/main" id="{9770BC58-6037-46D8-8709-18BE99912B67}"/>
                  </a:ext>
                </a:extLst>
              </p:cNvPr>
              <p:cNvSpPr/>
              <p:nvPr/>
            </p:nvSpPr>
            <p:spPr>
              <a:xfrm>
                <a:off x="6564979" y="4358506"/>
                <a:ext cx="674638" cy="674638"/>
              </a:xfrm>
              <a:prstGeom prst="ellipse">
                <a:avLst/>
              </a:prstGeom>
              <a:solidFill>
                <a:srgbClr val="C0504D"/>
              </a:solidFill>
              <a:ln w="9525" cap="flat" cmpd="sng" algn="ctr">
                <a:noFill/>
                <a:prstDash val="solid"/>
              </a:ln>
              <a:effectLst/>
            </p:spPr>
            <p:txBody>
              <a:bodyPr anchor="ctr"/>
              <a:lstStyle/>
              <a:p>
                <a:pPr algn="ctr" eaLnBrk="1" fontAlgn="auto" hangingPunct="1">
                  <a:spcBef>
                    <a:spcPts val="0"/>
                  </a:spcBef>
                  <a:spcAft>
                    <a:spcPts val="0"/>
                  </a:spcAft>
                  <a:defRPr/>
                </a:pPr>
                <a:endParaRPr lang="en-US" sz="2400" kern="0">
                  <a:solidFill>
                    <a:prstClr val="white"/>
                  </a:solidFill>
                  <a:latin typeface="Tahoma"/>
                  <a:ea typeface="+mn-ea"/>
                </a:endParaRPr>
              </a:p>
            </p:txBody>
          </p:sp>
          <p:sp>
            <p:nvSpPr>
              <p:cNvPr id="80" name="Freeform 13">
                <a:extLst>
                  <a:ext uri="{FF2B5EF4-FFF2-40B4-BE49-F238E27FC236}">
                    <a16:creationId xmlns:a16="http://schemas.microsoft.com/office/drawing/2014/main" id="{916CC748-F0D0-4B55-B2D3-6A30279C0D35}"/>
                  </a:ext>
                </a:extLst>
              </p:cNvPr>
              <p:cNvSpPr>
                <a:spLocks/>
              </p:cNvSpPr>
              <p:nvPr/>
            </p:nvSpPr>
            <p:spPr bwMode="auto">
              <a:xfrm>
                <a:off x="6709544" y="4528031"/>
                <a:ext cx="385507" cy="335588"/>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p:spPr>
            <p:txBody>
              <a:bodyPr/>
              <a:lstStyle/>
              <a:p>
                <a:pPr eaLnBrk="1" fontAlgn="auto" hangingPunct="1">
                  <a:spcBef>
                    <a:spcPts val="0"/>
                  </a:spcBef>
                  <a:spcAft>
                    <a:spcPts val="0"/>
                  </a:spcAft>
                  <a:defRPr/>
                </a:pPr>
                <a:endParaRPr lang="en-US" sz="2400" kern="0">
                  <a:solidFill>
                    <a:sysClr val="windowText" lastClr="000000"/>
                  </a:solidFill>
                  <a:ea typeface="ＭＳ Ｐゴシック"/>
                  <a:cs typeface="ＭＳ Ｐゴシック"/>
                </a:endParaRPr>
              </a:p>
            </p:txBody>
          </p:sp>
        </p:grpSp>
        <p:grpSp>
          <p:nvGrpSpPr>
            <p:cNvPr id="70" name="Group 69">
              <a:extLst>
                <a:ext uri="{FF2B5EF4-FFF2-40B4-BE49-F238E27FC236}">
                  <a16:creationId xmlns:a16="http://schemas.microsoft.com/office/drawing/2014/main" id="{EE6DD095-29C5-45DE-A0C1-8EFC59E4936C}"/>
                </a:ext>
              </a:extLst>
            </p:cNvPr>
            <p:cNvGrpSpPr>
              <a:grpSpLocks/>
            </p:cNvGrpSpPr>
            <p:nvPr/>
          </p:nvGrpSpPr>
          <p:grpSpPr bwMode="auto">
            <a:xfrm>
              <a:off x="3881134" y="2768344"/>
              <a:ext cx="311150" cy="309563"/>
              <a:chOff x="6564979" y="4358506"/>
              <a:chExt cx="674638" cy="674638"/>
            </a:xfrm>
          </p:grpSpPr>
          <p:sp>
            <p:nvSpPr>
              <p:cNvPr id="77" name="Oval 76">
                <a:extLst>
                  <a:ext uri="{FF2B5EF4-FFF2-40B4-BE49-F238E27FC236}">
                    <a16:creationId xmlns:a16="http://schemas.microsoft.com/office/drawing/2014/main" id="{09CC6D9C-43A8-4854-8195-7F81A8FEBAEA}"/>
                  </a:ext>
                </a:extLst>
              </p:cNvPr>
              <p:cNvSpPr/>
              <p:nvPr/>
            </p:nvSpPr>
            <p:spPr>
              <a:xfrm>
                <a:off x="6564979" y="4358506"/>
                <a:ext cx="674638" cy="674638"/>
              </a:xfrm>
              <a:prstGeom prst="ellipse">
                <a:avLst/>
              </a:prstGeom>
              <a:solidFill>
                <a:srgbClr val="9BBB59"/>
              </a:solidFill>
              <a:ln w="9525" cap="flat" cmpd="sng" algn="ctr">
                <a:noFill/>
                <a:prstDash val="solid"/>
              </a:ln>
              <a:effectLst/>
            </p:spPr>
            <p:txBody>
              <a:bodyPr anchor="ctr"/>
              <a:lstStyle/>
              <a:p>
                <a:pPr algn="ctr" eaLnBrk="1" fontAlgn="auto" hangingPunct="1">
                  <a:spcBef>
                    <a:spcPts val="0"/>
                  </a:spcBef>
                  <a:spcAft>
                    <a:spcPts val="0"/>
                  </a:spcAft>
                  <a:defRPr/>
                </a:pPr>
                <a:endParaRPr lang="en-US" sz="2400" kern="0">
                  <a:solidFill>
                    <a:prstClr val="white"/>
                  </a:solidFill>
                  <a:latin typeface="Tahoma"/>
                  <a:ea typeface="+mn-ea"/>
                </a:endParaRPr>
              </a:p>
            </p:txBody>
          </p:sp>
          <p:sp>
            <p:nvSpPr>
              <p:cNvPr id="78" name="Freeform 13">
                <a:extLst>
                  <a:ext uri="{FF2B5EF4-FFF2-40B4-BE49-F238E27FC236}">
                    <a16:creationId xmlns:a16="http://schemas.microsoft.com/office/drawing/2014/main" id="{C4B487D7-9ED6-4A05-8FF9-EF22A5277E53}"/>
                  </a:ext>
                </a:extLst>
              </p:cNvPr>
              <p:cNvSpPr>
                <a:spLocks/>
              </p:cNvSpPr>
              <p:nvPr/>
            </p:nvSpPr>
            <p:spPr bwMode="auto">
              <a:xfrm>
                <a:off x="6709544" y="4528031"/>
                <a:ext cx="385507" cy="335588"/>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p:spPr>
            <p:txBody>
              <a:bodyPr/>
              <a:lstStyle/>
              <a:p>
                <a:pPr eaLnBrk="1" fontAlgn="auto" hangingPunct="1">
                  <a:spcBef>
                    <a:spcPts val="0"/>
                  </a:spcBef>
                  <a:spcAft>
                    <a:spcPts val="0"/>
                  </a:spcAft>
                  <a:defRPr/>
                </a:pPr>
                <a:endParaRPr lang="en-US" sz="2400" kern="0">
                  <a:solidFill>
                    <a:sysClr val="windowText" lastClr="000000"/>
                  </a:solidFill>
                  <a:ea typeface="ＭＳ Ｐゴシック"/>
                  <a:cs typeface="ＭＳ Ｐゴシック"/>
                </a:endParaRPr>
              </a:p>
            </p:txBody>
          </p:sp>
        </p:grpSp>
        <p:grpSp>
          <p:nvGrpSpPr>
            <p:cNvPr id="71" name="Group 70">
              <a:extLst>
                <a:ext uri="{FF2B5EF4-FFF2-40B4-BE49-F238E27FC236}">
                  <a16:creationId xmlns:a16="http://schemas.microsoft.com/office/drawing/2014/main" id="{940C06B4-FE10-45B8-9195-37C0E8A19839}"/>
                </a:ext>
              </a:extLst>
            </p:cNvPr>
            <p:cNvGrpSpPr>
              <a:grpSpLocks/>
            </p:cNvGrpSpPr>
            <p:nvPr/>
          </p:nvGrpSpPr>
          <p:grpSpPr bwMode="auto">
            <a:xfrm>
              <a:off x="5881518" y="3206474"/>
              <a:ext cx="311150" cy="311150"/>
              <a:chOff x="6564979" y="4358506"/>
              <a:chExt cx="674638" cy="674638"/>
            </a:xfrm>
          </p:grpSpPr>
          <p:sp>
            <p:nvSpPr>
              <p:cNvPr id="75" name="Oval 74">
                <a:extLst>
                  <a:ext uri="{FF2B5EF4-FFF2-40B4-BE49-F238E27FC236}">
                    <a16:creationId xmlns:a16="http://schemas.microsoft.com/office/drawing/2014/main" id="{16B09CB9-4D00-4288-9D56-637558B0A954}"/>
                  </a:ext>
                </a:extLst>
              </p:cNvPr>
              <p:cNvSpPr/>
              <p:nvPr/>
            </p:nvSpPr>
            <p:spPr>
              <a:xfrm>
                <a:off x="6564979" y="4358506"/>
                <a:ext cx="674638" cy="674638"/>
              </a:xfrm>
              <a:prstGeom prst="ellipse">
                <a:avLst/>
              </a:prstGeom>
              <a:solidFill>
                <a:srgbClr val="8064A2"/>
              </a:solidFill>
              <a:ln w="9525" cap="flat" cmpd="sng" algn="ctr">
                <a:noFill/>
                <a:prstDash val="solid"/>
              </a:ln>
              <a:effectLst/>
            </p:spPr>
            <p:txBody>
              <a:bodyPr anchor="ctr"/>
              <a:lstStyle/>
              <a:p>
                <a:pPr algn="ctr" eaLnBrk="1" fontAlgn="auto" hangingPunct="1">
                  <a:spcBef>
                    <a:spcPts val="0"/>
                  </a:spcBef>
                  <a:spcAft>
                    <a:spcPts val="0"/>
                  </a:spcAft>
                  <a:defRPr/>
                </a:pPr>
                <a:endParaRPr lang="en-US" sz="2400" kern="0">
                  <a:solidFill>
                    <a:prstClr val="white"/>
                  </a:solidFill>
                  <a:latin typeface="Tahoma"/>
                  <a:ea typeface="+mn-ea"/>
                </a:endParaRPr>
              </a:p>
            </p:txBody>
          </p:sp>
          <p:sp>
            <p:nvSpPr>
              <p:cNvPr id="76" name="Freeform 13">
                <a:extLst>
                  <a:ext uri="{FF2B5EF4-FFF2-40B4-BE49-F238E27FC236}">
                    <a16:creationId xmlns:a16="http://schemas.microsoft.com/office/drawing/2014/main" id="{31ED7A82-19E9-426C-84A3-2C25ECB7E8AD}"/>
                  </a:ext>
                </a:extLst>
              </p:cNvPr>
              <p:cNvSpPr>
                <a:spLocks/>
              </p:cNvSpPr>
              <p:nvPr/>
            </p:nvSpPr>
            <p:spPr bwMode="auto">
              <a:xfrm>
                <a:off x="6709544" y="4527164"/>
                <a:ext cx="385507" cy="337319"/>
              </a:xfrm>
              <a:custGeom>
                <a:avLst/>
                <a:gdLst>
                  <a:gd name="T0" fmla="*/ 326 w 577"/>
                  <a:gd name="T1" fmla="*/ 502 h 502"/>
                  <a:gd name="T2" fmla="*/ 299 w 577"/>
                  <a:gd name="T3" fmla="*/ 491 h 502"/>
                  <a:gd name="T4" fmla="*/ 299 w 577"/>
                  <a:gd name="T5" fmla="*/ 436 h 502"/>
                  <a:gd name="T6" fmla="*/ 445 w 577"/>
                  <a:gd name="T7" fmla="*/ 289 h 502"/>
                  <a:gd name="T8" fmla="*/ 39 w 577"/>
                  <a:gd name="T9" fmla="*/ 289 h 502"/>
                  <a:gd name="T10" fmla="*/ 0 w 577"/>
                  <a:gd name="T11" fmla="*/ 251 h 502"/>
                  <a:gd name="T12" fmla="*/ 39 w 577"/>
                  <a:gd name="T13" fmla="*/ 212 h 502"/>
                  <a:gd name="T14" fmla="*/ 445 w 577"/>
                  <a:gd name="T15" fmla="*/ 212 h 502"/>
                  <a:gd name="T16" fmla="*/ 299 w 577"/>
                  <a:gd name="T17" fmla="*/ 65 h 502"/>
                  <a:gd name="T18" fmla="*/ 299 w 577"/>
                  <a:gd name="T19" fmla="*/ 11 h 502"/>
                  <a:gd name="T20" fmla="*/ 326 w 577"/>
                  <a:gd name="T21" fmla="*/ 0 h 502"/>
                  <a:gd name="T22" fmla="*/ 353 w 577"/>
                  <a:gd name="T23" fmla="*/ 11 h 502"/>
                  <a:gd name="T24" fmla="*/ 566 w 577"/>
                  <a:gd name="T25" fmla="*/ 224 h 502"/>
                  <a:gd name="T26" fmla="*/ 571 w 577"/>
                  <a:gd name="T27" fmla="*/ 229 h 502"/>
                  <a:gd name="T28" fmla="*/ 571 w 577"/>
                  <a:gd name="T29" fmla="*/ 230 h 502"/>
                  <a:gd name="T30" fmla="*/ 572 w 577"/>
                  <a:gd name="T31" fmla="*/ 231 h 502"/>
                  <a:gd name="T32" fmla="*/ 574 w 577"/>
                  <a:gd name="T33" fmla="*/ 236 h 502"/>
                  <a:gd name="T34" fmla="*/ 575 w 577"/>
                  <a:gd name="T35" fmla="*/ 238 h 502"/>
                  <a:gd name="T36" fmla="*/ 576 w 577"/>
                  <a:gd name="T37" fmla="*/ 243 h 502"/>
                  <a:gd name="T38" fmla="*/ 577 w 577"/>
                  <a:gd name="T39" fmla="*/ 251 h 502"/>
                  <a:gd name="T40" fmla="*/ 576 w 577"/>
                  <a:gd name="T41" fmla="*/ 258 h 502"/>
                  <a:gd name="T42" fmla="*/ 575 w 577"/>
                  <a:gd name="T43" fmla="*/ 263 h 502"/>
                  <a:gd name="T44" fmla="*/ 574 w 577"/>
                  <a:gd name="T45" fmla="*/ 266 h 502"/>
                  <a:gd name="T46" fmla="*/ 572 w 577"/>
                  <a:gd name="T47" fmla="*/ 271 h 502"/>
                  <a:gd name="T48" fmla="*/ 571 w 577"/>
                  <a:gd name="T49" fmla="*/ 272 h 502"/>
                  <a:gd name="T50" fmla="*/ 566 w 577"/>
                  <a:gd name="T51" fmla="*/ 278 h 502"/>
                  <a:gd name="T52" fmla="*/ 353 w 577"/>
                  <a:gd name="T53" fmla="*/ 491 h 502"/>
                  <a:gd name="T54" fmla="*/ 326 w 577"/>
                  <a:gd name="T55"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7" h="502">
                    <a:moveTo>
                      <a:pt x="326" y="502"/>
                    </a:moveTo>
                    <a:cubicBezTo>
                      <a:pt x="316" y="502"/>
                      <a:pt x="306" y="498"/>
                      <a:pt x="299" y="491"/>
                    </a:cubicBezTo>
                    <a:cubicBezTo>
                      <a:pt x="284" y="476"/>
                      <a:pt x="284" y="451"/>
                      <a:pt x="299" y="436"/>
                    </a:cubicBezTo>
                    <a:cubicBezTo>
                      <a:pt x="445" y="289"/>
                      <a:pt x="445" y="289"/>
                      <a:pt x="445" y="289"/>
                    </a:cubicBezTo>
                    <a:cubicBezTo>
                      <a:pt x="39" y="289"/>
                      <a:pt x="39" y="289"/>
                      <a:pt x="39" y="289"/>
                    </a:cubicBezTo>
                    <a:cubicBezTo>
                      <a:pt x="17" y="289"/>
                      <a:pt x="0" y="272"/>
                      <a:pt x="0" y="251"/>
                    </a:cubicBezTo>
                    <a:cubicBezTo>
                      <a:pt x="0" y="230"/>
                      <a:pt x="17" y="212"/>
                      <a:pt x="39" y="212"/>
                    </a:cubicBezTo>
                    <a:cubicBezTo>
                      <a:pt x="445" y="212"/>
                      <a:pt x="445" y="212"/>
                      <a:pt x="445" y="212"/>
                    </a:cubicBezTo>
                    <a:cubicBezTo>
                      <a:pt x="299" y="65"/>
                      <a:pt x="299" y="65"/>
                      <a:pt x="299" y="65"/>
                    </a:cubicBezTo>
                    <a:cubicBezTo>
                      <a:pt x="284" y="50"/>
                      <a:pt x="284" y="26"/>
                      <a:pt x="299" y="11"/>
                    </a:cubicBezTo>
                    <a:cubicBezTo>
                      <a:pt x="306" y="4"/>
                      <a:pt x="316" y="0"/>
                      <a:pt x="326" y="0"/>
                    </a:cubicBezTo>
                    <a:cubicBezTo>
                      <a:pt x="336" y="0"/>
                      <a:pt x="346" y="4"/>
                      <a:pt x="353" y="11"/>
                    </a:cubicBezTo>
                    <a:cubicBezTo>
                      <a:pt x="566" y="224"/>
                      <a:pt x="566" y="224"/>
                      <a:pt x="566" y="224"/>
                    </a:cubicBezTo>
                    <a:cubicBezTo>
                      <a:pt x="568" y="225"/>
                      <a:pt x="569" y="227"/>
                      <a:pt x="571" y="229"/>
                    </a:cubicBezTo>
                    <a:cubicBezTo>
                      <a:pt x="571" y="230"/>
                      <a:pt x="571" y="230"/>
                      <a:pt x="571" y="230"/>
                    </a:cubicBezTo>
                    <a:cubicBezTo>
                      <a:pt x="572" y="231"/>
                      <a:pt x="572" y="231"/>
                      <a:pt x="572" y="231"/>
                    </a:cubicBezTo>
                    <a:cubicBezTo>
                      <a:pt x="572" y="232"/>
                      <a:pt x="573" y="234"/>
                      <a:pt x="574" y="236"/>
                    </a:cubicBezTo>
                    <a:cubicBezTo>
                      <a:pt x="574" y="237"/>
                      <a:pt x="575" y="238"/>
                      <a:pt x="575" y="238"/>
                    </a:cubicBezTo>
                    <a:cubicBezTo>
                      <a:pt x="575" y="240"/>
                      <a:pt x="576" y="241"/>
                      <a:pt x="576" y="243"/>
                    </a:cubicBezTo>
                    <a:cubicBezTo>
                      <a:pt x="577" y="246"/>
                      <a:pt x="577" y="248"/>
                      <a:pt x="577" y="251"/>
                    </a:cubicBezTo>
                    <a:cubicBezTo>
                      <a:pt x="577" y="253"/>
                      <a:pt x="577" y="256"/>
                      <a:pt x="576" y="258"/>
                    </a:cubicBezTo>
                    <a:cubicBezTo>
                      <a:pt x="576" y="260"/>
                      <a:pt x="575" y="262"/>
                      <a:pt x="575" y="263"/>
                    </a:cubicBezTo>
                    <a:cubicBezTo>
                      <a:pt x="575" y="264"/>
                      <a:pt x="575" y="265"/>
                      <a:pt x="574" y="266"/>
                    </a:cubicBezTo>
                    <a:cubicBezTo>
                      <a:pt x="573" y="267"/>
                      <a:pt x="573" y="269"/>
                      <a:pt x="572" y="271"/>
                    </a:cubicBezTo>
                    <a:cubicBezTo>
                      <a:pt x="571" y="271"/>
                      <a:pt x="571" y="272"/>
                      <a:pt x="571" y="272"/>
                    </a:cubicBezTo>
                    <a:cubicBezTo>
                      <a:pt x="569" y="274"/>
                      <a:pt x="568" y="276"/>
                      <a:pt x="566" y="278"/>
                    </a:cubicBezTo>
                    <a:cubicBezTo>
                      <a:pt x="353" y="491"/>
                      <a:pt x="353" y="491"/>
                      <a:pt x="353" y="491"/>
                    </a:cubicBezTo>
                    <a:cubicBezTo>
                      <a:pt x="346" y="498"/>
                      <a:pt x="336" y="502"/>
                      <a:pt x="326" y="502"/>
                    </a:cubicBezTo>
                    <a:close/>
                  </a:path>
                </a:pathLst>
              </a:custGeom>
              <a:solidFill>
                <a:srgbClr val="FFFFFF"/>
              </a:solidFill>
              <a:ln>
                <a:noFill/>
              </a:ln>
            </p:spPr>
            <p:txBody>
              <a:bodyPr/>
              <a:lstStyle/>
              <a:p>
                <a:pPr eaLnBrk="1" fontAlgn="auto" hangingPunct="1">
                  <a:spcBef>
                    <a:spcPts val="0"/>
                  </a:spcBef>
                  <a:spcAft>
                    <a:spcPts val="0"/>
                  </a:spcAft>
                  <a:defRPr/>
                </a:pPr>
                <a:endParaRPr lang="en-US" sz="2400" kern="0">
                  <a:solidFill>
                    <a:sysClr val="windowText" lastClr="000000"/>
                  </a:solidFill>
                  <a:ea typeface="ＭＳ Ｐゴシック"/>
                  <a:cs typeface="ＭＳ Ｐゴシック"/>
                </a:endParaRPr>
              </a:p>
            </p:txBody>
          </p:sp>
        </p:grpSp>
        <p:sp>
          <p:nvSpPr>
            <p:cNvPr id="72" name="Striped Right Arrow 89">
              <a:extLst>
                <a:ext uri="{FF2B5EF4-FFF2-40B4-BE49-F238E27FC236}">
                  <a16:creationId xmlns:a16="http://schemas.microsoft.com/office/drawing/2014/main" id="{7BF7F025-3820-459B-9E5E-A1CD3121F8A8}"/>
                </a:ext>
              </a:extLst>
            </p:cNvPr>
            <p:cNvSpPr/>
            <p:nvPr/>
          </p:nvSpPr>
          <p:spPr bwMode="auto">
            <a:xfrm>
              <a:off x="1808385" y="1504125"/>
              <a:ext cx="342900" cy="327025"/>
            </a:xfrm>
            <a:prstGeom prst="stripedRightArrow">
              <a:avLst/>
            </a:prstGeom>
            <a:solidFill>
              <a:srgbClr val="FFFF00"/>
            </a:solidFill>
            <a:ln w="15875" cap="flat" cmpd="sng" algn="ctr">
              <a:solidFill>
                <a:srgbClr val="FF0000"/>
              </a:solidFill>
              <a:prstDash val="solid"/>
              <a:round/>
              <a:headEnd type="none" w="med" len="med"/>
              <a:tailEnd type="none" w="med" len="med"/>
            </a:ln>
            <a:effectLst/>
          </p:spPr>
          <p:txBody>
            <a:bodyPr lIns="45720" rIns="45720">
              <a:spAutoFit/>
            </a:bodyPr>
            <a:lstStyle/>
            <a:p>
              <a:pPr algn="ctr" eaLnBrk="1" hangingPunct="1">
                <a:spcBef>
                  <a:spcPct val="50000"/>
                </a:spcBef>
                <a:defRPr/>
              </a:pPr>
              <a:endParaRPr lang="en-US" sz="1400">
                <a:latin typeface="Tahoma" charset="0"/>
                <a:ea typeface="ＭＳ Ｐゴシック"/>
                <a:cs typeface="ＭＳ Ｐゴシック"/>
              </a:endParaRPr>
            </a:p>
          </p:txBody>
        </p:sp>
        <p:sp>
          <p:nvSpPr>
            <p:cNvPr id="73" name="Striped Right Arrow 90">
              <a:extLst>
                <a:ext uri="{FF2B5EF4-FFF2-40B4-BE49-F238E27FC236}">
                  <a16:creationId xmlns:a16="http://schemas.microsoft.com/office/drawing/2014/main" id="{E407D24B-5F05-47CD-BA2D-D024C772E75A}"/>
                </a:ext>
              </a:extLst>
            </p:cNvPr>
            <p:cNvSpPr/>
            <p:nvPr/>
          </p:nvSpPr>
          <p:spPr bwMode="auto">
            <a:xfrm>
              <a:off x="3592054" y="1921620"/>
              <a:ext cx="339725" cy="319087"/>
            </a:xfrm>
            <a:prstGeom prst="stripedRightArrow">
              <a:avLst/>
            </a:prstGeom>
            <a:solidFill>
              <a:srgbClr val="FFFF00"/>
            </a:solidFill>
            <a:ln w="15875" cap="flat" cmpd="sng" algn="ctr">
              <a:solidFill>
                <a:srgbClr val="FF0000"/>
              </a:solidFill>
              <a:prstDash val="solid"/>
              <a:round/>
              <a:headEnd type="none" w="med" len="med"/>
              <a:tailEnd type="none" w="med" len="med"/>
            </a:ln>
            <a:effectLst/>
          </p:spPr>
          <p:txBody>
            <a:bodyPr lIns="45720" rIns="45720">
              <a:spAutoFit/>
            </a:bodyPr>
            <a:lstStyle/>
            <a:p>
              <a:pPr algn="ctr" eaLnBrk="1" hangingPunct="1">
                <a:spcBef>
                  <a:spcPct val="50000"/>
                </a:spcBef>
                <a:defRPr/>
              </a:pPr>
              <a:endParaRPr lang="en-US" sz="1400">
                <a:latin typeface="Tahoma" charset="0"/>
                <a:ea typeface="ＭＳ Ｐゴシック"/>
                <a:cs typeface="ＭＳ Ｐゴシック"/>
              </a:endParaRPr>
            </a:p>
          </p:txBody>
        </p:sp>
        <p:sp>
          <p:nvSpPr>
            <p:cNvPr id="74" name="Striped Right Arrow 91">
              <a:extLst>
                <a:ext uri="{FF2B5EF4-FFF2-40B4-BE49-F238E27FC236}">
                  <a16:creationId xmlns:a16="http://schemas.microsoft.com/office/drawing/2014/main" id="{CA726EEF-A75E-484D-8D86-7B322E1E0907}"/>
                </a:ext>
              </a:extLst>
            </p:cNvPr>
            <p:cNvSpPr/>
            <p:nvPr/>
          </p:nvSpPr>
          <p:spPr bwMode="auto">
            <a:xfrm>
              <a:off x="5474168" y="2354961"/>
              <a:ext cx="307975" cy="303213"/>
            </a:xfrm>
            <a:prstGeom prst="stripedRightArrow">
              <a:avLst/>
            </a:prstGeom>
            <a:solidFill>
              <a:srgbClr val="FFFF00"/>
            </a:solidFill>
            <a:ln w="15875" cap="flat" cmpd="sng" algn="ctr">
              <a:solidFill>
                <a:srgbClr val="FF0000"/>
              </a:solidFill>
              <a:prstDash val="solid"/>
              <a:round/>
              <a:headEnd type="none" w="med" len="med"/>
              <a:tailEnd type="none" w="med" len="med"/>
            </a:ln>
            <a:effectLst/>
          </p:spPr>
          <p:txBody>
            <a:bodyPr lIns="45720" rIns="45720">
              <a:spAutoFit/>
            </a:bodyPr>
            <a:lstStyle/>
            <a:p>
              <a:pPr algn="ctr" eaLnBrk="1" hangingPunct="1">
                <a:spcBef>
                  <a:spcPct val="50000"/>
                </a:spcBef>
                <a:defRPr/>
              </a:pPr>
              <a:endParaRPr lang="en-US" sz="1400">
                <a:latin typeface="Tahoma" charset="0"/>
                <a:ea typeface="ＭＳ Ｐゴシック"/>
                <a:cs typeface="ＭＳ Ｐゴシック"/>
              </a:endParaRPr>
            </a:p>
          </p:txBody>
        </p:sp>
      </p:grpSp>
      <p:sp>
        <p:nvSpPr>
          <p:cNvPr id="84" name="Content Placeholder 3">
            <a:extLst>
              <a:ext uri="{FF2B5EF4-FFF2-40B4-BE49-F238E27FC236}">
                <a16:creationId xmlns:a16="http://schemas.microsoft.com/office/drawing/2014/main" id="{F4CD954B-B9C7-40F5-ACF5-7CB4A680FB00}"/>
              </a:ext>
            </a:extLst>
          </p:cNvPr>
          <p:cNvSpPr txBox="1">
            <a:spLocks/>
          </p:cNvSpPr>
          <p:nvPr/>
        </p:nvSpPr>
        <p:spPr>
          <a:xfrm>
            <a:off x="485031" y="4303571"/>
            <a:ext cx="11028458" cy="1909841"/>
          </a:xfrm>
          <a:prstGeom prst="rect">
            <a:avLst/>
          </a:prstGeom>
        </p:spPr>
        <p:txBody>
          <a:bodyPr/>
          <a:lstStyle>
            <a:lvl1pPr marL="231775" indent="-231775" algn="l" rtl="0" eaLnBrk="1" fontAlgn="base" hangingPunct="1">
              <a:spcBef>
                <a:spcPct val="30000"/>
              </a:spcBef>
              <a:spcAft>
                <a:spcPct val="0"/>
              </a:spcAft>
              <a:buClr>
                <a:schemeClr val="tx1"/>
              </a:buClr>
              <a:buSzPct val="100000"/>
              <a:buChar char="•"/>
              <a:defRPr sz="2400">
                <a:solidFill>
                  <a:schemeClr val="tx1"/>
                </a:solidFill>
                <a:latin typeface="+mn-lt"/>
                <a:ea typeface="ＭＳ Ｐゴシック" charset="-128"/>
                <a:cs typeface="+mn-cs"/>
              </a:defRPr>
            </a:lvl1pPr>
            <a:lvl2pPr marL="457200" indent="-227013" algn="l" rtl="0" eaLnBrk="1" fontAlgn="base" hangingPunct="1">
              <a:spcBef>
                <a:spcPct val="30000"/>
              </a:spcBef>
              <a:spcAft>
                <a:spcPct val="0"/>
              </a:spcAft>
              <a:buClr>
                <a:schemeClr val="tx1"/>
              </a:buClr>
              <a:buSzPct val="100000"/>
              <a:buFont typeface="Courier New" panose="02070309020205020404" pitchFamily="49" charset="0"/>
              <a:buChar char="o"/>
              <a:defRPr sz="2000">
                <a:solidFill>
                  <a:schemeClr val="tx1"/>
                </a:solidFill>
                <a:latin typeface="+mn-lt"/>
                <a:ea typeface="ＭＳ Ｐゴシック" charset="-128"/>
              </a:defRPr>
            </a:lvl2pPr>
            <a:lvl3pPr marL="690563" indent="-225425" algn="l" rtl="0" eaLnBrk="1" fontAlgn="base" hangingPunct="1">
              <a:spcBef>
                <a:spcPct val="30000"/>
              </a:spcBef>
              <a:spcAft>
                <a:spcPct val="0"/>
              </a:spcAft>
              <a:buClr>
                <a:schemeClr val="tx1"/>
              </a:buClr>
              <a:buSzPct val="100000"/>
              <a:buFont typeface="Wingdings" panose="05000000000000000000" pitchFamily="2" charset="2"/>
              <a:buChar char="Ø"/>
              <a:tabLst/>
              <a:defRPr sz="1800">
                <a:solidFill>
                  <a:schemeClr val="tx1"/>
                </a:solidFill>
                <a:latin typeface="+mn-lt"/>
                <a:ea typeface="ＭＳ Ｐゴシック" charset="-128"/>
              </a:defRPr>
            </a:lvl3pPr>
            <a:lvl4pPr marL="914400" indent="-219075" algn="l" rtl="0" eaLnBrk="1" fontAlgn="base" hangingPunct="1">
              <a:spcBef>
                <a:spcPct val="30000"/>
              </a:spcBef>
              <a:spcAft>
                <a:spcPct val="0"/>
              </a:spcAft>
              <a:buClr>
                <a:schemeClr val="tx1"/>
              </a:buClr>
              <a:buSzPct val="100000"/>
              <a:buFont typeface="Wingdings" panose="05000000000000000000" pitchFamily="2" charset="2"/>
              <a:buChar char="§"/>
              <a:defRPr sz="1600">
                <a:solidFill>
                  <a:schemeClr val="tx1"/>
                </a:solidFill>
                <a:latin typeface="+mn-lt"/>
                <a:ea typeface="ＭＳ Ｐゴシック" charset="-128"/>
              </a:defRPr>
            </a:lvl4pPr>
            <a:lvl5pPr marL="17240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5pPr>
            <a:lvl6pPr marL="21812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6pPr>
            <a:lvl7pPr marL="26384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7pPr>
            <a:lvl8pPr marL="30956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8pPr>
            <a:lvl9pPr marL="35528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9pPr>
          </a:lstStyle>
          <a:p>
            <a:pPr defTabSz="914400"/>
            <a:r>
              <a:rPr lang="en-US" sz="2000" kern="0" dirty="0"/>
              <a:t>Country Plans and Significant Security Cooperation Initiatives (SSCI) Process Management (OPR: ECJ5)</a:t>
            </a:r>
          </a:p>
          <a:p>
            <a:pPr defTabSz="914400"/>
            <a:r>
              <a:rPr lang="en-US" sz="2000" b="1" kern="0" dirty="0">
                <a:solidFill>
                  <a:srgbClr val="0000FF"/>
                </a:solidFill>
              </a:rPr>
              <a:t>Essential Services &amp; Resilience Line of Activity (OPR: ECJ9</a:t>
            </a:r>
            <a:r>
              <a:rPr lang="en-US" sz="2000" kern="0" dirty="0">
                <a:solidFill>
                  <a:srgbClr val="0000FF"/>
                </a:solidFill>
              </a:rPr>
              <a:t>): SSCI Execution Management</a:t>
            </a:r>
            <a:r>
              <a:rPr lang="en-US" sz="2000" kern="0" dirty="0"/>
              <a:t> </a:t>
            </a:r>
          </a:p>
          <a:p>
            <a:pPr lvl="1"/>
            <a:r>
              <a:rPr lang="en-US" kern="0" dirty="0"/>
              <a:t>333 Implementation (EJC9: JICTC) Authority to build capacity, Foreign security forces</a:t>
            </a:r>
          </a:p>
          <a:p>
            <a:pPr lvl="1" defTabSz="914400"/>
            <a:r>
              <a:rPr lang="en-US" kern="0" dirty="0"/>
              <a:t>332 Implementation (ISG) Defense Institution Building (DIB) of friendly foreign countries</a:t>
            </a:r>
          </a:p>
        </p:txBody>
      </p:sp>
      <p:sp>
        <p:nvSpPr>
          <p:cNvPr id="87" name="Rectangle 86">
            <a:extLst>
              <a:ext uri="{FF2B5EF4-FFF2-40B4-BE49-F238E27FC236}">
                <a16:creationId xmlns:a16="http://schemas.microsoft.com/office/drawing/2014/main" id="{A221FF57-04E9-4AA0-BA09-409DF315439D}"/>
              </a:ext>
            </a:extLst>
          </p:cNvPr>
          <p:cNvSpPr>
            <a:spLocks noChangeArrowheads="1"/>
          </p:cNvSpPr>
          <p:nvPr/>
        </p:nvSpPr>
        <p:spPr bwMode="auto">
          <a:xfrm>
            <a:off x="5876043" y="6261"/>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lang="en-US" sz="1400" b="1" dirty="0">
                <a:solidFill>
                  <a:srgbClr val="00B050"/>
                </a:solidFill>
                <a:latin typeface="Tahoma"/>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88" name="Rectangle 87">
            <a:extLst>
              <a:ext uri="{FF2B5EF4-FFF2-40B4-BE49-F238E27FC236}">
                <a16:creationId xmlns:a16="http://schemas.microsoft.com/office/drawing/2014/main" id="{EA56F215-91E8-4B9E-B92E-A658194A5883}"/>
              </a:ext>
            </a:extLst>
          </p:cNvPr>
          <p:cNvSpPr>
            <a:spLocks noChangeArrowheads="1"/>
          </p:cNvSpPr>
          <p:nvPr/>
        </p:nvSpPr>
        <p:spPr bwMode="auto">
          <a:xfrm>
            <a:off x="5876043" y="6571138"/>
            <a:ext cx="432170"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CUI</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Tree>
    <p:extLst>
      <p:ext uri="{BB962C8B-B14F-4D97-AF65-F5344CB8AC3E}">
        <p14:creationId xmlns:p14="http://schemas.microsoft.com/office/powerpoint/2010/main" val="53024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dirty="0">
                <a:solidFill>
                  <a:srgbClr val="FFFF00"/>
                </a:solidFill>
              </a:rPr>
              <a:t>NATO Resilience Model</a:t>
            </a:r>
            <a:endParaRPr lang="en-US" sz="2800" b="1" dirty="0">
              <a:solidFill>
                <a:srgbClr val="FFFF00"/>
              </a:solidFill>
            </a:endParaRP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32" name="Content Placeholder 1">
            <a:extLst>
              <a:ext uri="{FF2B5EF4-FFF2-40B4-BE49-F238E27FC236}">
                <a16:creationId xmlns:a16="http://schemas.microsoft.com/office/drawing/2014/main" id="{7AD95ED7-2A3E-427F-86C9-E79243C607F5}"/>
              </a:ext>
            </a:extLst>
          </p:cNvPr>
          <p:cNvSpPr>
            <a:spLocks noGrp="1"/>
          </p:cNvSpPr>
          <p:nvPr>
            <p:ph idx="1"/>
          </p:nvPr>
        </p:nvSpPr>
        <p:spPr>
          <a:xfrm>
            <a:off x="906449" y="794757"/>
            <a:ext cx="10487770" cy="5621798"/>
          </a:xfrm>
        </p:spPr>
        <p:txBody>
          <a:bodyPr/>
          <a:lstStyle/>
          <a:p>
            <a:pPr marL="0" indent="0">
              <a:buNone/>
            </a:pPr>
            <a:r>
              <a:rPr lang="en-US" sz="1600" b="1" dirty="0"/>
              <a:t>Resilience</a:t>
            </a:r>
          </a:p>
          <a:p>
            <a:pPr marL="0" indent="0">
              <a:buNone/>
            </a:pPr>
            <a:r>
              <a:rPr lang="en-US" sz="1600" dirty="0"/>
              <a:t>Individual and collective capacity to for Allies to resist and recover from military, civilian, economic or commercial shocks, absorb damage and resume function as quickly and efficiently as possible</a:t>
            </a:r>
          </a:p>
          <a:p>
            <a:pPr marL="0" indent="0">
              <a:buNone/>
            </a:pPr>
            <a:endParaRPr lang="en-US" sz="1000" dirty="0"/>
          </a:p>
          <a:p>
            <a:pPr marL="0" indent="0">
              <a:buNone/>
            </a:pPr>
            <a:r>
              <a:rPr lang="en-US" sz="1600" b="1" dirty="0"/>
              <a:t>Civil Preparedness </a:t>
            </a:r>
            <a:r>
              <a:rPr lang="en-US" sz="1600" dirty="0"/>
              <a:t>is an Allied Nation responsibility</a:t>
            </a:r>
          </a:p>
          <a:p>
            <a:pPr marL="0" indent="0">
              <a:buNone/>
            </a:pPr>
            <a:r>
              <a:rPr lang="en-US" sz="1600" dirty="0"/>
              <a:t>Three (3) core elements:</a:t>
            </a:r>
          </a:p>
          <a:p>
            <a:pPr marL="342900" indent="-342900">
              <a:buFont typeface="+mj-lt"/>
              <a:buAutoNum type="arabicPeriod"/>
            </a:pPr>
            <a:r>
              <a:rPr lang="en-US" sz="1600" dirty="0"/>
              <a:t>Continuity of government</a:t>
            </a:r>
          </a:p>
          <a:p>
            <a:pPr marL="342900" indent="-342900">
              <a:buFont typeface="+mj-lt"/>
              <a:buAutoNum type="arabicPeriod"/>
            </a:pPr>
            <a:r>
              <a:rPr lang="en-US" sz="1600" dirty="0"/>
              <a:t>Continuity of essential services to the population</a:t>
            </a:r>
          </a:p>
          <a:p>
            <a:pPr marL="342900" indent="-342900">
              <a:buFont typeface="+mj-lt"/>
              <a:buAutoNum type="arabicPeriod"/>
            </a:pPr>
            <a:r>
              <a:rPr lang="en-US" sz="1600" dirty="0"/>
              <a:t>Continuity of civil support to military operations</a:t>
            </a:r>
          </a:p>
          <a:p>
            <a:pPr marL="0" indent="0">
              <a:buNone/>
            </a:pPr>
            <a:endParaRPr lang="en-US" sz="1000" b="1" dirty="0"/>
          </a:p>
          <a:p>
            <a:pPr marL="0" indent="0">
              <a:buNone/>
            </a:pPr>
            <a:r>
              <a:rPr lang="en-US" sz="1600" b="1" dirty="0"/>
              <a:t>7 Baseline Resilience Requirement (7BLRs)</a:t>
            </a:r>
          </a:p>
          <a:p>
            <a:pPr marL="342900" indent="-342900">
              <a:buFont typeface="+mj-lt"/>
              <a:buAutoNum type="arabicPeriod"/>
            </a:pPr>
            <a:r>
              <a:rPr lang="en-US" sz="1600" dirty="0"/>
              <a:t>Continuity of Government</a:t>
            </a:r>
          </a:p>
          <a:p>
            <a:pPr marL="342900" indent="-342900">
              <a:buFont typeface="+mj-lt"/>
              <a:buAutoNum type="arabicPeriod"/>
            </a:pPr>
            <a:r>
              <a:rPr lang="en-US" sz="1600" dirty="0"/>
              <a:t>Resilient Energy Supply</a:t>
            </a:r>
          </a:p>
          <a:p>
            <a:pPr marL="342900" indent="-342900">
              <a:buFont typeface="+mj-lt"/>
              <a:buAutoNum type="arabicPeriod"/>
            </a:pPr>
            <a:r>
              <a:rPr lang="en-US" sz="1600" dirty="0"/>
              <a:t>Resilient Food and Water Supply</a:t>
            </a:r>
          </a:p>
          <a:p>
            <a:pPr marL="342900" indent="-342900">
              <a:buFont typeface="+mj-lt"/>
              <a:buAutoNum type="arabicPeriod"/>
            </a:pPr>
            <a:r>
              <a:rPr lang="en-US" sz="1600" dirty="0"/>
              <a:t>Resilient Communication Systems</a:t>
            </a:r>
          </a:p>
          <a:p>
            <a:pPr marL="342900" indent="-342900">
              <a:buFont typeface="+mj-lt"/>
              <a:buAutoNum type="arabicPeriod"/>
            </a:pPr>
            <a:r>
              <a:rPr lang="en-US" sz="1600" dirty="0"/>
              <a:t>Resilient Transportation Systems</a:t>
            </a:r>
          </a:p>
          <a:p>
            <a:pPr marL="342900" indent="-342900">
              <a:buFont typeface="+mj-lt"/>
              <a:buAutoNum type="arabicPeriod"/>
            </a:pPr>
            <a:r>
              <a:rPr lang="en-US" sz="1600" dirty="0"/>
              <a:t>Ability to deal with Uncontrolled Movement of People</a:t>
            </a:r>
          </a:p>
          <a:p>
            <a:pPr marL="342900" indent="-342900">
              <a:buFont typeface="+mj-lt"/>
              <a:buAutoNum type="arabicPeriod"/>
            </a:pPr>
            <a:r>
              <a:rPr lang="en-US" sz="1600" dirty="0"/>
              <a:t>Ability to deal with Mass Casualties</a:t>
            </a:r>
          </a:p>
          <a:p>
            <a:pPr marL="0" indent="0">
              <a:buNone/>
            </a:pPr>
            <a:endParaRPr lang="en-US" sz="1600" dirty="0"/>
          </a:p>
        </p:txBody>
      </p:sp>
      <p:pic>
        <p:nvPicPr>
          <p:cNvPr id="33" name="Content Placeholder 24">
            <a:extLst>
              <a:ext uri="{FF2B5EF4-FFF2-40B4-BE49-F238E27FC236}">
                <a16:creationId xmlns:a16="http://schemas.microsoft.com/office/drawing/2014/main" id="{8D484A6D-D06D-43A5-96D2-E9308D0DFD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16703" y="1573948"/>
            <a:ext cx="4615610" cy="4575821"/>
          </a:xfrm>
          <a:prstGeom prst="rect">
            <a:avLst/>
          </a:prstGeom>
        </p:spPr>
      </p:pic>
      <p:sp>
        <p:nvSpPr>
          <p:cNvPr id="34" name="Rectangle 33">
            <a:extLst>
              <a:ext uri="{FF2B5EF4-FFF2-40B4-BE49-F238E27FC236}">
                <a16:creationId xmlns:a16="http://schemas.microsoft.com/office/drawing/2014/main" id="{7D84CC40-9024-4123-867B-0B0E843292DB}"/>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35" name="Rectangle 34">
            <a:extLst>
              <a:ext uri="{FF2B5EF4-FFF2-40B4-BE49-F238E27FC236}">
                <a16:creationId xmlns:a16="http://schemas.microsoft.com/office/drawing/2014/main" id="{EB7358BE-EDC2-4D4A-98EB-73D322D51E7A}"/>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pic>
        <p:nvPicPr>
          <p:cNvPr id="36" name="Picture 35">
            <a:extLst>
              <a:ext uri="{FF2B5EF4-FFF2-40B4-BE49-F238E27FC236}">
                <a16:creationId xmlns:a16="http://schemas.microsoft.com/office/drawing/2014/main" id="{3B677CED-D156-4EE2-A793-B3A66867F1D9}"/>
              </a:ext>
            </a:extLst>
          </p:cNvPr>
          <p:cNvPicPr>
            <a:picLocks noChangeAspect="1"/>
          </p:cNvPicPr>
          <p:nvPr/>
        </p:nvPicPr>
        <p:blipFill>
          <a:blip r:embed="rId3"/>
          <a:stretch>
            <a:fillRect/>
          </a:stretch>
        </p:blipFill>
        <p:spPr>
          <a:xfrm>
            <a:off x="10358687" y="5559409"/>
            <a:ext cx="1709159" cy="857146"/>
          </a:xfrm>
          <a:prstGeom prst="rect">
            <a:avLst/>
          </a:prstGeom>
        </p:spPr>
      </p:pic>
    </p:spTree>
    <p:extLst>
      <p:ext uri="{BB962C8B-B14F-4D97-AF65-F5344CB8AC3E}">
        <p14:creationId xmlns:p14="http://schemas.microsoft.com/office/powerpoint/2010/main" val="89697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EUCOM J9 Resilience Initiative</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34" name="Rectangle 33">
            <a:extLst>
              <a:ext uri="{FF2B5EF4-FFF2-40B4-BE49-F238E27FC236}">
                <a16:creationId xmlns:a16="http://schemas.microsoft.com/office/drawing/2014/main" id="{7D84CC40-9024-4123-867B-0B0E843292DB}"/>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35" name="Rectangle 34">
            <a:extLst>
              <a:ext uri="{FF2B5EF4-FFF2-40B4-BE49-F238E27FC236}">
                <a16:creationId xmlns:a16="http://schemas.microsoft.com/office/drawing/2014/main" id="{EB7358BE-EDC2-4D4A-98EB-73D322D51E7A}"/>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 name="Content Placeholder 2">
            <a:extLst>
              <a:ext uri="{FF2B5EF4-FFF2-40B4-BE49-F238E27FC236}">
                <a16:creationId xmlns:a16="http://schemas.microsoft.com/office/drawing/2014/main" id="{B2C5A486-E30A-4814-835C-B8AEF2D882F2}"/>
              </a:ext>
            </a:extLst>
          </p:cNvPr>
          <p:cNvSpPr>
            <a:spLocks noGrp="1"/>
          </p:cNvSpPr>
          <p:nvPr>
            <p:ph idx="1"/>
          </p:nvPr>
        </p:nvSpPr>
        <p:spPr/>
        <p:txBody>
          <a:bodyPr/>
          <a:lstStyle/>
          <a:p>
            <a:pPr marL="0" indent="0">
              <a:buNone/>
            </a:pPr>
            <a:r>
              <a:rPr lang="en-US" sz="2400" dirty="0"/>
              <a:t>The ECJ9 has four (4) primary efforts to support resilience for countries in our AOR.</a:t>
            </a:r>
          </a:p>
          <a:p>
            <a:pPr marL="457200" indent="-457200">
              <a:buFont typeface="+mj-lt"/>
              <a:buAutoNum type="arabicPeriod"/>
            </a:pPr>
            <a:r>
              <a:rPr lang="en-US" sz="2400" dirty="0"/>
              <a:t>NATO Resilience SSCI (in support of Country Plans), is scoping and assessing resilience with partners in North Macedonia, Romania, and Bulgaria, and conducting training to help build resilience.  </a:t>
            </a:r>
          </a:p>
          <a:p>
            <a:pPr marL="457200" indent="-457200">
              <a:buFont typeface="+mj-lt"/>
              <a:buAutoNum type="arabicPeriod"/>
            </a:pPr>
            <a:r>
              <a:rPr lang="en-US" sz="2400" b="1" dirty="0">
                <a:solidFill>
                  <a:srgbClr val="0000FF"/>
                </a:solidFill>
              </a:rPr>
              <a:t>Resilience Assessments and gap analyses, of Allies and Partners using 3D approach</a:t>
            </a:r>
            <a:r>
              <a:rPr lang="en-US" sz="2400" dirty="0"/>
              <a:t>. These assessments highlight gaps in resilience which the team will look to use diplomatic, development, and defense resources to address.  </a:t>
            </a:r>
          </a:p>
          <a:p>
            <a:pPr marL="457200" indent="-457200">
              <a:buFont typeface="+mj-lt"/>
              <a:buAutoNum type="arabicPeriod"/>
            </a:pPr>
            <a:r>
              <a:rPr lang="en-US" sz="2400" dirty="0"/>
              <a:t>Women, Peace and Security (WPS) </a:t>
            </a:r>
          </a:p>
          <a:p>
            <a:pPr marL="457200" indent="-457200">
              <a:buFont typeface="+mj-lt"/>
              <a:buAutoNum type="arabicPeriod"/>
            </a:pPr>
            <a:r>
              <a:rPr lang="en-US" sz="2400" dirty="0"/>
              <a:t>Civilian Harm Mitigation and Response (CHMR)  </a:t>
            </a:r>
          </a:p>
          <a:p>
            <a:pPr marL="457200" indent="-457200">
              <a:buFont typeface="+mj-lt"/>
              <a:buAutoNum type="arabicPeriod"/>
            </a:pPr>
            <a:r>
              <a:rPr lang="en-US" sz="2400" i="1" dirty="0"/>
              <a:t>State Partnership Program (SPP)</a:t>
            </a:r>
          </a:p>
          <a:p>
            <a:pPr marL="0" indent="0">
              <a:buNone/>
            </a:pPr>
            <a:endParaRPr lang="en-US" sz="2400" dirty="0"/>
          </a:p>
          <a:p>
            <a:r>
              <a:rPr lang="en-US" sz="2400" b="1" u="sng" dirty="0"/>
              <a:t>Goal</a:t>
            </a:r>
            <a:r>
              <a:rPr lang="en-US" sz="2400" dirty="0"/>
              <a:t>: ECJ9 integrates the capabilities of the whole of the U.S. government to build resilience in priority countries</a:t>
            </a:r>
          </a:p>
          <a:p>
            <a:endParaRPr lang="en-US" sz="2000" dirty="0"/>
          </a:p>
        </p:txBody>
      </p:sp>
    </p:spTree>
    <p:extLst>
      <p:ext uri="{BB962C8B-B14F-4D97-AF65-F5344CB8AC3E}">
        <p14:creationId xmlns:p14="http://schemas.microsoft.com/office/powerpoint/2010/main" val="113918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EUCOM 3D Approach</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34" name="Rectangle 33">
            <a:extLst>
              <a:ext uri="{FF2B5EF4-FFF2-40B4-BE49-F238E27FC236}">
                <a16:creationId xmlns:a16="http://schemas.microsoft.com/office/drawing/2014/main" id="{7D84CC40-9024-4123-867B-0B0E843292DB}"/>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35" name="Rectangle 34">
            <a:extLst>
              <a:ext uri="{FF2B5EF4-FFF2-40B4-BE49-F238E27FC236}">
                <a16:creationId xmlns:a16="http://schemas.microsoft.com/office/drawing/2014/main" id="{EB7358BE-EDC2-4D4A-98EB-73D322D51E7A}"/>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3" name="Content Placeholder 2">
            <a:extLst>
              <a:ext uri="{FF2B5EF4-FFF2-40B4-BE49-F238E27FC236}">
                <a16:creationId xmlns:a16="http://schemas.microsoft.com/office/drawing/2014/main" id="{B2C5A486-E30A-4814-835C-B8AEF2D882F2}"/>
              </a:ext>
            </a:extLst>
          </p:cNvPr>
          <p:cNvSpPr>
            <a:spLocks noGrp="1"/>
          </p:cNvSpPr>
          <p:nvPr>
            <p:ph idx="1"/>
          </p:nvPr>
        </p:nvSpPr>
        <p:spPr/>
        <p:txBody>
          <a:bodyPr/>
          <a:lstStyle/>
          <a:p>
            <a:r>
              <a:rPr lang="en-US" sz="2800" dirty="0"/>
              <a:t>Diplomacy, Development, and Defense (3Ds) – as represented by the Department of State (State), the United States Agency for International Development (USAID), and the Department of Defense (DoD or Defense) – are the three pillars that provide the foundation for promoting and protecting U.S. national security interests abroad</a:t>
            </a:r>
          </a:p>
          <a:p>
            <a:endParaRPr lang="en-US" sz="2800" dirty="0"/>
          </a:p>
          <a:p>
            <a:r>
              <a:rPr lang="en-US" sz="2800" dirty="0"/>
              <a:t>Coordination begins with Planning:</a:t>
            </a:r>
          </a:p>
          <a:p>
            <a:pPr lvl="1"/>
            <a:r>
              <a:rPr lang="en-US" sz="2000" dirty="0"/>
              <a:t>DOS: </a:t>
            </a:r>
            <a:r>
              <a:rPr lang="en-US" sz="2000" b="1" dirty="0"/>
              <a:t>Integrated Country Strategy (ICS)</a:t>
            </a:r>
          </a:p>
          <a:p>
            <a:pPr lvl="1"/>
            <a:r>
              <a:rPr lang="en-US" sz="2000" dirty="0"/>
              <a:t>USAID: </a:t>
            </a:r>
            <a:r>
              <a:rPr lang="en-US" sz="2000" b="1" dirty="0"/>
              <a:t>Country Development Cooperation Strategies (CDCS)</a:t>
            </a:r>
          </a:p>
          <a:p>
            <a:pPr lvl="1"/>
            <a:r>
              <a:rPr lang="en-US" sz="2000" dirty="0"/>
              <a:t>DOD: </a:t>
            </a:r>
            <a:r>
              <a:rPr lang="en-US" sz="2000" b="1" dirty="0"/>
              <a:t>Country Plans, Lines of Activity(LOAs) and SSCIs</a:t>
            </a:r>
          </a:p>
        </p:txBody>
      </p:sp>
    </p:spTree>
    <p:extLst>
      <p:ext uri="{BB962C8B-B14F-4D97-AF65-F5344CB8AC3E}">
        <p14:creationId xmlns:p14="http://schemas.microsoft.com/office/powerpoint/2010/main" val="241589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58007-8EF9-78B7-DD7F-2F2656B220FC}"/>
              </a:ext>
            </a:extLst>
          </p:cNvPr>
          <p:cNvSpPr txBox="1"/>
          <p:nvPr/>
        </p:nvSpPr>
        <p:spPr>
          <a:xfrm>
            <a:off x="6096001" y="131175"/>
            <a:ext cx="4936312" cy="523220"/>
          </a:xfrm>
          <a:prstGeom prst="rect">
            <a:avLst/>
          </a:prstGeom>
          <a:noFill/>
        </p:spPr>
        <p:txBody>
          <a:bodyPr wrap="square" rtlCol="0">
            <a:spAutoFit/>
          </a:bodyPr>
          <a:lstStyle/>
          <a:p>
            <a:pPr algn="r"/>
            <a:r>
              <a:rPr lang="en-US" sz="2800" b="1" dirty="0">
                <a:solidFill>
                  <a:srgbClr val="FFFF00"/>
                </a:solidFill>
              </a:rPr>
              <a:t>EUCOM J9 3D Assessment</a:t>
            </a:r>
          </a:p>
        </p:txBody>
      </p:sp>
      <p:sp>
        <p:nvSpPr>
          <p:cNvPr id="12" name="Date Placeholder 3">
            <a:extLst>
              <a:ext uri="{FF2B5EF4-FFF2-40B4-BE49-F238E27FC236}">
                <a16:creationId xmlns:a16="http://schemas.microsoft.com/office/drawing/2014/main" id="{FFC659DA-7DA0-2362-27C9-56CDD31E5157}"/>
              </a:ext>
            </a:extLst>
          </p:cNvPr>
          <p:cNvSpPr txBox="1">
            <a:spLocks/>
          </p:cNvSpPr>
          <p:nvPr/>
        </p:nvSpPr>
        <p:spPr>
          <a:xfrm>
            <a:off x="10128722" y="6452981"/>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11BAAAA-70F5-4299-9145-8DD272AE7FA4}" type="datetime1">
              <a:rPr lang="en-US"/>
              <a:pPr algn="ctr"/>
              <a:t>11/30/2023</a:t>
            </a:fld>
            <a:endParaRPr lang="en-US" dirty="0"/>
          </a:p>
        </p:txBody>
      </p:sp>
      <p:sp>
        <p:nvSpPr>
          <p:cNvPr id="6" name="Footer Placeholder 4">
            <a:extLst>
              <a:ext uri="{FF2B5EF4-FFF2-40B4-BE49-F238E27FC236}">
                <a16:creationId xmlns:a16="http://schemas.microsoft.com/office/drawing/2014/main" id="{AB8EE94D-2A12-4B65-A919-582EFCA92CB5}"/>
              </a:ext>
            </a:extLst>
          </p:cNvPr>
          <p:cNvSpPr>
            <a:spLocks noGrp="1"/>
          </p:cNvSpPr>
          <p:nvPr>
            <p:ph type="ftr" sz="quarter" idx="3"/>
          </p:nvPr>
        </p:nvSpPr>
        <p:spPr>
          <a:xfrm>
            <a:off x="2560318" y="6416555"/>
            <a:ext cx="7100515" cy="273844"/>
          </a:xfrm>
          <a:prstGeom prst="rect">
            <a:avLst/>
          </a:prstGeom>
        </p:spPr>
        <p:txBody>
          <a:bodyPr vert="horz" lIns="68580" tIns="34290" rIns="68580" bIns="34290" rtlCol="0" anchor="ctr"/>
          <a:lstStyle>
            <a:lvl1pPr algn="ctr">
              <a:defRPr sz="900" b="1">
                <a:solidFill>
                  <a:schemeClr val="bg1"/>
                </a:solidFill>
              </a:defRPr>
            </a:lvl1pPr>
          </a:lstStyle>
          <a:p>
            <a:r>
              <a:rPr lang="en-US" dirty="0"/>
              <a:t>Point of Contact: Mr. Frank M. Buchheit, EUCOM J9 Interagency Strategic Planner, 324 412-1011</a:t>
            </a:r>
          </a:p>
        </p:txBody>
      </p:sp>
      <p:sp>
        <p:nvSpPr>
          <p:cNvPr id="34" name="Rectangle 33">
            <a:extLst>
              <a:ext uri="{FF2B5EF4-FFF2-40B4-BE49-F238E27FC236}">
                <a16:creationId xmlns:a16="http://schemas.microsoft.com/office/drawing/2014/main" id="{7D84CC40-9024-4123-867B-0B0E843292DB}"/>
              </a:ext>
            </a:extLst>
          </p:cNvPr>
          <p:cNvSpPr>
            <a:spLocks noChangeArrowheads="1"/>
          </p:cNvSpPr>
          <p:nvPr/>
        </p:nvSpPr>
        <p:spPr bwMode="auto">
          <a:xfrm>
            <a:off x="5373193" y="-10543"/>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rPr>
              <a:t>UNCLASSIFIED</a:t>
            </a:r>
          </a:p>
        </p:txBody>
      </p:sp>
      <p:sp>
        <p:nvSpPr>
          <p:cNvPr id="35" name="Rectangle 34">
            <a:extLst>
              <a:ext uri="{FF2B5EF4-FFF2-40B4-BE49-F238E27FC236}">
                <a16:creationId xmlns:a16="http://schemas.microsoft.com/office/drawing/2014/main" id="{EB7358BE-EDC2-4D4A-98EB-73D322D51E7A}"/>
              </a:ext>
            </a:extLst>
          </p:cNvPr>
          <p:cNvSpPr>
            <a:spLocks noChangeArrowheads="1"/>
          </p:cNvSpPr>
          <p:nvPr/>
        </p:nvSpPr>
        <p:spPr bwMode="auto">
          <a:xfrm>
            <a:off x="5373193" y="6607309"/>
            <a:ext cx="1461298" cy="286232"/>
          </a:xfrm>
          <a:prstGeom prst="rect">
            <a:avLst/>
          </a:prstGeom>
          <a:noFill/>
          <a:ln w="12700">
            <a:noFill/>
            <a:miter lim="800000"/>
            <a:headEnd/>
            <a:tailEnd/>
          </a:ln>
        </p:spPr>
        <p:txBody>
          <a:bodyPr wrap="none" lIns="45720" rIns="45720">
            <a:spAutoFit/>
          </a:bodyPr>
          <a:lstStyle>
            <a:defPPr>
              <a:defRPr lang="en-US"/>
            </a:defPPr>
            <a:lvl1pPr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1pPr>
            <a:lvl2pPr marL="4572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2pPr>
            <a:lvl3pPr marL="9144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3pPr>
            <a:lvl4pPr marL="13716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4pPr>
            <a:lvl5pPr marL="1828800" algn="ctr" rtl="0" eaLnBrk="0" fontAlgn="base" hangingPunct="0">
              <a:spcBef>
                <a:spcPct val="50000"/>
              </a:spcBef>
              <a:spcAft>
                <a:spcPct val="0"/>
              </a:spcAft>
              <a:defRPr sz="2000" kern="1200">
                <a:solidFill>
                  <a:srgbClr val="000066"/>
                </a:solidFill>
                <a:latin typeface="Tahoma" charset="0"/>
                <a:ea typeface="ＭＳ Ｐゴシック" charset="-128"/>
                <a:cs typeface="+mn-cs"/>
              </a:defRPr>
            </a:lvl5pPr>
            <a:lvl6pPr marL="2286000" algn="l" defTabSz="914400" rtl="0" eaLnBrk="1" latinLnBrk="0" hangingPunct="1">
              <a:defRPr sz="2000" kern="1200">
                <a:solidFill>
                  <a:srgbClr val="000066"/>
                </a:solidFill>
                <a:latin typeface="Tahoma" charset="0"/>
                <a:ea typeface="ＭＳ Ｐゴシック" charset="-128"/>
                <a:cs typeface="+mn-cs"/>
              </a:defRPr>
            </a:lvl6pPr>
            <a:lvl7pPr marL="2743200" algn="l" defTabSz="914400" rtl="0" eaLnBrk="1" latinLnBrk="0" hangingPunct="1">
              <a:defRPr sz="2000" kern="1200">
                <a:solidFill>
                  <a:srgbClr val="000066"/>
                </a:solidFill>
                <a:latin typeface="Tahoma" charset="0"/>
                <a:ea typeface="ＭＳ Ｐゴシック" charset="-128"/>
                <a:cs typeface="+mn-cs"/>
              </a:defRPr>
            </a:lvl7pPr>
            <a:lvl8pPr marL="3200400" algn="l" defTabSz="914400" rtl="0" eaLnBrk="1" latinLnBrk="0" hangingPunct="1">
              <a:defRPr sz="2000" kern="1200">
                <a:solidFill>
                  <a:srgbClr val="000066"/>
                </a:solidFill>
                <a:latin typeface="Tahoma" charset="0"/>
                <a:ea typeface="ＭＳ Ｐゴシック" charset="-128"/>
                <a:cs typeface="+mn-cs"/>
              </a:defRPr>
            </a:lvl8pPr>
            <a:lvl9pPr marL="3657600" algn="l" defTabSz="914400" rtl="0" eaLnBrk="1" latinLnBrk="0" hangingPunct="1">
              <a:defRPr sz="2000" kern="1200">
                <a:solidFill>
                  <a:srgbClr val="000066"/>
                </a:solidFill>
                <a:latin typeface="Tahoma" charset="0"/>
                <a:ea typeface="ＭＳ Ｐゴシック" charset="-128"/>
                <a:cs typeface="+mn-cs"/>
              </a:defRPr>
            </a:lvl9pPr>
          </a:lstStyle>
          <a:p>
            <a:pPr marL="0" marR="0" lvl="0" indent="0" algn="r" defTabSz="1033463"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B050"/>
                </a:solidFill>
                <a:effectLst/>
                <a:uLnTx/>
                <a:uFillTx/>
                <a:ea typeface="ＭＳ Ｐゴシック" charset="-128"/>
                <a:cs typeface="Calibri" panose="020F0502020204030204" pitchFamily="34" charset="0"/>
              </a:rPr>
              <a:t>UNCLASSIFIED</a:t>
            </a:r>
            <a:endParaRPr kumimoji="0" lang="en-US" sz="1400" b="1" i="0" u="none" strike="noStrike" kern="1200" cap="none" spc="0" normalizeH="0" baseline="0" noProof="0" dirty="0">
              <a:ln>
                <a:noFill/>
              </a:ln>
              <a:solidFill>
                <a:srgbClr val="00B050"/>
              </a:solidFill>
              <a:effectLst/>
              <a:uLnTx/>
              <a:uFillTx/>
              <a:latin typeface="Tahoma"/>
              <a:ea typeface="ＭＳ Ｐゴシック" charset="-128"/>
              <a:cs typeface="Calibri" panose="020F0502020204030204" pitchFamily="34" charset="0"/>
            </a:endParaRPr>
          </a:p>
        </p:txBody>
      </p:sp>
      <p:sp>
        <p:nvSpPr>
          <p:cNvPr id="10" name="Content Placeholder 1">
            <a:extLst>
              <a:ext uri="{FF2B5EF4-FFF2-40B4-BE49-F238E27FC236}">
                <a16:creationId xmlns:a16="http://schemas.microsoft.com/office/drawing/2014/main" id="{02DF6E51-2FD3-4A50-847F-DD5D4E92C671}"/>
              </a:ext>
            </a:extLst>
          </p:cNvPr>
          <p:cNvSpPr>
            <a:spLocks noGrp="1"/>
          </p:cNvSpPr>
          <p:nvPr>
            <p:ph idx="1"/>
          </p:nvPr>
        </p:nvSpPr>
        <p:spPr>
          <a:xfrm>
            <a:off x="160182" y="1216542"/>
            <a:ext cx="7425362" cy="2625633"/>
          </a:xfrm>
        </p:spPr>
        <p:txBody>
          <a:bodyPr/>
          <a:lstStyle/>
          <a:p>
            <a:r>
              <a:rPr lang="en-US" sz="1800" dirty="0"/>
              <a:t>This is not a grading scale or a push to NATO standards</a:t>
            </a:r>
          </a:p>
          <a:p>
            <a:r>
              <a:rPr lang="en-US" sz="1800" dirty="0"/>
              <a:t>Objective is to establish a common resiliency lexicon and metrics</a:t>
            </a:r>
          </a:p>
          <a:p>
            <a:r>
              <a:rPr lang="en-US" sz="1800" dirty="0"/>
              <a:t>Tool for the Mission/Interagency to use for strategic planning and assistance to the country </a:t>
            </a:r>
          </a:p>
          <a:p>
            <a:r>
              <a:rPr lang="en-US" sz="1800" dirty="0"/>
              <a:t>The NATO BLR Framework is used for each country to develop a common assessment of risk to forces and mission</a:t>
            </a:r>
          </a:p>
          <a:p>
            <a:r>
              <a:rPr lang="en-US" sz="1800" dirty="0"/>
              <a:t>Seek adjustments or new opportunities and priorities to address gaps through Integrated Deterrence </a:t>
            </a:r>
          </a:p>
          <a:p>
            <a:r>
              <a:rPr lang="en-US" sz="1800" kern="0" dirty="0"/>
              <a:t>Develop, synchronize and communicate activities and opportunities to enhance resiliency </a:t>
            </a:r>
          </a:p>
          <a:p>
            <a:endParaRPr lang="en-US" sz="1800" dirty="0"/>
          </a:p>
        </p:txBody>
      </p:sp>
      <p:pic>
        <p:nvPicPr>
          <p:cNvPr id="11" name="Picture 10">
            <a:extLst>
              <a:ext uri="{FF2B5EF4-FFF2-40B4-BE49-F238E27FC236}">
                <a16:creationId xmlns:a16="http://schemas.microsoft.com/office/drawing/2014/main" id="{109D0941-E36B-4164-AB02-2B48E8AABF57}"/>
              </a:ext>
            </a:extLst>
          </p:cNvPr>
          <p:cNvPicPr>
            <a:picLocks noChangeAspect="1"/>
          </p:cNvPicPr>
          <p:nvPr/>
        </p:nvPicPr>
        <p:blipFill>
          <a:blip r:embed="rId2"/>
          <a:stretch>
            <a:fillRect/>
          </a:stretch>
        </p:blipFill>
        <p:spPr>
          <a:xfrm>
            <a:off x="7736620" y="1216542"/>
            <a:ext cx="4021560" cy="2784157"/>
          </a:xfrm>
          <a:prstGeom prst="rect">
            <a:avLst/>
          </a:prstGeom>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Content Placeholder 1">
            <a:extLst>
              <a:ext uri="{FF2B5EF4-FFF2-40B4-BE49-F238E27FC236}">
                <a16:creationId xmlns:a16="http://schemas.microsoft.com/office/drawing/2014/main" id="{0B1C02B2-99DF-419E-A1D9-AC3E546F46EF}"/>
              </a:ext>
            </a:extLst>
          </p:cNvPr>
          <p:cNvSpPr txBox="1">
            <a:spLocks/>
          </p:cNvSpPr>
          <p:nvPr/>
        </p:nvSpPr>
        <p:spPr bwMode="auto">
          <a:xfrm>
            <a:off x="160182" y="4277802"/>
            <a:ext cx="11597998" cy="2244918"/>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231775" indent="-231775" algn="l" rtl="0" eaLnBrk="1" fontAlgn="base" hangingPunct="1">
              <a:spcBef>
                <a:spcPct val="30000"/>
              </a:spcBef>
              <a:spcAft>
                <a:spcPct val="0"/>
              </a:spcAft>
              <a:buClr>
                <a:schemeClr val="tx1"/>
              </a:buClr>
              <a:buSzPct val="100000"/>
              <a:buChar char="•"/>
              <a:defRPr sz="2400">
                <a:solidFill>
                  <a:schemeClr val="tx1"/>
                </a:solidFill>
                <a:latin typeface="+mn-lt"/>
                <a:ea typeface="ＭＳ Ｐゴシック" charset="-128"/>
                <a:cs typeface="+mn-cs"/>
              </a:defRPr>
            </a:lvl1pPr>
            <a:lvl2pPr marL="457200" indent="-227013" algn="l" rtl="0" eaLnBrk="1" fontAlgn="base" hangingPunct="1">
              <a:spcBef>
                <a:spcPct val="30000"/>
              </a:spcBef>
              <a:spcAft>
                <a:spcPct val="0"/>
              </a:spcAft>
              <a:buClr>
                <a:schemeClr val="tx1"/>
              </a:buClr>
              <a:buSzPct val="100000"/>
              <a:buFont typeface="Courier New" panose="02070309020205020404" pitchFamily="49" charset="0"/>
              <a:buChar char="o"/>
              <a:defRPr sz="2000">
                <a:solidFill>
                  <a:schemeClr val="tx1"/>
                </a:solidFill>
                <a:latin typeface="+mn-lt"/>
                <a:ea typeface="ＭＳ Ｐゴシック" charset="-128"/>
              </a:defRPr>
            </a:lvl2pPr>
            <a:lvl3pPr marL="690563" indent="-225425" algn="l" rtl="0" eaLnBrk="1" fontAlgn="base" hangingPunct="1">
              <a:spcBef>
                <a:spcPct val="30000"/>
              </a:spcBef>
              <a:spcAft>
                <a:spcPct val="0"/>
              </a:spcAft>
              <a:buClr>
                <a:schemeClr val="tx1"/>
              </a:buClr>
              <a:buSzPct val="100000"/>
              <a:buFont typeface="Wingdings" panose="05000000000000000000" pitchFamily="2" charset="2"/>
              <a:buChar char="Ø"/>
              <a:tabLst/>
              <a:defRPr sz="1800">
                <a:solidFill>
                  <a:schemeClr val="tx1"/>
                </a:solidFill>
                <a:latin typeface="+mn-lt"/>
                <a:ea typeface="ＭＳ Ｐゴシック" charset="-128"/>
              </a:defRPr>
            </a:lvl3pPr>
            <a:lvl4pPr marL="914400" indent="-219075" algn="l" rtl="0" eaLnBrk="1" fontAlgn="base" hangingPunct="1">
              <a:spcBef>
                <a:spcPct val="30000"/>
              </a:spcBef>
              <a:spcAft>
                <a:spcPct val="0"/>
              </a:spcAft>
              <a:buClr>
                <a:schemeClr val="tx1"/>
              </a:buClr>
              <a:buSzPct val="100000"/>
              <a:buFont typeface="Wingdings" panose="05000000000000000000" pitchFamily="2" charset="2"/>
              <a:buChar char="§"/>
              <a:defRPr sz="1600">
                <a:solidFill>
                  <a:schemeClr val="tx1"/>
                </a:solidFill>
                <a:latin typeface="+mn-lt"/>
                <a:ea typeface="ＭＳ Ｐゴシック" charset="-128"/>
              </a:defRPr>
            </a:lvl4pPr>
            <a:lvl5pPr marL="17240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5pPr>
            <a:lvl6pPr marL="21812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6pPr>
            <a:lvl7pPr marL="26384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7pPr>
            <a:lvl8pPr marL="30956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8pPr>
            <a:lvl9pPr marL="3552825" indent="-342900" algn="l" rtl="0" eaLnBrk="1" fontAlgn="base" hangingPunct="1">
              <a:spcBef>
                <a:spcPct val="30000"/>
              </a:spcBef>
              <a:spcAft>
                <a:spcPct val="0"/>
              </a:spcAft>
              <a:buClr>
                <a:schemeClr val="bg2"/>
              </a:buClr>
              <a:buSzPct val="100000"/>
              <a:buFont typeface="Wingdings" charset="2"/>
              <a:buChar char="Ø"/>
              <a:defRPr sz="1600">
                <a:solidFill>
                  <a:schemeClr val="tx1"/>
                </a:solidFill>
                <a:latin typeface="+mn-lt"/>
                <a:ea typeface="ＭＳ Ｐゴシック" charset="-128"/>
              </a:defRPr>
            </a:lvl9pPr>
          </a:lstStyle>
          <a:p>
            <a:pPr marL="174625" indent="-174625" defTabSz="914400">
              <a:buFont typeface="Arial" panose="020B0604020202020204" pitchFamily="34" charset="0"/>
              <a:buChar char="•"/>
            </a:pPr>
            <a:r>
              <a:rPr lang="en-US" sz="1800" kern="0" dirty="0"/>
              <a:t>Track Interagency Activities on C2IE to provide the command an understanding of all IA operations, activities and investments currently being conducted in support of a given nation. </a:t>
            </a:r>
          </a:p>
          <a:p>
            <a:pPr marL="174625" indent="-174625" defTabSz="914400">
              <a:buFont typeface="Arial" panose="020B0604020202020204" pitchFamily="34" charset="0"/>
              <a:buChar char="•"/>
            </a:pPr>
            <a:r>
              <a:rPr lang="en-US" sz="1800" kern="0" dirty="0"/>
              <a:t>Crosswalk activities with identified gaps and identify potential opportunities.  Link those activities to campaign plan objectives </a:t>
            </a:r>
          </a:p>
          <a:p>
            <a:pPr marL="174625" indent="-174625" defTabSz="914400">
              <a:buFont typeface="Arial" panose="020B0604020202020204" pitchFamily="34" charset="0"/>
              <a:buChar char="•"/>
            </a:pPr>
            <a:r>
              <a:rPr lang="en-US" sz="1800" kern="0" dirty="0"/>
              <a:t>Overall, the goal is to apply a strategy of Integrated Deterrence to enhance national resiliency. </a:t>
            </a:r>
          </a:p>
          <a:p>
            <a:pPr defTabSz="914400"/>
            <a:endParaRPr lang="en-US" sz="1800" kern="0" dirty="0"/>
          </a:p>
        </p:txBody>
      </p:sp>
    </p:spTree>
    <p:extLst>
      <p:ext uri="{BB962C8B-B14F-4D97-AF65-F5344CB8AC3E}">
        <p14:creationId xmlns:p14="http://schemas.microsoft.com/office/powerpoint/2010/main" val="3948933408"/>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16d304-faed-4789-b794-a2b97b43617a" xsi:nil="true"/>
    <lcf76f155ced4ddcb4097134ff3c332f xmlns="685f973d-b026-429f-9f4f-8d4ea4f488e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4CD8F55D71DAA46908BEB4011D85753" ma:contentTypeVersion="12" ma:contentTypeDescription="Create a new document." ma:contentTypeScope="" ma:versionID="5e5e12db0e6f933ea5c503a355cf6768">
  <xsd:schema xmlns:xsd="http://www.w3.org/2001/XMLSchema" xmlns:xs="http://www.w3.org/2001/XMLSchema" xmlns:p="http://schemas.microsoft.com/office/2006/metadata/properties" xmlns:ns2="685f973d-b026-429f-9f4f-8d4ea4f488e4" xmlns:ns3="2016d304-faed-4789-b794-a2b97b43617a" targetNamespace="http://schemas.microsoft.com/office/2006/metadata/properties" ma:root="true" ma:fieldsID="2090e723919d17fc348a9feb6140baa7" ns2:_="" ns3:_="">
    <xsd:import namespace="685f973d-b026-429f-9f4f-8d4ea4f488e4"/>
    <xsd:import namespace="2016d304-faed-4789-b794-a2b97b43617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f973d-b026-429f-9f4f-8d4ea4f488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16d304-faed-4789-b794-a2b97b43617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39ccc4f-3c23-48f2-9fdf-4801ed30a154}" ma:internalName="TaxCatchAll" ma:showField="CatchAllData" ma:web="2016d304-faed-4789-b794-a2b97b43617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B7BCE0-892D-472B-AA21-C1EE55ADFD0B}">
  <ds:schemaRefs>
    <ds:schemaRef ds:uri="2016d304-faed-4789-b794-a2b97b43617a"/>
    <ds:schemaRef ds:uri="685f973d-b026-429f-9f4f-8d4ea4f488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9E786E-CEBF-401D-B66C-B81739403FA4}">
  <ds:schemaRefs>
    <ds:schemaRef ds:uri="http://schemas.microsoft.com/sharepoint/v3/contenttype/forms"/>
  </ds:schemaRefs>
</ds:datastoreItem>
</file>

<file path=customXml/itemProps3.xml><?xml version="1.0" encoding="utf-8"?>
<ds:datastoreItem xmlns:ds="http://schemas.openxmlformats.org/officeDocument/2006/customXml" ds:itemID="{0D557652-D23B-474A-98FA-22FB0A43639D}"/>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368</TotalTime>
  <Words>1377</Words>
  <Application>Microsoft Office PowerPoint</Application>
  <PresentationFormat>Widescreen</PresentationFormat>
  <Paragraphs>196</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Courier New</vt:lpstr>
      <vt:lpstr>Tahoma</vt:lpstr>
      <vt:lpstr>Times New Roman</vt:lpstr>
      <vt:lpstr>3_Office Theme</vt:lpstr>
      <vt:lpstr> U.S. European Command J9 – Interagency Partnering Directorate  3D Approach to Resiliency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USCENTCOM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Template USCENTCOM 40th Anniversary</dc:title>
  <dc:creator>Highers, Jeffrey W Mr CIV USAF USCENTCOM CCDC-CCSS</dc:creator>
  <cp:lastModifiedBy>Buchheit, Frank M CIV EUCOM ECJ9 (USA)</cp:lastModifiedBy>
  <cp:revision>24</cp:revision>
  <cp:lastPrinted>2023-05-25T17:50:31Z</cp:lastPrinted>
  <dcterms:created xsi:type="dcterms:W3CDTF">2013-01-14T14:58:34Z</dcterms:created>
  <dcterms:modified xsi:type="dcterms:W3CDTF">2023-11-30T09:35:01Z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0x01010034CD8F55D71DAA46908BEB4011D85753</vt:lpwstr>
  </property>
  <property fmtid="{D5CDD505-2E9C-101B-9397-08002B2CF9AE}" pid="3" name="Order">
    <vt:r8>15700</vt:r8>
  </property>
  <property fmtid="{D5CDD505-2E9C-101B-9397-08002B2CF9AE}" pid="4" name="xd_ProgID">
    <vt:lpwstr/>
  </property>
  <property fmtid="{D5CDD505-2E9C-101B-9397-08002B2CF9AE}" pid="5" name="TemplateUrl">
    <vt:lpwstr/>
  </property>
  <property fmtid="{D5CDD505-2E9C-101B-9397-08002B2CF9AE}" pid="6" name="Record Series">
    <vt:lpwstr/>
  </property>
  <property fmtid="{D5CDD505-2E9C-101B-9397-08002B2CF9AE}" pid="7" name="Functional Area">
    <vt:lpwstr/>
  </property>
  <property fmtid="{D5CDD505-2E9C-101B-9397-08002B2CF9AE}" pid="8" name="Classification">
    <vt:lpwstr>7;#UNCLASSIFIED|11a8d837-b507-4621-ae93-b6220d541d03</vt:lpwstr>
  </property>
  <property fmtid="{D5CDD505-2E9C-101B-9397-08002B2CF9AE}" pid="9" name="TitusGUID">
    <vt:lpwstr>7540f4f8-202c-455b-8491-ed03224a61ad</vt:lpwstr>
  </property>
  <property fmtid="{D5CDD505-2E9C-101B-9397-08002B2CF9AE}" pid="10" name="TitusCLASSIFICATIONS">
    <vt:lpwstr>UNCLASSIFIED</vt:lpwstr>
  </property>
  <property fmtid="{D5CDD505-2E9C-101B-9397-08002B2CF9AE}" pid="11" name="TitusUNCLASSIFIEDCAVEATS">
    <vt:lpwstr>NONE</vt:lpwstr>
  </property>
  <property fmtid="{D5CDD505-2E9C-101B-9397-08002B2CF9AE}" pid="12" name="lfa9555ad12c4067a1dd51a43fdc108d">
    <vt:lpwstr>UNCLASSIFIED|11a8d837-b507-4621-ae93-b6220d541d03</vt:lpwstr>
  </property>
  <property fmtid="{D5CDD505-2E9C-101B-9397-08002B2CF9AE}" pid="13" name="TaxCatchAll">
    <vt:lpwstr>7;#UNCLASSIFIED|11a8d837-b507-4621-ae93-b6220d541d03</vt:lpwstr>
  </property>
  <property fmtid="{D5CDD505-2E9C-101B-9397-08002B2CF9AE}" pid="14" name="MediaServiceImageTags">
    <vt:lpwstr/>
  </property>
</Properties>
</file>