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92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350082"/>
    <a:srgbClr val="002F4D"/>
    <a:srgbClr val="2F559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5"/>
  </p:normalViewPr>
  <p:slideViewPr>
    <p:cSldViewPr snapToGrid="0">
      <p:cViewPr varScale="1">
        <p:scale>
          <a:sx n="117" d="100"/>
          <a:sy n="117" d="100"/>
        </p:scale>
        <p:origin x="6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1881386B-C8FF-44AA-8E1C-244576682830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FDACF8C-F26C-4AC4-9108-CA6F53A31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BF3E07A4-04CD-4098-8B58-7AF1675AC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655" indent="-286179" defTabSz="931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7894" indent="-228943" defTabSz="931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780" indent="-228943" defTabSz="931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5256" indent="-228943" defTabSz="931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3142" indent="-228943" defTabSz="931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1028" indent="-228943" defTabSz="931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914" indent="-228943" defTabSz="931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6799" indent="-228943" defTabSz="931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73FB303-CEF7-4561-AD66-00025567B493}" type="slidenum">
              <a:rPr lang="en-US" altLang="en-US" sz="1000" i="1">
                <a:solidFill>
                  <a:srgbClr val="000000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000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D2FC7AD-0F41-4F61-83B4-C6901EDC5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17C7AC4-FC65-4EC0-AEF2-7F554A663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9435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370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FD2-129B-4765-AA71-F67A463FDA9C}" type="datetime1">
              <a:rPr lang="en-US" smtClean="0"/>
              <a:t>12/11/23</a:t>
            </a:fld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EE1BE5A1-D0FA-7242-B4F6-DEE10CC3969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0ECF91-B8EA-DF35-8139-A2D669C43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392" y="6419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Point of Contact: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1342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302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693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066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412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1BAAAA-70F5-4299-9145-8DD272AE7FA4}" type="datetime1">
              <a:rPr lang="en-US" smtClean="0"/>
              <a:t>12/11/23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34C4AF-27F9-4C7C-DCB5-87743C242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392" y="6419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Point of Contact: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1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412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AAAA-70F5-4299-9145-8DD272AE7FA4}" type="datetime1">
              <a:rPr lang="en-US" smtClean="0"/>
              <a:t>12/11/23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34C4AF-27F9-4C7C-DCB5-87743C242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66392" y="6419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Point of Contact: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5FD2-129B-4765-AA71-F67A463FDA9C}" type="datetime1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4CE7D8D-2011-73A8-E6D9-C9E5413626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193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1780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1178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67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17335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175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2145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6884FF-0D84-4127-2B33-AD569DB48E20}"/>
              </a:ext>
            </a:extLst>
          </p:cNvPr>
          <p:cNvSpPr/>
          <p:nvPr userDrawn="1"/>
        </p:nvSpPr>
        <p:spPr>
          <a:xfrm>
            <a:off x="0" y="6419708"/>
            <a:ext cx="12192000" cy="4382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53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4246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As of</a:t>
            </a:r>
            <a:r>
              <a:rPr lang="en-US"/>
              <a:t>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848A9-1D67-4AA7-A3B4-7B9282795750}"/>
              </a:ext>
            </a:extLst>
          </p:cNvPr>
          <p:cNvSpPr/>
          <p:nvPr userDrawn="1"/>
        </p:nvSpPr>
        <p:spPr>
          <a:xfrm>
            <a:off x="0" y="3944"/>
            <a:ext cx="12192000" cy="79615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75000">
                <a:srgbClr val="002F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F154BB-E952-0623-6501-74EF2000EB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419712"/>
            <a:ext cx="1579508" cy="438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24C370-7CF5-DD97-9BE6-928C4E3A1AD7}"/>
              </a:ext>
            </a:extLst>
          </p:cNvPr>
          <p:cNvSpPr txBox="1"/>
          <p:nvPr userDrawn="1"/>
        </p:nvSpPr>
        <p:spPr>
          <a:xfrm>
            <a:off x="809225" y="149888"/>
            <a:ext cx="530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Resiliency Summit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7A2CEB-69B4-0817-88A8-2BD273E483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059" y="74944"/>
            <a:ext cx="673108" cy="6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As of: </a:t>
            </a:r>
            <a:fld id="{2DB064BB-22FE-4972-8822-461FC0196298}" type="datetime1">
              <a:rPr lang="en-US" smtClean="0"/>
              <a:pPr/>
              <a:t>12/11/23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48B30-C61C-DFA5-0378-4081264C810B}"/>
              </a:ext>
            </a:extLst>
          </p:cNvPr>
          <p:cNvSpPr/>
          <p:nvPr userDrawn="1"/>
        </p:nvSpPr>
        <p:spPr>
          <a:xfrm>
            <a:off x="0" y="3944"/>
            <a:ext cx="12192000" cy="79615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75000">
                <a:srgbClr val="002F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1134A-2D3F-F865-4063-62A2A74542AA}"/>
              </a:ext>
            </a:extLst>
          </p:cNvPr>
          <p:cNvSpPr txBox="1"/>
          <p:nvPr userDrawn="1"/>
        </p:nvSpPr>
        <p:spPr>
          <a:xfrm>
            <a:off x="878237" y="149888"/>
            <a:ext cx="530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</a:rPr>
              <a:t>Resiliency Summit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82942-C291-A853-3E5F-A327885B79F3}"/>
              </a:ext>
            </a:extLst>
          </p:cNvPr>
          <p:cNvSpPr/>
          <p:nvPr userDrawn="1"/>
        </p:nvSpPr>
        <p:spPr>
          <a:xfrm>
            <a:off x="0" y="6419708"/>
            <a:ext cx="12192000" cy="438292"/>
          </a:xfrm>
          <a:prstGeom prst="rect">
            <a:avLst/>
          </a:prstGeom>
          <a:gradFill flip="none" rotWithShape="1">
            <a:gsLst>
              <a:gs pos="24000">
                <a:schemeClr val="bg1"/>
              </a:gs>
              <a:gs pos="53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6F0B86-A93E-0393-906E-7C82228DE8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419712"/>
            <a:ext cx="1579508" cy="438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565E26-C922-19C9-1B31-FD18DA1AB42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059" y="74944"/>
            <a:ext cx="673108" cy="6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kuznar@nsitea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linquist@nsiteam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lkuznar@nsiteam.com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kuznar@nsiteam.co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emf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A79AD4F7-BDEF-4914-853B-098335754D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0484" y="1827937"/>
            <a:ext cx="6749143" cy="2027010"/>
          </a:xfrm>
        </p:spPr>
        <p:txBody>
          <a:bodyPr anchor="t">
            <a:normAutofit fontScale="90000"/>
          </a:bodyPr>
          <a:lstStyle/>
          <a:p>
            <a:pPr>
              <a:spcBef>
                <a:spcPts val="900"/>
              </a:spcBef>
            </a:pPr>
            <a:r>
              <a:rPr lang="en-US" sz="3600" dirty="0"/>
              <a:t>Peace Operations in the AFRICOM AOR:</a:t>
            </a:r>
            <a:br>
              <a:rPr lang="en-US" sz="3600" dirty="0"/>
            </a:br>
            <a:r>
              <a:rPr lang="en-US" sz="3600" dirty="0"/>
              <a:t>A Complex Systems Modeling Approach</a:t>
            </a:r>
            <a:br>
              <a:rPr lang="en-US" altLang="en-US" sz="2400" b="1" dirty="0"/>
            </a:br>
            <a:r>
              <a:rPr lang="en-US" altLang="en-US" sz="2400" dirty="0"/>
              <a:t> 13 DEC 2023</a:t>
            </a:r>
            <a:br>
              <a:rPr lang="en-US" altLang="en-US" sz="2400" dirty="0"/>
            </a:br>
            <a:r>
              <a:rPr lang="en-US" altLang="en-US" sz="2400" dirty="0"/>
              <a:t>US Army Heritage and Education Center (USAHEC)</a:t>
            </a:r>
            <a:br>
              <a:rPr lang="en-US" altLang="en-US" sz="2400" dirty="0"/>
            </a:br>
            <a:r>
              <a:rPr lang="en-US" altLang="en-US" sz="2400" dirty="0"/>
              <a:t>Carlisle, PA</a:t>
            </a:r>
            <a:br>
              <a:rPr lang="en-US" altLang="en-US" sz="2400" dirty="0"/>
            </a:br>
            <a:endParaRPr lang="en-US" altLang="en-US" sz="27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1185A6-8A20-AC87-B321-BCEEE5C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Point of Contact: Dr. Lawrence A. Kuznar, </a:t>
            </a:r>
            <a:r>
              <a:rPr lang="en-US" dirty="0">
                <a:hlinkClick r:id="rId3"/>
              </a:rPr>
              <a:t>lkuznar@nsiteam.com</a:t>
            </a:r>
            <a:r>
              <a:rPr lang="en-US" dirty="0"/>
              <a:t> 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1BFEFC-2F9F-A59B-6159-9E3DC1B6B0C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468A9-2034-AB90-8224-7E920BB48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88" y="1817051"/>
            <a:ext cx="3086099" cy="266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CE4F0-1318-957B-85C1-D1532F121A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7E53C53-ADF1-1224-A9A2-ED168840B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755" y="3854947"/>
            <a:ext cx="4800600" cy="1212561"/>
          </a:xfrm>
        </p:spPr>
        <p:txBody>
          <a:bodyPr>
            <a:noAutofit/>
          </a:bodyPr>
          <a:lstStyle/>
          <a:p>
            <a:r>
              <a:rPr lang="en-US" sz="1200" dirty="0"/>
              <a:t>Dr. Katy Lindquist</a:t>
            </a:r>
          </a:p>
          <a:p>
            <a:r>
              <a:rPr lang="en-US" sz="1200" dirty="0">
                <a:hlinkClick r:id="rId6"/>
              </a:rPr>
              <a:t>klindquist@nsiteam.com</a:t>
            </a:r>
            <a:endParaRPr lang="en-US" sz="1200" dirty="0"/>
          </a:p>
          <a:p>
            <a:r>
              <a:rPr lang="en-US" sz="1200" dirty="0"/>
              <a:t>Dr. Lawrence A. Kuznar</a:t>
            </a:r>
          </a:p>
          <a:p>
            <a:r>
              <a:rPr lang="en-US" sz="1200" dirty="0">
                <a:hlinkClick r:id="rId3"/>
              </a:rPr>
              <a:t>lkuznar@nsiteam.com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1EA908B-556A-EB7A-7278-55523EDD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298" y="1623561"/>
            <a:ext cx="9375403" cy="42429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Peace operations act on a complex system, especially in Africa</a:t>
            </a:r>
          </a:p>
          <a:p>
            <a:r>
              <a:rPr lang="en-US" dirty="0"/>
              <a:t>Complex system models shed light on:</a:t>
            </a:r>
          </a:p>
          <a:p>
            <a:pPr lvl="1"/>
            <a:r>
              <a:rPr lang="en-US" dirty="0"/>
              <a:t>Drivers of violence and instability (as well as peace and stability!)</a:t>
            </a:r>
          </a:p>
          <a:p>
            <a:pPr lvl="1"/>
            <a:r>
              <a:rPr lang="en-US" dirty="0"/>
              <a:t>Effects of peace operations</a:t>
            </a:r>
          </a:p>
          <a:p>
            <a:r>
              <a:rPr lang="en-US" dirty="0"/>
              <a:t>Loop diagrams provide insights into:</a:t>
            </a:r>
          </a:p>
          <a:p>
            <a:pPr lvl="1"/>
            <a:r>
              <a:rPr lang="en-US" dirty="0"/>
              <a:t>What nodes need to be targeted in a peace operation</a:t>
            </a:r>
          </a:p>
          <a:p>
            <a:pPr lvl="1"/>
            <a:r>
              <a:rPr lang="en-US" dirty="0"/>
              <a:t>Reinforcing relationships that may be particularly difficult to break</a:t>
            </a:r>
          </a:p>
          <a:p>
            <a:r>
              <a:rPr lang="en-US" dirty="0"/>
              <a:t>Network models identify</a:t>
            </a:r>
          </a:p>
          <a:p>
            <a:pPr lvl="1"/>
            <a:r>
              <a:rPr lang="en-US" dirty="0"/>
              <a:t>Drivers in the system and most affected nodes</a:t>
            </a:r>
          </a:p>
          <a:p>
            <a:pPr lvl="1"/>
            <a:r>
              <a:rPr lang="en-US" dirty="0"/>
              <a:t>Provide metrics of potential influence, can aid targeting what to influence in a system</a:t>
            </a:r>
          </a:p>
          <a:p>
            <a:r>
              <a:rPr lang="en-US" dirty="0"/>
              <a:t>System dynamics models</a:t>
            </a:r>
          </a:p>
          <a:p>
            <a:pPr lvl="1"/>
            <a:r>
              <a:rPr lang="en-US" dirty="0"/>
              <a:t>Provide further metrics and track flow of influence throughout the system</a:t>
            </a:r>
          </a:p>
          <a:p>
            <a:pPr lvl="1"/>
            <a:r>
              <a:rPr lang="en-US" dirty="0"/>
              <a:t>Can aid in predicting amount of effect a peace operation may have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AB60E-27F5-BEF3-46AD-439B49EAD535}"/>
              </a:ext>
            </a:extLst>
          </p:cNvPr>
          <p:cNvSpPr txBox="1"/>
          <p:nvPr/>
        </p:nvSpPr>
        <p:spPr>
          <a:xfrm>
            <a:off x="4842871" y="991520"/>
            <a:ext cx="171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2938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72C418-6F21-4209-DA94-60E8E4BD7C11}"/>
              </a:ext>
            </a:extLst>
          </p:cNvPr>
          <p:cNvSpPr txBox="1"/>
          <p:nvPr/>
        </p:nvSpPr>
        <p:spPr>
          <a:xfrm>
            <a:off x="4833258" y="3013501"/>
            <a:ext cx="29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708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26218C-0D2D-2619-792C-E581620BFA97}"/>
              </a:ext>
            </a:extLst>
          </p:cNvPr>
          <p:cNvSpPr txBox="1">
            <a:spLocks/>
          </p:cNvSpPr>
          <p:nvPr/>
        </p:nvSpPr>
        <p:spPr>
          <a:xfrm>
            <a:off x="288296" y="1791612"/>
            <a:ext cx="5577062" cy="2594356"/>
          </a:xfrm>
          <a:prstGeom prst="rect">
            <a:avLst/>
          </a:prstGeom>
        </p:spPr>
        <p:txBody>
          <a:bodyPr lIns="100584">
            <a:normAutofit/>
          </a:bodyPr>
          <a:lstStyle>
            <a:lvl1pPr marL="309563" indent="-309563" algn="l" defTabSz="989013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87400" indent="-292100" algn="l" defTabSz="989013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1279525" indent="-290513" algn="l" defTabSz="989013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1820863" indent="-314325" algn="l" defTabSz="989013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289175" indent="-314325" algn="l" defTabSz="989013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746375" indent="-314325" algn="l" defTabSz="989013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-11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</a:defRPr>
            </a:lvl6pPr>
            <a:lvl7pPr marL="3203575" indent="-314325" algn="l" defTabSz="989013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-11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</a:defRPr>
            </a:lvl7pPr>
            <a:lvl8pPr marL="3660775" indent="-314325" algn="l" defTabSz="989013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-11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</a:defRPr>
            </a:lvl8pPr>
            <a:lvl9pPr marL="4117975" indent="-314325" algn="l" defTabSz="989013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65000"/>
              <a:buFont typeface="Wingdings" pitchFamily="-112" charset="2"/>
              <a:buChar char="l"/>
              <a:defRPr sz="2000">
                <a:solidFill>
                  <a:schemeClr val="bg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marR="0" lvl="0" indent="0" algn="l" defTabSz="989013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505046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Tasker to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SMA (Strategic Multilayer Assessment) Office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Arial"/>
                <a:ea typeface="ＭＳ Ｐゴシック" pitchFamily="-112" charset="-128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Joint Staff J7 Memo,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Anticipating the Future Operational Environment (AFOE) – Modeling Exploitable Conditions</a:t>
            </a:r>
          </a:p>
          <a:p>
            <a:pPr marL="309563" marR="0" lvl="0" indent="-309563" algn="l" defTabSz="989013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505046"/>
              </a:buClr>
              <a:buSzPct val="6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“Extend previous work by TRADOC G-2 on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Competition in 2035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to:</a:t>
            </a:r>
          </a:p>
          <a:p>
            <a:pPr marL="309563" marR="0" lvl="0" indent="-309563" algn="l" defTabSz="989013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505046"/>
              </a:buClr>
              <a:buSzPct val="6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Assess the “relationships among scientific, technical, political, economic, social, human development, and other conditions”</a:t>
            </a:r>
          </a:p>
          <a:p>
            <a:pPr marL="309563" marR="0" lvl="0" indent="-309563" algn="l" defTabSz="989013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505046"/>
              </a:buClr>
              <a:buSzPct val="65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Consider “</a:t>
            </a:r>
            <a:r>
              <a:rPr kumimoji="0" lang="en-US" sz="13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direct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and </a:t>
            </a:r>
            <a:r>
              <a:rPr kumimoji="0" lang="en-US" sz="13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indirect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relationships in political, biological, economic, anthropological, and technical environments”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B7D47-D7A3-A1BD-AB6B-453F8FB61F35}"/>
              </a:ext>
            </a:extLst>
          </p:cNvPr>
          <p:cNvSpPr txBox="1"/>
          <p:nvPr/>
        </p:nvSpPr>
        <p:spPr>
          <a:xfrm>
            <a:off x="288296" y="4537035"/>
            <a:ext cx="5672877" cy="828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context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competition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identify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exploitable conditions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84C22">
                    <a:lumMod val="5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future global operational environment.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5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pic>
        <p:nvPicPr>
          <p:cNvPr id="16" name="Picture 15" descr="A picture containing chart&#10;&#10;Description automatically generated">
            <a:extLst>
              <a:ext uri="{FF2B5EF4-FFF2-40B4-BE49-F238E27FC236}">
                <a16:creationId xmlns:a16="http://schemas.microsoft.com/office/drawing/2014/main" id="{2D882ED3-C3D4-D156-EEEE-162C9C63C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374" y="1790389"/>
            <a:ext cx="1750483" cy="15050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0DEBFA-8325-2011-91E7-987A6F58F283}"/>
              </a:ext>
            </a:extLst>
          </p:cNvPr>
          <p:cNvSpPr txBox="1"/>
          <p:nvPr/>
        </p:nvSpPr>
        <p:spPr>
          <a:xfrm>
            <a:off x="6993466" y="3947765"/>
            <a:ext cx="50002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Tailored model for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the 53-country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*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 USAFRICOM AOR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Comprised of 996 edges between 165 nodes.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Draws on desk-based research on key model nodes from all 17 GECM sub-systems &amp; consultation with SME</a:t>
            </a:r>
            <a:r>
              <a:rPr lang="en-US" sz="1400" kern="0" dirty="0">
                <a:solidFill>
                  <a:srgbClr val="EEECE1">
                    <a:lumMod val="10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s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kern="0" dirty="0">
                <a:solidFill>
                  <a:srgbClr val="EEECE1">
                    <a:lumMod val="10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2,500+ source citations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82282A-DC42-A851-1412-E4FE62FB283C}"/>
              </a:ext>
            </a:extLst>
          </p:cNvPr>
          <p:cNvGrpSpPr/>
          <p:nvPr/>
        </p:nvGrpSpPr>
        <p:grpSpPr>
          <a:xfrm>
            <a:off x="6326643" y="4337689"/>
            <a:ext cx="741873" cy="999333"/>
            <a:chOff x="118038" y="1380984"/>
            <a:chExt cx="1090563" cy="141139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D67654-E806-5086-704C-609B893BEE24}"/>
                </a:ext>
              </a:extLst>
            </p:cNvPr>
            <p:cNvSpPr/>
            <p:nvPr/>
          </p:nvSpPr>
          <p:spPr bwMode="auto">
            <a:xfrm>
              <a:off x="118038" y="1390100"/>
              <a:ext cx="1090563" cy="1381147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noFill/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112" charset="0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C633E823-B0E9-9058-0D55-ABCAC3332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38" y="1380984"/>
              <a:ext cx="1090563" cy="141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2C19E8-A250-5400-7059-A89E519785E7}"/>
              </a:ext>
            </a:extLst>
          </p:cNvPr>
          <p:cNvSpPr txBox="1"/>
          <p:nvPr/>
        </p:nvSpPr>
        <p:spPr>
          <a:xfrm>
            <a:off x="6274420" y="1213201"/>
            <a:ext cx="59175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Phase 1: Empirical Exploration of the 24 Conditions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Development of the AFOE model of exploitable conditions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05B55C-8DB3-A67F-927C-D519C1908D13}"/>
              </a:ext>
            </a:extLst>
          </p:cNvPr>
          <p:cNvSpPr txBox="1"/>
          <p:nvPr/>
        </p:nvSpPr>
        <p:spPr>
          <a:xfrm>
            <a:off x="6841951" y="3347751"/>
            <a:ext cx="447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Phase 2: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B64926">
                    <a:lumMod val="7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AFRICOM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B64926">
                    <a:lumMod val="75000"/>
                  </a:srgbClr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Exploitable Conditions Model (AECM)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C48E4-0AF1-91DE-E17C-C904A5EFFA5B}"/>
              </a:ext>
            </a:extLst>
          </p:cNvPr>
          <p:cNvSpPr txBox="1"/>
          <p:nvPr/>
        </p:nvSpPr>
        <p:spPr>
          <a:xfrm>
            <a:off x="6591904" y="1870910"/>
            <a:ext cx="2750179" cy="14508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Global Exploitable Conditions Model (GECM):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248 “nodes” (factors/variables)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1,500+ edges (relationships)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17 sub-systems supported by 1000+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source citations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988096-06D6-0933-E3BD-C25217CEA273}"/>
              </a:ext>
            </a:extLst>
          </p:cNvPr>
          <p:cNvSpPr txBox="1"/>
          <p:nvPr/>
        </p:nvSpPr>
        <p:spPr>
          <a:xfrm>
            <a:off x="6993466" y="5274187"/>
            <a:ext cx="50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6492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Phase 3: </a:t>
            </a:r>
            <a:r>
              <a:rPr lang="en-US" b="1" i="1" kern="0" dirty="0">
                <a:solidFill>
                  <a:srgbClr val="B64926">
                    <a:lumMod val="75000"/>
                  </a:srgb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Climate Impacts on Political, Social, and Economic Dynamics in W. Africa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B64926">
                  <a:lumMod val="75000"/>
                </a:srgb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7A55D87-0B1E-DF4C-7A43-3E34617C8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E93B12-70BD-367E-B006-802E216B04F8}"/>
              </a:ext>
            </a:extLst>
          </p:cNvPr>
          <p:cNvSpPr txBox="1"/>
          <p:nvPr/>
        </p:nvSpPr>
        <p:spPr>
          <a:xfrm>
            <a:off x="2530951" y="788624"/>
            <a:ext cx="666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History of NSI Operational Environment (OE) Project</a:t>
            </a:r>
          </a:p>
        </p:txBody>
      </p:sp>
    </p:spTree>
    <p:extLst>
      <p:ext uri="{BB962C8B-B14F-4D97-AF65-F5344CB8AC3E}">
        <p14:creationId xmlns:p14="http://schemas.microsoft.com/office/powerpoint/2010/main" val="7422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>
            <a:extLst>
              <a:ext uri="{FF2B5EF4-FFF2-40B4-BE49-F238E27FC236}">
                <a16:creationId xmlns:a16="http://schemas.microsoft.com/office/drawing/2014/main" id="{15FC6EBB-65E6-5026-D564-1AD24A0C5083}"/>
              </a:ext>
            </a:extLst>
          </p:cNvPr>
          <p:cNvSpPr/>
          <p:nvPr/>
        </p:nvSpPr>
        <p:spPr bwMode="auto">
          <a:xfrm>
            <a:off x="5957385" y="3759207"/>
            <a:ext cx="6062337" cy="2545423"/>
          </a:xfrm>
          <a:prstGeom prst="frame">
            <a:avLst>
              <a:gd name="adj1" fmla="val 2603"/>
            </a:avLst>
          </a:prstGeom>
          <a:solidFill>
            <a:srgbClr val="00B050"/>
          </a:solidFill>
          <a:ln>
            <a:noFill/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D212B84-24C3-3D18-60B4-67A1724D9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02" y="1278892"/>
            <a:ext cx="1790728" cy="153965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F58C80E-E039-2902-A512-D542367992E3}"/>
              </a:ext>
            </a:extLst>
          </p:cNvPr>
          <p:cNvSpPr/>
          <p:nvPr/>
        </p:nvSpPr>
        <p:spPr bwMode="auto">
          <a:xfrm>
            <a:off x="485159" y="1172911"/>
            <a:ext cx="4851628" cy="2479627"/>
          </a:xfrm>
          <a:prstGeom prst="frame">
            <a:avLst>
              <a:gd name="adj1" fmla="val 1278"/>
            </a:avLst>
          </a:prstGeom>
          <a:solidFill>
            <a:srgbClr val="E8BB18"/>
          </a:solidFill>
          <a:ln>
            <a:noFill/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1386294-99C1-4897-04FE-733F13FD2F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6482" y="5073143"/>
            <a:ext cx="2376916" cy="899599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CBA1CD-3B46-53BB-9C49-E5D5075CABB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9296750" y="2412725"/>
            <a:ext cx="698958" cy="219469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  <a:miter lim="800000"/>
            <a:headEnd w="sm" len="sm"/>
            <a:tailEnd type="triangle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B0193BF-E3FB-093E-FE2C-B40E2022AE07}"/>
              </a:ext>
            </a:extLst>
          </p:cNvPr>
          <p:cNvGrpSpPr/>
          <p:nvPr/>
        </p:nvGrpSpPr>
        <p:grpSpPr>
          <a:xfrm>
            <a:off x="6364631" y="1376856"/>
            <a:ext cx="3140325" cy="1483324"/>
            <a:chOff x="6752321" y="-6726623"/>
            <a:chExt cx="6465283" cy="811006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FDB011-CE65-8AB6-6E37-62EDBC5B7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6116" y="426404"/>
              <a:ext cx="1577695" cy="957041"/>
            </a:xfrm>
            <a:prstGeom prst="straightConnector1">
              <a:avLst/>
            </a:prstGeom>
            <a:noFill/>
            <a:ln w="41275" cap="flat" cmpd="sng" algn="ctr">
              <a:noFill/>
              <a:prstDash val="solid"/>
              <a:miter lim="800000"/>
              <a:headEnd w="sm" len="sm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6B938D-5BE7-70DA-F956-BF871DF10464}"/>
                </a:ext>
              </a:extLst>
            </p:cNvPr>
            <p:cNvSpPr txBox="1"/>
            <p:nvPr/>
          </p:nvSpPr>
          <p:spPr>
            <a:xfrm>
              <a:off x="6752321" y="-6726623"/>
              <a:ext cx="6465283" cy="7782674"/>
            </a:xfrm>
            <a:prstGeom prst="ellipse">
              <a:avLst/>
            </a:prstGeom>
            <a:solidFill>
              <a:srgbClr val="4BACC6">
                <a:lumMod val="40000"/>
                <a:lumOff val="60000"/>
                <a:alpha val="75000"/>
              </a:srgbClr>
            </a:solidFill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1E76FC5-5DAD-36E1-2B9C-00941BF9FADD}"/>
              </a:ext>
            </a:extLst>
          </p:cNvPr>
          <p:cNvSpPr txBox="1"/>
          <p:nvPr/>
        </p:nvSpPr>
        <p:spPr>
          <a:xfrm>
            <a:off x="6646442" y="1524036"/>
            <a:ext cx="2615128" cy="12772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</a:t>
            </a:r>
            <a:endParaRPr kumimoji="0" lang="en-US" sz="700" b="1" i="0" u="sng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Africom Exploitable Conditions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Node definitions and edges specified to 53-country AFRICOM AOR. Comprised of 996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edges between 165 nodes.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9D142DCF-FF38-30B4-690D-F96F7495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9" b="99585" l="9926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8960" y="1262404"/>
            <a:ext cx="923934" cy="6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A50ED3-76EF-36FD-1C00-B53C9C38E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708" y="1893134"/>
            <a:ext cx="1135575" cy="147812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EA0852-341B-E744-72E3-82C860A8AF7F}"/>
              </a:ext>
            </a:extLst>
          </p:cNvPr>
          <p:cNvSpPr txBox="1"/>
          <p:nvPr/>
        </p:nvSpPr>
        <p:spPr>
          <a:xfrm>
            <a:off x="6084932" y="3978184"/>
            <a:ext cx="2751713" cy="1211818"/>
          </a:xfrm>
          <a:prstGeom prst="ellipse">
            <a:avLst/>
          </a:prstGeom>
          <a:solidFill>
            <a:srgbClr val="D8EEC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E1F1BE-62F0-E862-8659-BB67590AC424}"/>
              </a:ext>
            </a:extLst>
          </p:cNvPr>
          <p:cNvSpPr txBox="1"/>
          <p:nvPr/>
        </p:nvSpPr>
        <p:spPr>
          <a:xfrm>
            <a:off x="6686075" y="2979810"/>
            <a:ext cx="1693682" cy="605909"/>
          </a:xfrm>
          <a:prstGeom prst="ellipse">
            <a:avLst/>
          </a:prstGeom>
          <a:solidFill>
            <a:srgbClr val="4F81BD">
              <a:lumMod val="60000"/>
              <a:lumOff val="40000"/>
            </a:srgbClr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 Network Analysis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24CE23FB-ADE8-020F-CF43-027C97680239}"/>
              </a:ext>
            </a:extLst>
          </p:cNvPr>
          <p:cNvSpPr/>
          <p:nvPr/>
        </p:nvSpPr>
        <p:spPr bwMode="auto">
          <a:xfrm>
            <a:off x="6231243" y="1140014"/>
            <a:ext cx="5483513" cy="2545423"/>
          </a:xfrm>
          <a:prstGeom prst="frame">
            <a:avLst>
              <a:gd name="adj1" fmla="val 2603"/>
            </a:avLst>
          </a:prstGeom>
          <a:solidFill>
            <a:srgbClr val="002A7F"/>
          </a:solidFill>
          <a:ln>
            <a:noFill/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CDB381-B1EB-A07C-C47A-2CE2092ED17B}"/>
              </a:ext>
            </a:extLst>
          </p:cNvPr>
          <p:cNvSpPr txBox="1"/>
          <p:nvPr/>
        </p:nvSpPr>
        <p:spPr>
          <a:xfrm>
            <a:off x="6078946" y="5375580"/>
            <a:ext cx="1320391" cy="714107"/>
          </a:xfrm>
          <a:prstGeom prst="ellipse">
            <a:avLst/>
          </a:prstGeom>
          <a:solidFill>
            <a:srgbClr val="568424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Computational modeling database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E6EE7-5BD2-9A06-6DC3-100590A8AF12}"/>
              </a:ext>
            </a:extLst>
          </p:cNvPr>
          <p:cNvSpPr txBox="1"/>
          <p:nvPr/>
        </p:nvSpPr>
        <p:spPr>
          <a:xfrm>
            <a:off x="10147355" y="1451564"/>
            <a:ext cx="8322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Quick Looks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9D9CBA-C2B6-E1A8-49A6-99E012EA5DDC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532916" y="2729579"/>
            <a:ext cx="67614" cy="250231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  <a:miter lim="800000"/>
            <a:headEnd w="sm" len="sm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08252AA-42D0-A3F7-4C90-700B3A37B1EF}"/>
              </a:ext>
            </a:extLst>
          </p:cNvPr>
          <p:cNvSpPr txBox="1"/>
          <p:nvPr/>
        </p:nvSpPr>
        <p:spPr>
          <a:xfrm>
            <a:off x="663352" y="2858309"/>
            <a:ext cx="12970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GECM Network, System-of-Systems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15CE24-3B6F-B296-125B-B0697598E432}"/>
              </a:ext>
            </a:extLst>
          </p:cNvPr>
          <p:cNvSpPr/>
          <p:nvPr/>
        </p:nvSpPr>
        <p:spPr bwMode="auto">
          <a:xfrm>
            <a:off x="2257106" y="1369649"/>
            <a:ext cx="2794586" cy="1420632"/>
          </a:xfrm>
          <a:prstGeom prst="ellipse">
            <a:avLst/>
          </a:prstGeom>
          <a:solidFill>
            <a:srgbClr val="FBC369"/>
          </a:solidFill>
          <a:ln w="3175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13ED29-743B-3509-5A8B-2690C8880DBD}"/>
              </a:ext>
            </a:extLst>
          </p:cNvPr>
          <p:cNvSpPr txBox="1"/>
          <p:nvPr/>
        </p:nvSpPr>
        <p:spPr>
          <a:xfrm>
            <a:off x="2413235" y="1518529"/>
            <a:ext cx="2452782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Generic GECM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Global Exploitable Conditions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System-of-Systems Model with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1,567 edges, 248 nodes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7F631-C316-460D-4766-875201CAC9E3}"/>
              </a:ext>
            </a:extLst>
          </p:cNvPr>
          <p:cNvSpPr txBox="1"/>
          <p:nvPr/>
        </p:nvSpPr>
        <p:spPr>
          <a:xfrm>
            <a:off x="6274173" y="4047177"/>
            <a:ext cx="237691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 Sahel System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Dynamics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System dynamics model in Vensim, 23 nodes and 80 edges, representing the 26 countries of the Sahel area.</a:t>
            </a:r>
          </a:p>
        </p:txBody>
      </p:sp>
      <p:sp>
        <p:nvSpPr>
          <p:cNvPr id="26" name="Arrow: Right 23">
            <a:extLst>
              <a:ext uri="{FF2B5EF4-FFF2-40B4-BE49-F238E27FC236}">
                <a16:creationId xmlns:a16="http://schemas.microsoft.com/office/drawing/2014/main" id="{23027C6E-2389-615C-60C3-B3C8FC9F032F}"/>
              </a:ext>
            </a:extLst>
          </p:cNvPr>
          <p:cNvSpPr/>
          <p:nvPr/>
        </p:nvSpPr>
        <p:spPr bwMode="auto">
          <a:xfrm>
            <a:off x="5077731" y="1844412"/>
            <a:ext cx="1103147" cy="4313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-112" charset="0"/>
                <a:ea typeface="+mn-ea"/>
                <a:cs typeface="+mn-cs"/>
              </a:rPr>
              <a:t>Tailored to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93A08B-4BD3-4743-4D9A-C8E03F1AFDB2}"/>
              </a:ext>
            </a:extLst>
          </p:cNvPr>
          <p:cNvCxnSpPr>
            <a:cxnSpLocks/>
          </p:cNvCxnSpPr>
          <p:nvPr/>
        </p:nvCxnSpPr>
        <p:spPr>
          <a:xfrm flipH="1">
            <a:off x="8828601" y="4541947"/>
            <a:ext cx="643974" cy="2994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  <a:miter lim="800000"/>
            <a:headEnd w="sm" len="sm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E2C180-2381-184C-60B0-92313B82C2B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739142" y="5139046"/>
            <a:ext cx="243998" cy="236534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  <a:miter lim="800000"/>
            <a:headEnd w="sm" len="sm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9DB3E1-766D-65AC-9028-D59D52EDDD10}"/>
              </a:ext>
            </a:extLst>
          </p:cNvPr>
          <p:cNvSpPr txBox="1"/>
          <p:nvPr/>
        </p:nvSpPr>
        <p:spPr>
          <a:xfrm>
            <a:off x="8026091" y="5946118"/>
            <a:ext cx="1207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Sahelian SD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45476E-0A3A-6F71-A6FC-690F7F97D95A}"/>
              </a:ext>
            </a:extLst>
          </p:cNvPr>
          <p:cNvSpPr txBox="1"/>
          <p:nvPr/>
        </p:nvSpPr>
        <p:spPr>
          <a:xfrm>
            <a:off x="2193251" y="2924808"/>
            <a:ext cx="1693682" cy="584269"/>
          </a:xfrm>
          <a:prstGeom prst="ellipse">
            <a:avLst/>
          </a:prstGeom>
          <a:solidFill>
            <a:srgbClr val="F1901D"/>
          </a:solidFill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G</a:t>
            </a:r>
            <a:r>
              <a:rPr kumimoji="0" lang="en-US" sz="135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ECM Network Analysis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3C93C40-000E-F979-8F7B-688B0EC20B42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3040092" y="2700354"/>
            <a:ext cx="18446" cy="224454"/>
          </a:xfrm>
          <a:prstGeom prst="straightConnector1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  <a:miter lim="800000"/>
            <a:headEnd w="sm" len="sm"/>
            <a:tailEnd type="triangle"/>
          </a:ln>
          <a:effectLst/>
        </p:spPr>
      </p:cxnSp>
      <p:pic>
        <p:nvPicPr>
          <p:cNvPr id="33" name="Picture 32" descr="A close-up of a pile of coins&#10;&#10;Description automatically generated with low confidence">
            <a:extLst>
              <a:ext uri="{FF2B5EF4-FFF2-40B4-BE49-F238E27FC236}">
                <a16:creationId xmlns:a16="http://schemas.microsoft.com/office/drawing/2014/main" id="{A432DEF3-D6A7-ECE2-B585-A8188FFFA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75" y="3776356"/>
            <a:ext cx="4120880" cy="2493133"/>
          </a:xfrm>
          <a:prstGeom prst="rect">
            <a:avLst/>
          </a:prstGeom>
          <a:noFill/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AE0252-C8BF-AFCA-55B5-9BE2D73F4E79}"/>
              </a:ext>
            </a:extLst>
          </p:cNvPr>
          <p:cNvCxnSpPr>
            <a:cxnSpLocks/>
          </p:cNvCxnSpPr>
          <p:nvPr/>
        </p:nvCxnSpPr>
        <p:spPr>
          <a:xfrm flipH="1" flipV="1">
            <a:off x="1609778" y="3371254"/>
            <a:ext cx="232103" cy="454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C3F6BB-434F-B157-4E99-B32B41B7E58B}"/>
              </a:ext>
            </a:extLst>
          </p:cNvPr>
          <p:cNvSpPr txBox="1"/>
          <p:nvPr/>
        </p:nvSpPr>
        <p:spPr>
          <a:xfrm>
            <a:off x="4108279" y="5943148"/>
            <a:ext cx="1481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GECM Loop Diagram, System-of-Systems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25FCAD-9AA1-69C0-9FEA-1EE7F0271CBA}"/>
              </a:ext>
            </a:extLst>
          </p:cNvPr>
          <p:cNvSpPr txBox="1"/>
          <p:nvPr/>
        </p:nvSpPr>
        <p:spPr>
          <a:xfrm>
            <a:off x="2804465" y="707950"/>
            <a:ext cx="605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AFOE Conceptual and Computational Modeling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F6D86C-AC53-7767-3326-3C5CD11FFAA6}"/>
              </a:ext>
            </a:extLst>
          </p:cNvPr>
          <p:cNvSpPr/>
          <p:nvPr/>
        </p:nvSpPr>
        <p:spPr>
          <a:xfrm>
            <a:off x="9485661" y="3961516"/>
            <a:ext cx="2349828" cy="11608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 Sahel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Network Model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AECM down-selected to 38 nodes and 190 edges, with data covering 26 countries of the Sahel area.</a:t>
            </a:r>
          </a:p>
        </p:txBody>
      </p:sp>
      <p:sp>
        <p:nvSpPr>
          <p:cNvPr id="27" name="Arrow: Right 50">
            <a:extLst>
              <a:ext uri="{FF2B5EF4-FFF2-40B4-BE49-F238E27FC236}">
                <a16:creationId xmlns:a16="http://schemas.microsoft.com/office/drawing/2014/main" id="{A40C17C7-D32B-2586-157A-1DAD0A9AB99D}"/>
              </a:ext>
            </a:extLst>
          </p:cNvPr>
          <p:cNvSpPr/>
          <p:nvPr/>
        </p:nvSpPr>
        <p:spPr bwMode="auto">
          <a:xfrm rot="5400000">
            <a:off x="8642406" y="3536758"/>
            <a:ext cx="1108321" cy="431337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-112" charset="0"/>
                <a:ea typeface="+mn-ea"/>
                <a:cs typeface="+mn-cs"/>
              </a:rPr>
              <a:t>Reduced to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69AD8D-A851-22CD-D563-892FFBE6CE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2891" y="5180256"/>
            <a:ext cx="876783" cy="7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4C141-C98C-9BD7-2290-EF8543746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22" y="1360533"/>
            <a:ext cx="6282488" cy="5366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4D8328-494A-8E9E-77DC-BA1B92C12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20" t="11806" r="18622" b="3703"/>
          <a:stretch/>
        </p:blipFill>
        <p:spPr>
          <a:xfrm>
            <a:off x="9277478" y="2464905"/>
            <a:ext cx="2645580" cy="3481526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00265-6A59-8C0C-47BB-59BB392EF440}"/>
              </a:ext>
            </a:extLst>
          </p:cNvPr>
          <p:cNvSpPr/>
          <p:nvPr/>
        </p:nvSpPr>
        <p:spPr>
          <a:xfrm>
            <a:off x="1821663" y="5697815"/>
            <a:ext cx="218571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1113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</a:rPr>
              <a:t>Red</a:t>
            </a:r>
            <a:r>
              <a:rPr lang="en-US" sz="1000" dirty="0">
                <a:latin typeface="Corbel" panose="020B0503020204020204" pitchFamily="34" charset="0"/>
                <a:ea typeface="+mn-ea"/>
              </a:rPr>
              <a:t> = negative impact </a:t>
            </a:r>
          </a:p>
          <a:p>
            <a:pPr indent="11113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latin typeface="Corbel" panose="020B0503020204020204" pitchFamily="34" charset="0"/>
                <a:ea typeface="+mn-ea"/>
              </a:rPr>
              <a:t>Blue</a:t>
            </a:r>
            <a:r>
              <a:rPr lang="en-US" sz="1000" dirty="0">
                <a:latin typeface="Corbel" panose="020B0503020204020204" pitchFamily="34" charset="0"/>
                <a:ea typeface="+mn-ea"/>
              </a:rPr>
              <a:t> = positive impact</a:t>
            </a:r>
          </a:p>
          <a:p>
            <a:pPr indent="11113"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6600"/>
                </a:solidFill>
                <a:latin typeface="Corbel" panose="020B0503020204020204" pitchFamily="34" charset="0"/>
                <a:ea typeface="+mn-ea"/>
              </a:rPr>
              <a:t>Dotted green </a:t>
            </a:r>
            <a:r>
              <a:rPr lang="en-US" sz="1000" dirty="0">
                <a:latin typeface="Corbel" panose="020B0503020204020204" pitchFamily="34" charset="0"/>
                <a:ea typeface="+mn-ea"/>
              </a:rPr>
              <a:t>= potential impact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B5F607F-AE45-AD3E-F939-10F6AED0FAFE}"/>
              </a:ext>
            </a:extLst>
          </p:cNvPr>
          <p:cNvSpPr txBox="1">
            <a:spLocks/>
          </p:cNvSpPr>
          <p:nvPr/>
        </p:nvSpPr>
        <p:spPr>
          <a:xfrm>
            <a:off x="151002" y="3301488"/>
            <a:ext cx="2763520" cy="77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b="1" dirty="0">
                <a:latin typeface="Corbel" panose="020B0503020204020204" pitchFamily="34" charset="0"/>
              </a:rPr>
              <a:t>Peace Operations: </a:t>
            </a:r>
          </a:p>
          <a:p>
            <a:pPr marL="0" indent="0" algn="ctr">
              <a:buFont typeface="Arial"/>
              <a:buNone/>
            </a:pPr>
            <a:r>
              <a:rPr lang="en-US" sz="1800" dirty="0">
                <a:latin typeface="Corbel" panose="020B0503020204020204" pitchFamily="34" charset="0"/>
              </a:rPr>
              <a:t>Model Subsystem Loop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A4EF8-4186-3130-24C6-7BA5B94D4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42" y="1216144"/>
            <a:ext cx="2192060" cy="1480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2B6FF8-F778-426C-6920-109F7BF6856F}"/>
              </a:ext>
            </a:extLst>
          </p:cNvPr>
          <p:cNvSpPr txBox="1"/>
          <p:nvPr/>
        </p:nvSpPr>
        <p:spPr>
          <a:xfrm>
            <a:off x="4200333" y="792291"/>
            <a:ext cx="3998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Peace Operations in the GECM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300ADB-30E5-67E7-A04B-040B10AD66A3}"/>
              </a:ext>
            </a:extLst>
          </p:cNvPr>
          <p:cNvSpPr txBox="1"/>
          <p:nvPr/>
        </p:nvSpPr>
        <p:spPr>
          <a:xfrm>
            <a:off x="9737616" y="1895120"/>
            <a:ext cx="182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Peace Operations</a:t>
            </a:r>
          </a:p>
          <a:p>
            <a:pPr algn="ctr"/>
            <a:r>
              <a:rPr lang="en-US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1164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761E03-4F2E-1813-9195-BFA92ED2C1C4}"/>
              </a:ext>
            </a:extLst>
          </p:cNvPr>
          <p:cNvSpPr txBox="1">
            <a:spLocks/>
          </p:cNvSpPr>
          <p:nvPr/>
        </p:nvSpPr>
        <p:spPr>
          <a:xfrm>
            <a:off x="8712947" y="5947434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80238F-1E33-6342-AA4A-B30ECB96D9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DEB6E-22C5-87ED-DE5D-00B43A5634C5}"/>
              </a:ext>
            </a:extLst>
          </p:cNvPr>
          <p:cNvSpPr txBox="1"/>
          <p:nvPr/>
        </p:nvSpPr>
        <p:spPr>
          <a:xfrm>
            <a:off x="6469681" y="1921432"/>
            <a:ext cx="1183997" cy="5847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Peace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External military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intervention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internal conflict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A855D-E03F-41C0-0E90-B7C85A3B66DA}"/>
              </a:ext>
            </a:extLst>
          </p:cNvPr>
          <p:cNvSpPr/>
          <p:nvPr/>
        </p:nvSpPr>
        <p:spPr>
          <a:xfrm>
            <a:off x="8292577" y="2154030"/>
            <a:ext cx="852032" cy="382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Terrorist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attacks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74639-B71C-45AE-034F-BD7251223A18}"/>
              </a:ext>
            </a:extLst>
          </p:cNvPr>
          <p:cNvSpPr/>
          <p:nvPr/>
        </p:nvSpPr>
        <p:spPr>
          <a:xfrm>
            <a:off x="8522879" y="3609099"/>
            <a:ext cx="1019632" cy="4895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Presence/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strength of insurgent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9841F-6A0B-A68B-0341-6CAD76039A28}"/>
              </a:ext>
            </a:extLst>
          </p:cNvPr>
          <p:cNvSpPr/>
          <p:nvPr/>
        </p:nvSpPr>
        <p:spPr>
          <a:xfrm>
            <a:off x="6171474" y="873096"/>
            <a:ext cx="1079062" cy="460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Popular grievance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720A11-1554-782A-DC1F-8773A2085A67}"/>
              </a:ext>
            </a:extLst>
          </p:cNvPr>
          <p:cNvSpPr/>
          <p:nvPr/>
        </p:nvSpPr>
        <p:spPr>
          <a:xfrm>
            <a:off x="8048588" y="1121082"/>
            <a:ext cx="1019632" cy="3916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Popular support for insurgents; radicalization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62ABD9-3EE2-4ED9-CEC5-18E7CECB2968}"/>
              </a:ext>
            </a:extLst>
          </p:cNvPr>
          <p:cNvSpPr/>
          <p:nvPr/>
        </p:nvSpPr>
        <p:spPr>
          <a:xfrm>
            <a:off x="6463915" y="3239733"/>
            <a:ext cx="755736" cy="3003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Civil warfare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&amp; insurgency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3F8330-C146-CDCE-B45A-365D0E557B65}"/>
              </a:ext>
            </a:extLst>
          </p:cNvPr>
          <p:cNvSpPr/>
          <p:nvPr/>
        </p:nvSpPr>
        <p:spPr>
          <a:xfrm>
            <a:off x="5063754" y="3310725"/>
            <a:ext cx="826786" cy="4850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Under-governed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spaces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2B2BD6-73C4-CAA8-726C-4283B5B18742}"/>
              </a:ext>
            </a:extLst>
          </p:cNvPr>
          <p:cNvSpPr/>
          <p:nvPr/>
        </p:nvSpPr>
        <p:spPr>
          <a:xfrm>
            <a:off x="5128313" y="1631317"/>
            <a:ext cx="852032" cy="6531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Government provision of security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9C31A-0930-6289-28BD-C678B71A154D}"/>
              </a:ext>
            </a:extLst>
          </p:cNvPr>
          <p:cNvSpPr/>
          <p:nvPr/>
        </p:nvSpPr>
        <p:spPr>
          <a:xfrm>
            <a:off x="3608064" y="3020598"/>
            <a:ext cx="1174403" cy="5144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Strength of governing institutions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65A15E-BC4A-7FF8-A9A9-BCCBA456D496}"/>
              </a:ext>
            </a:extLst>
          </p:cNvPr>
          <p:cNvSpPr/>
          <p:nvPr/>
        </p:nvSpPr>
        <p:spPr>
          <a:xfrm>
            <a:off x="5291701" y="5720388"/>
            <a:ext cx="1035913" cy="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Capacity of govt security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A19D15-B46A-D34C-017A-74FCC78F1899}"/>
              </a:ext>
            </a:extLst>
          </p:cNvPr>
          <p:cNvSpPr/>
          <p:nvPr/>
        </p:nvSpPr>
        <p:spPr>
          <a:xfrm>
            <a:off x="6665945" y="4681477"/>
            <a:ext cx="1250138" cy="517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Military/security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cooperation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1B538E-BF88-417D-3032-058959CAAC56}"/>
              </a:ext>
            </a:extLst>
          </p:cNvPr>
          <p:cNvSpPr/>
          <p:nvPr/>
        </p:nvSpPr>
        <p:spPr>
          <a:xfrm>
            <a:off x="5496623" y="4759880"/>
            <a:ext cx="1057342" cy="517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Crimes against humanity &amp; atrocities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4EB8C9-F74A-C814-7876-349560E735C5}"/>
              </a:ext>
            </a:extLst>
          </p:cNvPr>
          <p:cNvSpPr/>
          <p:nvPr/>
        </p:nvSpPr>
        <p:spPr>
          <a:xfrm>
            <a:off x="4363697" y="4269690"/>
            <a:ext cx="645777" cy="3139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Rule of law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E5C00-6960-95A2-DF77-404DB1E7EF60}"/>
              </a:ext>
            </a:extLst>
          </p:cNvPr>
          <p:cNvSpPr/>
          <p:nvPr/>
        </p:nvSpPr>
        <p:spPr>
          <a:xfrm>
            <a:off x="2885040" y="3878802"/>
            <a:ext cx="835944" cy="382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Violent govt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repression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57FFD4-A9D7-1AE5-F633-78BEE9627E95}"/>
              </a:ext>
            </a:extLst>
          </p:cNvPr>
          <p:cNvSpPr/>
          <p:nvPr/>
        </p:nvSpPr>
        <p:spPr>
          <a:xfrm>
            <a:off x="3576695" y="5363416"/>
            <a:ext cx="895588" cy="517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Government repressive capacity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A1A8430-DDC2-876E-4D6C-5F6E863E1B78}"/>
              </a:ext>
            </a:extLst>
          </p:cNvPr>
          <p:cNvSpPr/>
          <p:nvPr/>
        </p:nvSpPr>
        <p:spPr>
          <a:xfrm rot="20457066">
            <a:off x="5576025" y="3122930"/>
            <a:ext cx="1085330" cy="716530"/>
          </a:xfrm>
          <a:prstGeom prst="arc">
            <a:avLst>
              <a:gd name="adj1" fmla="val 1878240"/>
              <a:gd name="adj2" fmla="val 9981202"/>
            </a:avLst>
          </a:prstGeom>
          <a:ln w="952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ECFA67D-5CA8-08AB-463B-92356675F823}"/>
              </a:ext>
            </a:extLst>
          </p:cNvPr>
          <p:cNvSpPr/>
          <p:nvPr/>
        </p:nvSpPr>
        <p:spPr>
          <a:xfrm rot="20580248">
            <a:off x="5460908" y="3090790"/>
            <a:ext cx="1157013" cy="728445"/>
          </a:xfrm>
          <a:prstGeom prst="arc">
            <a:avLst>
              <a:gd name="adj1" fmla="val 12758130"/>
              <a:gd name="adj2" fmla="val 20763227"/>
            </a:avLst>
          </a:prstGeom>
          <a:ln w="952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9D3726C-3043-A0ED-26C7-341C85394BC8}"/>
              </a:ext>
            </a:extLst>
          </p:cNvPr>
          <p:cNvSpPr/>
          <p:nvPr/>
        </p:nvSpPr>
        <p:spPr>
          <a:xfrm rot="17845288">
            <a:off x="4871626" y="3131347"/>
            <a:ext cx="2302711" cy="1698191"/>
          </a:xfrm>
          <a:prstGeom prst="arc">
            <a:avLst>
              <a:gd name="adj1" fmla="val 2577720"/>
              <a:gd name="adj2" fmla="val 7340506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988155A-653F-4CE2-E90E-E3DC89D3DA33}"/>
              </a:ext>
            </a:extLst>
          </p:cNvPr>
          <p:cNvSpPr/>
          <p:nvPr/>
        </p:nvSpPr>
        <p:spPr>
          <a:xfrm rot="585405">
            <a:off x="6831527" y="1914271"/>
            <a:ext cx="2572668" cy="2090455"/>
          </a:xfrm>
          <a:prstGeom prst="arc">
            <a:avLst>
              <a:gd name="adj1" fmla="val 3614213"/>
              <a:gd name="adj2" fmla="val 8149715"/>
            </a:avLst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5C08E75-0594-A412-672B-817619F14F29}"/>
              </a:ext>
            </a:extLst>
          </p:cNvPr>
          <p:cNvSpPr/>
          <p:nvPr/>
        </p:nvSpPr>
        <p:spPr>
          <a:xfrm rot="3347439" flipH="1">
            <a:off x="6521718" y="2487999"/>
            <a:ext cx="1936010" cy="1124804"/>
          </a:xfrm>
          <a:prstGeom prst="arc">
            <a:avLst>
              <a:gd name="adj1" fmla="val 1302548"/>
              <a:gd name="adj2" fmla="val 4254134"/>
            </a:avLst>
          </a:prstGeom>
          <a:ln w="9525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5C58F26-D550-FC2A-7B39-09F8E2EF5F78}"/>
              </a:ext>
            </a:extLst>
          </p:cNvPr>
          <p:cNvSpPr/>
          <p:nvPr/>
        </p:nvSpPr>
        <p:spPr>
          <a:xfrm rot="5922163">
            <a:off x="5207543" y="3302719"/>
            <a:ext cx="2832542" cy="1048269"/>
          </a:xfrm>
          <a:prstGeom prst="arc">
            <a:avLst>
              <a:gd name="adj1" fmla="val 1302720"/>
              <a:gd name="adj2" fmla="val 10175986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CD892617-2B6C-4000-C7BD-26B76DD89961}"/>
              </a:ext>
            </a:extLst>
          </p:cNvPr>
          <p:cNvSpPr/>
          <p:nvPr/>
        </p:nvSpPr>
        <p:spPr>
          <a:xfrm rot="17237253">
            <a:off x="6954376" y="563984"/>
            <a:ext cx="1558545" cy="2312179"/>
          </a:xfrm>
          <a:prstGeom prst="arc">
            <a:avLst>
              <a:gd name="adj1" fmla="val 17877164"/>
              <a:gd name="adj2" fmla="val 808997"/>
            </a:avLst>
          </a:prstGeom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AC5B36E-3B0A-CC8F-F687-960D7F84D4F4}"/>
              </a:ext>
            </a:extLst>
          </p:cNvPr>
          <p:cNvSpPr/>
          <p:nvPr/>
        </p:nvSpPr>
        <p:spPr>
          <a:xfrm rot="17237253">
            <a:off x="7522324" y="1182194"/>
            <a:ext cx="1101921" cy="1499196"/>
          </a:xfrm>
          <a:prstGeom prst="arc">
            <a:avLst>
              <a:gd name="adj1" fmla="val 7451549"/>
              <a:gd name="adj2" fmla="val 13079783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B3034CE-A9F3-E036-C2E7-17B5D4E65A6F}"/>
              </a:ext>
            </a:extLst>
          </p:cNvPr>
          <p:cNvSpPr/>
          <p:nvPr/>
        </p:nvSpPr>
        <p:spPr>
          <a:xfrm rot="16200000">
            <a:off x="7443152" y="1569558"/>
            <a:ext cx="883603" cy="1415880"/>
          </a:xfrm>
          <a:prstGeom prst="arc">
            <a:avLst>
              <a:gd name="adj1" fmla="val 19143218"/>
              <a:gd name="adj2" fmla="val 4883891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8668A93F-5FB5-7DEF-D55A-7E6A9B3C24A8}"/>
              </a:ext>
            </a:extLst>
          </p:cNvPr>
          <p:cNvSpPr/>
          <p:nvPr/>
        </p:nvSpPr>
        <p:spPr>
          <a:xfrm rot="5400000">
            <a:off x="3242331" y="1588382"/>
            <a:ext cx="4264312" cy="4464779"/>
          </a:xfrm>
          <a:prstGeom prst="arc">
            <a:avLst>
              <a:gd name="adj1" fmla="val 18393012"/>
              <a:gd name="adj2" fmla="val 20095229"/>
            </a:avLst>
          </a:prstGeom>
          <a:ln w="190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2B89B47-47E3-6101-DBC0-D7E8C928AABC}"/>
              </a:ext>
            </a:extLst>
          </p:cNvPr>
          <p:cNvSpPr/>
          <p:nvPr/>
        </p:nvSpPr>
        <p:spPr>
          <a:xfrm rot="8574776">
            <a:off x="6532631" y="1610980"/>
            <a:ext cx="2240643" cy="1723116"/>
          </a:xfrm>
          <a:prstGeom prst="arc">
            <a:avLst>
              <a:gd name="adj1" fmla="val 13219656"/>
              <a:gd name="adj2" fmla="val 19661153"/>
            </a:avLst>
          </a:prstGeom>
          <a:ln w="952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8D6CB453-3E40-A4EB-540C-36E7AD8C3AB6}"/>
              </a:ext>
            </a:extLst>
          </p:cNvPr>
          <p:cNvSpPr/>
          <p:nvPr/>
        </p:nvSpPr>
        <p:spPr>
          <a:xfrm rot="18743468" flipH="1">
            <a:off x="5039918" y="1931602"/>
            <a:ext cx="1831150" cy="1576357"/>
          </a:xfrm>
          <a:prstGeom prst="arc">
            <a:avLst>
              <a:gd name="adj1" fmla="val 16595170"/>
              <a:gd name="adj2" fmla="val 21054861"/>
            </a:avLst>
          </a:prstGeom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09FFCDF-846C-06FC-4EA2-2A96A04E3768}"/>
              </a:ext>
            </a:extLst>
          </p:cNvPr>
          <p:cNvSpPr/>
          <p:nvPr/>
        </p:nvSpPr>
        <p:spPr>
          <a:xfrm rot="19949255" flipH="1">
            <a:off x="7493689" y="1141997"/>
            <a:ext cx="1164328" cy="2700813"/>
          </a:xfrm>
          <a:prstGeom prst="arc">
            <a:avLst>
              <a:gd name="adj1" fmla="val 20095430"/>
              <a:gd name="adj2" fmla="val 5030705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5EBABCC-0B41-E354-8B48-F3D9CE8F381C}"/>
              </a:ext>
            </a:extLst>
          </p:cNvPr>
          <p:cNvSpPr/>
          <p:nvPr/>
        </p:nvSpPr>
        <p:spPr>
          <a:xfrm rot="5400000">
            <a:off x="2965816" y="1437080"/>
            <a:ext cx="4839379" cy="4247509"/>
          </a:xfrm>
          <a:prstGeom prst="arc">
            <a:avLst>
              <a:gd name="adj1" fmla="val 2329481"/>
              <a:gd name="adj2" fmla="val 4222679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91202140-742E-C3FF-647F-4E5A81FA4BCE}"/>
              </a:ext>
            </a:extLst>
          </p:cNvPr>
          <p:cNvSpPr/>
          <p:nvPr/>
        </p:nvSpPr>
        <p:spPr>
          <a:xfrm rot="5400000">
            <a:off x="3061838" y="1490660"/>
            <a:ext cx="4566592" cy="4464779"/>
          </a:xfrm>
          <a:prstGeom prst="arc">
            <a:avLst>
              <a:gd name="adj1" fmla="val 14352584"/>
              <a:gd name="adj2" fmla="val 17888448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D208361-4C44-0A3A-D1C5-A9C2A667365B}"/>
              </a:ext>
            </a:extLst>
          </p:cNvPr>
          <p:cNvSpPr/>
          <p:nvPr/>
        </p:nvSpPr>
        <p:spPr>
          <a:xfrm rot="5400000">
            <a:off x="2964112" y="1437079"/>
            <a:ext cx="4839379" cy="4247509"/>
          </a:xfrm>
          <a:prstGeom prst="arc">
            <a:avLst>
              <a:gd name="adj1" fmla="val 141753"/>
              <a:gd name="adj2" fmla="val 1538026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EAEC0D1-1B47-D600-5927-1A3ED747B5BE}"/>
              </a:ext>
            </a:extLst>
          </p:cNvPr>
          <p:cNvSpPr/>
          <p:nvPr/>
        </p:nvSpPr>
        <p:spPr>
          <a:xfrm rot="6399157">
            <a:off x="6429406" y="1469071"/>
            <a:ext cx="3305172" cy="2749820"/>
          </a:xfrm>
          <a:prstGeom prst="arc">
            <a:avLst>
              <a:gd name="adj1" fmla="val 11858499"/>
              <a:gd name="adj2" fmla="val 17055177"/>
            </a:avLst>
          </a:prstGeom>
          <a:ln w="1905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4883CA6-170F-A947-7322-5A14A42659D6}"/>
              </a:ext>
            </a:extLst>
          </p:cNvPr>
          <p:cNvSpPr/>
          <p:nvPr/>
        </p:nvSpPr>
        <p:spPr>
          <a:xfrm rot="13756373" flipH="1">
            <a:off x="6656735" y="2428864"/>
            <a:ext cx="1830581" cy="4053095"/>
          </a:xfrm>
          <a:prstGeom prst="arc">
            <a:avLst>
              <a:gd name="adj1" fmla="val 16760723"/>
              <a:gd name="adj2" fmla="val 3595934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271545D-65BE-76FB-A89B-22703C3A6B7D}"/>
              </a:ext>
            </a:extLst>
          </p:cNvPr>
          <p:cNvSpPr/>
          <p:nvPr/>
        </p:nvSpPr>
        <p:spPr>
          <a:xfrm rot="18452842" flipH="1">
            <a:off x="4622204" y="2271719"/>
            <a:ext cx="1030415" cy="1438406"/>
          </a:xfrm>
          <a:prstGeom prst="arc">
            <a:avLst>
              <a:gd name="adj1" fmla="val 20650932"/>
              <a:gd name="adj2" fmla="val 2514069"/>
            </a:avLst>
          </a:prstGeom>
          <a:ln w="952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15F9C9FF-F40F-A2B7-488B-F00C7CDA372E}"/>
              </a:ext>
            </a:extLst>
          </p:cNvPr>
          <p:cNvSpPr/>
          <p:nvPr/>
        </p:nvSpPr>
        <p:spPr>
          <a:xfrm rot="610918">
            <a:off x="6925727" y="2075396"/>
            <a:ext cx="2198946" cy="2090455"/>
          </a:xfrm>
          <a:prstGeom prst="arc">
            <a:avLst>
              <a:gd name="adj1" fmla="val 19023299"/>
              <a:gd name="adj2" fmla="val 706568"/>
            </a:avLst>
          </a:prstGeom>
          <a:ln w="952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11B24F3-27F2-04F4-BB3A-051EE2DDF544}"/>
              </a:ext>
            </a:extLst>
          </p:cNvPr>
          <p:cNvSpPr/>
          <p:nvPr/>
        </p:nvSpPr>
        <p:spPr>
          <a:xfrm rot="14271248">
            <a:off x="3601573" y="3475769"/>
            <a:ext cx="1374606" cy="842015"/>
          </a:xfrm>
          <a:prstGeom prst="arc">
            <a:avLst>
              <a:gd name="adj1" fmla="val 3310178"/>
              <a:gd name="adj2" fmla="val 9759129"/>
            </a:avLst>
          </a:prstGeom>
          <a:ln w="952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676F560F-0FF3-D2E4-77A7-8DAF1A887DD0}"/>
              </a:ext>
            </a:extLst>
          </p:cNvPr>
          <p:cNvSpPr/>
          <p:nvPr/>
        </p:nvSpPr>
        <p:spPr>
          <a:xfrm rot="6242040">
            <a:off x="3753745" y="3352334"/>
            <a:ext cx="883603" cy="1273657"/>
          </a:xfrm>
          <a:prstGeom prst="arc">
            <a:avLst>
              <a:gd name="adj1" fmla="val 19657571"/>
              <a:gd name="adj2" fmla="val 3642973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BD1D5E8-9F8C-F806-F874-EF4E6297E1AB}"/>
              </a:ext>
            </a:extLst>
          </p:cNvPr>
          <p:cNvSpPr/>
          <p:nvPr/>
        </p:nvSpPr>
        <p:spPr>
          <a:xfrm rot="21143437">
            <a:off x="4399208" y="1063350"/>
            <a:ext cx="3273945" cy="3109708"/>
          </a:xfrm>
          <a:prstGeom prst="arc">
            <a:avLst>
              <a:gd name="adj1" fmla="val 6443864"/>
              <a:gd name="adj2" fmla="val 9422336"/>
            </a:avLst>
          </a:prstGeom>
          <a:ln w="25400"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32C24DDC-5C32-64FC-AAA8-908E2CD83897}"/>
              </a:ext>
            </a:extLst>
          </p:cNvPr>
          <p:cNvSpPr/>
          <p:nvPr/>
        </p:nvSpPr>
        <p:spPr>
          <a:xfrm rot="17303847">
            <a:off x="4303318" y="1636889"/>
            <a:ext cx="3049235" cy="3516003"/>
          </a:xfrm>
          <a:prstGeom prst="arc">
            <a:avLst>
              <a:gd name="adj1" fmla="val 12908605"/>
              <a:gd name="adj2" fmla="val 14935386"/>
            </a:avLst>
          </a:prstGeom>
          <a:ln w="952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E58C088-3E73-BA62-4516-34308DC60652}"/>
              </a:ext>
            </a:extLst>
          </p:cNvPr>
          <p:cNvSpPr/>
          <p:nvPr/>
        </p:nvSpPr>
        <p:spPr>
          <a:xfrm rot="17303847">
            <a:off x="4282324" y="1688683"/>
            <a:ext cx="3049235" cy="3516003"/>
          </a:xfrm>
          <a:prstGeom prst="arc">
            <a:avLst>
              <a:gd name="adj1" fmla="val 10285798"/>
              <a:gd name="adj2" fmla="val 12351775"/>
            </a:avLst>
          </a:prstGeom>
          <a:ln w="9525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FFA197BA-3E67-D5FB-AC3E-3D04ACEC7748}"/>
              </a:ext>
            </a:extLst>
          </p:cNvPr>
          <p:cNvSpPr/>
          <p:nvPr/>
        </p:nvSpPr>
        <p:spPr>
          <a:xfrm rot="17303847">
            <a:off x="4290278" y="1634977"/>
            <a:ext cx="3049235" cy="3516003"/>
          </a:xfrm>
          <a:prstGeom prst="arc">
            <a:avLst>
              <a:gd name="adj1" fmla="val 15755046"/>
              <a:gd name="adj2" fmla="val 18954653"/>
            </a:avLst>
          </a:prstGeom>
          <a:ln w="9525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C45F78E0-E41C-0E0A-8090-0959D477D271}"/>
              </a:ext>
            </a:extLst>
          </p:cNvPr>
          <p:cNvSpPr/>
          <p:nvPr/>
        </p:nvSpPr>
        <p:spPr>
          <a:xfrm rot="17303847">
            <a:off x="4443482" y="1630341"/>
            <a:ext cx="3049235" cy="3516003"/>
          </a:xfrm>
          <a:prstGeom prst="arc">
            <a:avLst>
              <a:gd name="adj1" fmla="val 20458225"/>
              <a:gd name="adj2" fmla="val 21570059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E35A63D-7E57-97E6-3B28-58CA1C42AC81}"/>
              </a:ext>
            </a:extLst>
          </p:cNvPr>
          <p:cNvSpPr/>
          <p:nvPr/>
        </p:nvSpPr>
        <p:spPr>
          <a:xfrm rot="21338023">
            <a:off x="5337241" y="2045337"/>
            <a:ext cx="4036213" cy="2414132"/>
          </a:xfrm>
          <a:prstGeom prst="arc">
            <a:avLst>
              <a:gd name="adj1" fmla="val 2462498"/>
              <a:gd name="adj2" fmla="val 9993821"/>
            </a:avLst>
          </a:pr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7F9D6017-6AFC-591C-9294-D87B781A24EF}"/>
              </a:ext>
            </a:extLst>
          </p:cNvPr>
          <p:cNvSpPr/>
          <p:nvPr/>
        </p:nvSpPr>
        <p:spPr>
          <a:xfrm rot="10800000">
            <a:off x="3472037" y="928425"/>
            <a:ext cx="4373645" cy="4107999"/>
          </a:xfrm>
          <a:prstGeom prst="arc">
            <a:avLst>
              <a:gd name="adj1" fmla="val 16469822"/>
              <a:gd name="adj2" fmla="val 6225350"/>
            </a:avLst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AB4EB4-A16D-55A4-2B10-2C4985E309EC}"/>
              </a:ext>
            </a:extLst>
          </p:cNvPr>
          <p:cNvSpPr/>
          <p:nvPr/>
        </p:nvSpPr>
        <p:spPr bwMode="auto">
          <a:xfrm>
            <a:off x="8740630" y="4894922"/>
            <a:ext cx="1667019" cy="756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Operations, activities, and investments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199456-06E3-4C92-0B69-5D58D2EC6CB7}"/>
              </a:ext>
            </a:extLst>
          </p:cNvPr>
          <p:cNvCxnSpPr>
            <a:cxnSpLocks/>
            <a:stCxn id="51" idx="1"/>
            <a:endCxn id="17" idx="3"/>
          </p:cNvCxnSpPr>
          <p:nvPr/>
        </p:nvCxnSpPr>
        <p:spPr bwMode="auto">
          <a:xfrm flipH="1" flipV="1">
            <a:off x="7916083" y="4940198"/>
            <a:ext cx="1068676" cy="65535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83A438E-E4A7-B26A-271B-A33E7EF44F8C}"/>
              </a:ext>
            </a:extLst>
          </p:cNvPr>
          <p:cNvCxnSpPr>
            <a:cxnSpLocks/>
            <a:stCxn id="54" idx="6"/>
            <a:endCxn id="16" idx="3"/>
          </p:cNvCxnSpPr>
          <p:nvPr/>
        </p:nvCxnSpPr>
        <p:spPr bwMode="auto">
          <a:xfrm flipH="1" flipV="1">
            <a:off x="6327614" y="5850748"/>
            <a:ext cx="2831764" cy="190208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37E8DAD-3131-188D-7678-DCBA598E6BA2}"/>
              </a:ext>
            </a:extLst>
          </p:cNvPr>
          <p:cNvSpPr/>
          <p:nvPr/>
        </p:nvSpPr>
        <p:spPr bwMode="auto">
          <a:xfrm>
            <a:off x="7367102" y="5662625"/>
            <a:ext cx="1792276" cy="7566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Node SC seeks to influence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F48E6BC-D2B2-D42D-C5B4-AF1B7626BAE1}"/>
              </a:ext>
            </a:extLst>
          </p:cNvPr>
          <p:cNvSpPr/>
          <p:nvPr/>
        </p:nvSpPr>
        <p:spPr bwMode="auto">
          <a:xfrm>
            <a:off x="9927887" y="3562889"/>
            <a:ext cx="2057992" cy="75666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Easier-to-measure desirable outcome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945A97-959D-B8D5-C010-92DE4AB0277F}"/>
              </a:ext>
            </a:extLst>
          </p:cNvPr>
          <p:cNvCxnSpPr>
            <a:cxnSpLocks/>
            <a:stCxn id="55" idx="1"/>
          </p:cNvCxnSpPr>
          <p:nvPr/>
        </p:nvCxnSpPr>
        <p:spPr bwMode="auto">
          <a:xfrm flipH="1" flipV="1">
            <a:off x="9053866" y="2332716"/>
            <a:ext cx="1175407" cy="1340984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47FC5E4-E9F1-721B-E0E8-1906F372F87F}"/>
              </a:ext>
            </a:extLst>
          </p:cNvPr>
          <p:cNvSpPr txBox="1"/>
          <p:nvPr/>
        </p:nvSpPr>
        <p:spPr>
          <a:xfrm>
            <a:off x="320070" y="1772267"/>
            <a:ext cx="2294242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Theories of Change in a Complex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Models can help think through theories of change (including “levers and pulleys”) needed to identify where planned and implemented activities should impact the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It can also identify factors that might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enhance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 the desired effect on the system – and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mitigate unintended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, unwanted consequences: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Improving “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rule of law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”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Bolstering “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strength of governing institutions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9CF2DB-66F6-94E0-739D-DC94F7A2ACA2}"/>
              </a:ext>
            </a:extLst>
          </p:cNvPr>
          <p:cNvSpPr/>
          <p:nvPr/>
        </p:nvSpPr>
        <p:spPr bwMode="auto">
          <a:xfrm>
            <a:off x="6438852" y="868756"/>
            <a:ext cx="2267534" cy="756662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Harder-to-measure desirable outcome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C9BFEEC-69FF-84A9-685F-392388F86BD9}"/>
              </a:ext>
            </a:extLst>
          </p:cNvPr>
          <p:cNvCxnSpPr>
            <a:cxnSpLocks/>
            <a:stCxn id="58" idx="2"/>
            <a:endCxn id="14" idx="0"/>
          </p:cNvCxnSpPr>
          <p:nvPr/>
        </p:nvCxnSpPr>
        <p:spPr bwMode="auto">
          <a:xfrm flipH="1">
            <a:off x="5554329" y="1247087"/>
            <a:ext cx="884523" cy="384230"/>
          </a:xfrm>
          <a:prstGeom prst="straightConnector1">
            <a:avLst/>
          </a:prstGeom>
          <a:ln>
            <a:prstDash val="sysDash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77E23644-8F88-F183-07DA-3936A91B9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1" t="14162" r="39123" b="4468"/>
          <a:stretch/>
        </p:blipFill>
        <p:spPr>
          <a:xfrm rot="589749">
            <a:off x="10987379" y="4733697"/>
            <a:ext cx="961603" cy="125943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A6126F8-5D0F-0E75-BA8A-E3B73A07B5B8}"/>
              </a:ext>
            </a:extLst>
          </p:cNvPr>
          <p:cNvSpPr txBox="1"/>
          <p:nvPr/>
        </p:nvSpPr>
        <p:spPr>
          <a:xfrm>
            <a:off x="10602504" y="6074813"/>
            <a:ext cx="1442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Peace Operations Quick Look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6F326E4-E18C-909E-3255-ADDE8F282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20" t="11806" r="18622" b="3703"/>
          <a:stretch/>
        </p:blipFill>
        <p:spPr>
          <a:xfrm>
            <a:off x="10661038" y="4755176"/>
            <a:ext cx="961603" cy="126544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A326FA8-EBEE-534B-2175-9DB24622A707}"/>
              </a:ext>
            </a:extLst>
          </p:cNvPr>
          <p:cNvSpPr txBox="1"/>
          <p:nvPr/>
        </p:nvSpPr>
        <p:spPr>
          <a:xfrm>
            <a:off x="9712235" y="928425"/>
            <a:ext cx="247388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Measurement &amp;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in Complex Environments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  <a:p>
            <a:pPr marL="173038" marR="0" lvl="0" indent="-17303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A ‘complete picture’ for assessment requires a lot of information when the system is complex and dynamic</a:t>
            </a:r>
          </a:p>
          <a:p>
            <a:pPr marL="173038" marR="0" lvl="0" indent="-17303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  <a:p>
            <a:pPr marL="173038" marR="0" lvl="0" indent="-17303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Some key factors may be harder to measure than others</a:t>
            </a:r>
          </a:p>
          <a:p>
            <a:pPr marL="173038" marR="0" lvl="0" indent="-17303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Malgun Gothic" panose="020B0503020000020004" pitchFamily="34" charset="-127"/>
              <a:cs typeface="+mn-cs"/>
            </a:endParaRPr>
          </a:p>
          <a:p>
            <a:pPr marL="173038" marR="0" lvl="0" indent="-173038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Malgun Gothic" panose="020B0503020000020004" pitchFamily="34" charset="-127"/>
                <a:cs typeface="+mn-cs"/>
              </a:rPr>
              <a:t>Easier-to-measure factors may be in a very different part of the system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F0FF91-3A70-FE9E-1242-0BF26FED161A}"/>
              </a:ext>
            </a:extLst>
          </p:cNvPr>
          <p:cNvSpPr/>
          <p:nvPr/>
        </p:nvSpPr>
        <p:spPr>
          <a:xfrm>
            <a:off x="1827646" y="5866520"/>
            <a:ext cx="218571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Red = negative impact </a:t>
            </a:r>
          </a:p>
          <a:p>
            <a:pPr marL="0"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5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Blue = positive impact</a:t>
            </a:r>
          </a:p>
          <a:p>
            <a:pPr marL="0" marR="0" lvl="0" indent="111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AB833">
                    <a:lumMod val="7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Dotted green = potential impact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89B1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D2D8D7-FBE0-D9D1-3322-DFDA114822D7}"/>
              </a:ext>
            </a:extLst>
          </p:cNvPr>
          <p:cNvSpPr txBox="1"/>
          <p:nvPr/>
        </p:nvSpPr>
        <p:spPr>
          <a:xfrm>
            <a:off x="11850469" y="6017079"/>
            <a:ext cx="22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63A89D-4233-B635-73F4-CBF3C87B30AC}"/>
              </a:ext>
            </a:extLst>
          </p:cNvPr>
          <p:cNvSpPr txBox="1"/>
          <p:nvPr/>
        </p:nvSpPr>
        <p:spPr>
          <a:xfrm>
            <a:off x="532539" y="1019556"/>
            <a:ext cx="348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Identifying What Matters</a:t>
            </a:r>
          </a:p>
        </p:txBody>
      </p:sp>
    </p:spTree>
    <p:extLst>
      <p:ext uri="{BB962C8B-B14F-4D97-AF65-F5344CB8AC3E}">
        <p14:creationId xmlns:p14="http://schemas.microsoft.com/office/powerpoint/2010/main" val="49108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BA0976D-57B5-FFF7-139A-A62A4B130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620" y="1282790"/>
            <a:ext cx="4176252" cy="4965793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5F367C-D469-C955-EFB7-061C598C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5822" y="1344332"/>
            <a:ext cx="2212214" cy="2988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Focused model on key nodes in the Sahel</a:t>
            </a:r>
          </a:p>
          <a:p>
            <a:pPr lvl="1"/>
            <a:r>
              <a:rPr lang="en-US" dirty="0"/>
              <a:t>Network Analysis</a:t>
            </a:r>
          </a:p>
          <a:p>
            <a:pPr lvl="1"/>
            <a:r>
              <a:rPr lang="en-US" dirty="0"/>
              <a:t>System dynamics modeling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1A8BFC1-4729-034F-E70A-6BB462ABD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31" r="7557" b="36855"/>
          <a:stretch/>
        </p:blipFill>
        <p:spPr>
          <a:xfrm>
            <a:off x="5148872" y="1273743"/>
            <a:ext cx="4636950" cy="312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7EC0B-B7B6-189E-DF97-B71BD256A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547" y="4780271"/>
            <a:ext cx="4800853" cy="1630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20664-F1AD-F859-FD78-89921DFA797B}"/>
              </a:ext>
            </a:extLst>
          </p:cNvPr>
          <p:cNvSpPr txBox="1"/>
          <p:nvPr/>
        </p:nvSpPr>
        <p:spPr>
          <a:xfrm>
            <a:off x="763785" y="659403"/>
            <a:ext cx="403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Sahel Computational Models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0EA035-66AF-BDE3-8EE2-02CD34BFA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96" y="4660522"/>
            <a:ext cx="1359342" cy="12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595B6-647C-D7FC-3D4D-BB66A308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63" y="1103324"/>
            <a:ext cx="3539249" cy="517652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BA8D7C9-A412-743A-44FA-0AD864A5B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488" y="1826744"/>
            <a:ext cx="4051110" cy="3985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10 network centrality metrics used to gauge key nodes in the system</a:t>
            </a:r>
          </a:p>
          <a:p>
            <a:r>
              <a:rPr lang="en-US" b="1" dirty="0"/>
              <a:t>Key Drivers of Change in the African OE</a:t>
            </a:r>
          </a:p>
          <a:p>
            <a:pPr lvl="1"/>
            <a:r>
              <a:rPr lang="en-US" dirty="0"/>
              <a:t>Terrorism</a:t>
            </a:r>
          </a:p>
          <a:p>
            <a:pPr lvl="1"/>
            <a:r>
              <a:rPr lang="en-US" dirty="0"/>
              <a:t>Violent Conflict</a:t>
            </a:r>
          </a:p>
          <a:p>
            <a:pPr lvl="1"/>
            <a:r>
              <a:rPr lang="en-US" dirty="0"/>
              <a:t>Governing capacity</a:t>
            </a:r>
          </a:p>
          <a:p>
            <a:pPr lvl="1"/>
            <a:r>
              <a:rPr lang="en-US" dirty="0"/>
              <a:t>Polarization</a:t>
            </a:r>
          </a:p>
          <a:p>
            <a:pPr lvl="1"/>
            <a:r>
              <a:rPr lang="en-US" dirty="0"/>
              <a:t>Corruption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62512-151B-8930-2CC6-FEC285627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1142032"/>
            <a:ext cx="3677313" cy="2261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EE0A7-F991-FBBD-B3C8-14B117AB3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950" y="3403305"/>
            <a:ext cx="3677314" cy="2210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BA170-CDE2-B0CD-C1C9-78B8DA081177}"/>
              </a:ext>
            </a:extLst>
          </p:cNvPr>
          <p:cNvSpPr txBox="1"/>
          <p:nvPr/>
        </p:nvSpPr>
        <p:spPr>
          <a:xfrm>
            <a:off x="962126" y="796963"/>
            <a:ext cx="29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Sahel Network Model:</a:t>
            </a:r>
            <a:br>
              <a:rPr lang="en-US" sz="2400" u="sng" dirty="0"/>
            </a:br>
            <a:r>
              <a:rPr lang="en-US" sz="2400" u="sng" dirty="0"/>
              <a:t>Identifying Drivers</a:t>
            </a:r>
          </a:p>
        </p:txBody>
      </p:sp>
    </p:spTree>
    <p:extLst>
      <p:ext uri="{BB962C8B-B14F-4D97-AF65-F5344CB8AC3E}">
        <p14:creationId xmlns:p14="http://schemas.microsoft.com/office/powerpoint/2010/main" val="365418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2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104EA2-04B3-75F0-6A2B-08CB62A6D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3" b="1"/>
          <a:stretch/>
        </p:blipFill>
        <p:spPr>
          <a:xfrm>
            <a:off x="923441" y="1703966"/>
            <a:ext cx="6236208" cy="3660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F79F4-BFD5-F5C7-3833-ACDF475B79C3}"/>
              </a:ext>
            </a:extLst>
          </p:cNvPr>
          <p:cNvSpPr txBox="1"/>
          <p:nvPr/>
        </p:nvSpPr>
        <p:spPr>
          <a:xfrm>
            <a:off x="1340193" y="5484239"/>
            <a:ext cx="6657656" cy="369332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conjoined loops are linked to just about all USAFRICOM concerns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C4519-02D6-8FC9-287A-B25702A09BDC}"/>
              </a:ext>
            </a:extLst>
          </p:cNvPr>
          <p:cNvSpPr txBox="1"/>
          <p:nvPr/>
        </p:nvSpPr>
        <p:spPr>
          <a:xfrm>
            <a:off x="236429" y="1710051"/>
            <a:ext cx="1972335" cy="906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Red</a:t>
            </a:r>
            <a:r>
              <a:rPr lang="en-US" sz="1400" dirty="0"/>
              <a:t> – negative influence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Blue</a:t>
            </a:r>
            <a:r>
              <a:rPr lang="en-US" sz="1400" dirty="0"/>
              <a:t> – positive influence</a:t>
            </a:r>
          </a:p>
          <a:p>
            <a:r>
              <a:rPr lang="en-US" sz="1400" dirty="0"/>
              <a:t>         - reinforcing loop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814C8D9-C94B-CBC7-282A-38B5F1117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27" y="2184538"/>
            <a:ext cx="466460" cy="43165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16514A76-59EB-353D-FDD7-CE292E5D02B4}"/>
              </a:ext>
            </a:extLst>
          </p:cNvPr>
          <p:cNvSpPr/>
          <p:nvPr/>
        </p:nvSpPr>
        <p:spPr>
          <a:xfrm>
            <a:off x="347664" y="3832931"/>
            <a:ext cx="1268361" cy="1179871"/>
          </a:xfrm>
          <a:prstGeom prst="wedgeEllipseCallout">
            <a:avLst>
              <a:gd name="adj1" fmla="val 81493"/>
              <a:gd name="adj2" fmla="val -4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Providing food is not enough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F5D99E1F-B22E-3E89-055E-FB7274AE6FEE}"/>
              </a:ext>
            </a:extLst>
          </p:cNvPr>
          <p:cNvSpPr/>
          <p:nvPr/>
        </p:nvSpPr>
        <p:spPr>
          <a:xfrm>
            <a:off x="4683690" y="1062187"/>
            <a:ext cx="2234111" cy="1179871"/>
          </a:xfrm>
          <a:prstGeom prst="wedgeEllipseCallout">
            <a:avLst>
              <a:gd name="adj1" fmla="val -48638"/>
              <a:gd name="adj2" fmla="val 7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These conjoined loops are an engine that can accelerate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563B-BA0D-CF34-A123-106B52060A35}"/>
              </a:ext>
            </a:extLst>
          </p:cNvPr>
          <p:cNvSpPr txBox="1"/>
          <p:nvPr/>
        </p:nvSpPr>
        <p:spPr>
          <a:xfrm>
            <a:off x="7182063" y="1240207"/>
            <a:ext cx="4787710" cy="4123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Network Analysis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Edges proportionate to standardized coefficients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Conjoined reinforcing loops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Internal war</a:t>
            </a:r>
            <a:r>
              <a:rPr lang="en-US" sz="1600" dirty="0"/>
              <a:t>, when it occurs, has a very strong effect on </a:t>
            </a:r>
            <a:r>
              <a:rPr lang="en-US" sz="1600" b="1" dirty="0"/>
              <a:t>government effectiveness</a:t>
            </a:r>
            <a:r>
              <a:rPr lang="en-US" sz="1600" dirty="0"/>
              <a:t> AND is in a reinforcing loop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e.g. Sierra Leone, Liberia, CAR, Somalia, etc.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Government effectiveness </a:t>
            </a:r>
            <a:r>
              <a:rPr lang="en-US" sz="1600" dirty="0"/>
              <a:t>&amp; </a:t>
            </a:r>
            <a:r>
              <a:rPr lang="en-US" sz="1600" b="1" dirty="0"/>
              <a:t>corruption control </a:t>
            </a:r>
            <a:r>
              <a:rPr lang="en-US" sz="1600" dirty="0"/>
              <a:t>also have strong effects AND are in a reinforcing loop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Operational Implication</a:t>
            </a:r>
            <a:r>
              <a:rPr lang="en-US" sz="1600" dirty="0"/>
              <a:t>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If one is worried about epidemic crisis, terrorism, malnourishment, you need to do something about the conjoined loops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89DF9-7736-B9B4-A9DB-A6DD9A6A6AC7}"/>
              </a:ext>
            </a:extLst>
          </p:cNvPr>
          <p:cNvSpPr txBox="1"/>
          <p:nvPr/>
        </p:nvSpPr>
        <p:spPr>
          <a:xfrm>
            <a:off x="0" y="796963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The Government Effectiveness/Internal War/Corruption Network</a:t>
            </a:r>
          </a:p>
        </p:txBody>
      </p:sp>
    </p:spTree>
    <p:extLst>
      <p:ext uri="{BB962C8B-B14F-4D97-AF65-F5344CB8AC3E}">
        <p14:creationId xmlns:p14="http://schemas.microsoft.com/office/powerpoint/2010/main" val="200521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, venn diagram&#10;&#10;Description automatically generated">
            <a:extLst>
              <a:ext uri="{FF2B5EF4-FFF2-40B4-BE49-F238E27FC236}">
                <a16:creationId xmlns:a16="http://schemas.microsoft.com/office/drawing/2014/main" id="{008A8E9D-DDD4-C77B-34E1-8FDCBD437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" r="1" b="1"/>
          <a:stretch/>
        </p:blipFill>
        <p:spPr>
          <a:xfrm>
            <a:off x="14064" y="1829460"/>
            <a:ext cx="7058306" cy="40802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58007-8EF9-78B7-DD7F-2F2656B220FC}"/>
              </a:ext>
            </a:extLst>
          </p:cNvPr>
          <p:cNvSpPr txBox="1"/>
          <p:nvPr/>
        </p:nvSpPr>
        <p:spPr>
          <a:xfrm>
            <a:off x="7690207" y="131175"/>
            <a:ext cx="334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Predicting Instability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FC659DA-7DA0-2362-27C9-56CDD31E5157}"/>
              </a:ext>
            </a:extLst>
          </p:cNvPr>
          <p:cNvSpPr txBox="1">
            <a:spLocks/>
          </p:cNvSpPr>
          <p:nvPr/>
        </p:nvSpPr>
        <p:spPr>
          <a:xfrm>
            <a:off x="10128722" y="645298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1BAAAA-70F5-4299-9145-8DD272AE7FA4}" type="datetime1">
              <a:rPr lang="en-US"/>
              <a:pPr algn="ctr"/>
              <a:t>12/11/23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E4FDF9-B2AD-4F47-536E-22B48D2F2FD0}"/>
              </a:ext>
            </a:extLst>
          </p:cNvPr>
          <p:cNvSpPr txBox="1">
            <a:spLocks/>
          </p:cNvSpPr>
          <p:nvPr/>
        </p:nvSpPr>
        <p:spPr>
          <a:xfrm>
            <a:off x="4552950" y="6504016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Point of Contact: Dr. Lawrence A. Kuznar, </a:t>
            </a:r>
            <a:r>
              <a:rPr lang="en-US">
                <a:hlinkClick r:id="rId3"/>
              </a:rPr>
              <a:t>lkuznar@nsiteam.com</a:t>
            </a:r>
            <a:r>
              <a:rPr lang="en-US"/>
              <a:t>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E13F-24B3-0AF7-F82A-62774AA47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938" y="16632"/>
            <a:ext cx="821436" cy="7756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B013F0-BFA6-617F-3776-A2C9FD1F5703}"/>
              </a:ext>
            </a:extLst>
          </p:cNvPr>
          <p:cNvSpPr txBox="1"/>
          <p:nvPr/>
        </p:nvSpPr>
        <p:spPr>
          <a:xfrm>
            <a:off x="5142877" y="5310256"/>
            <a:ext cx="1972335" cy="9061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Red – negative influence</a:t>
            </a:r>
          </a:p>
          <a:p>
            <a:r>
              <a:rPr lang="en-US" sz="1400" dirty="0"/>
              <a:t>Blue – positive influence</a:t>
            </a:r>
          </a:p>
          <a:p>
            <a:r>
              <a:rPr lang="en-US" sz="1400" dirty="0"/>
              <a:t>         - reinforcing loop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FBBF394-6218-67DE-F6F0-15E917E82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675" y="5784743"/>
            <a:ext cx="466460" cy="431650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B07FB390-3637-91FD-5DCB-84133BAE840A}"/>
              </a:ext>
            </a:extLst>
          </p:cNvPr>
          <p:cNvSpPr/>
          <p:nvPr/>
        </p:nvSpPr>
        <p:spPr>
          <a:xfrm>
            <a:off x="6052918" y="4130385"/>
            <a:ext cx="1534279" cy="1179871"/>
          </a:xfrm>
          <a:prstGeom prst="wedgeEllipseCallout">
            <a:avLst>
              <a:gd name="adj1" fmla="val -70197"/>
              <a:gd name="adj2" fmla="val -5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Online media can drive polarization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1F7FEE8-13A0-435B-0836-E1C0B7C6BD19}"/>
              </a:ext>
            </a:extLst>
          </p:cNvPr>
          <p:cNvSpPr/>
          <p:nvPr/>
        </p:nvSpPr>
        <p:spPr>
          <a:xfrm>
            <a:off x="588750" y="1380463"/>
            <a:ext cx="3342496" cy="621334"/>
          </a:xfrm>
          <a:prstGeom prst="wedgeEllipseCallout">
            <a:avLst>
              <a:gd name="adj1" fmla="val -42631"/>
              <a:gd name="adj2" fmla="val 77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 govt – corruption – war nexus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9C782-DC69-F44A-0AD6-6E386CFF0138}"/>
              </a:ext>
            </a:extLst>
          </p:cNvPr>
          <p:cNvSpPr txBox="1"/>
          <p:nvPr/>
        </p:nvSpPr>
        <p:spPr>
          <a:xfrm>
            <a:off x="7735579" y="963761"/>
            <a:ext cx="4218772" cy="5317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System dynamics model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Edges (flows) are proportionate to change in model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(Internal war not shown but present)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(SD model a little different from the network model in structure)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Terrorism and its 2</a:t>
            </a:r>
            <a:r>
              <a:rPr lang="en-US" sz="1600" baseline="30000" dirty="0">
                <a:solidFill>
                  <a:srgbClr val="FFFFFF"/>
                </a:solidFill>
              </a:rPr>
              <a:t>nd</a:t>
            </a:r>
            <a:r>
              <a:rPr lang="en-US" sz="1600" dirty="0">
                <a:solidFill>
                  <a:srgbClr val="FFFFFF"/>
                </a:solidFill>
              </a:rPr>
              <a:t> order relationships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Note the reinforcing loops!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Foreign disinformation and political polarization change dramatically in the model </a:t>
            </a:r>
            <a:r>
              <a:rPr lang="en-US" sz="1600" dirty="0">
                <a:solidFill>
                  <a:srgbClr val="FFFFFF"/>
                </a:solidFill>
                <a:sym typeface="Wingdings" pitchFamily="2" charset="2"/>
              </a:rPr>
              <a:t> they have great potential to drive the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623B81-A690-5C3A-B0FB-754105C27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260" y="4090974"/>
            <a:ext cx="3285844" cy="1984250"/>
          </a:xfrm>
          <a:prstGeom prst="rect">
            <a:avLst/>
          </a:prstGeom>
        </p:spPr>
      </p:pic>
      <p:sp>
        <p:nvSpPr>
          <p:cNvPr id="11" name="Oval Callout 10">
            <a:extLst>
              <a:ext uri="{FF2B5EF4-FFF2-40B4-BE49-F238E27FC236}">
                <a16:creationId xmlns:a16="http://schemas.microsoft.com/office/drawing/2014/main" id="{E7C2320D-28BD-D654-7E8D-25751F7BFF30}"/>
              </a:ext>
            </a:extLst>
          </p:cNvPr>
          <p:cNvSpPr/>
          <p:nvPr/>
        </p:nvSpPr>
        <p:spPr>
          <a:xfrm>
            <a:off x="8281260" y="4299950"/>
            <a:ext cx="1821258" cy="711038"/>
          </a:xfrm>
          <a:prstGeom prst="wedgeEllipseCallout">
            <a:avLst>
              <a:gd name="adj1" fmla="val 85349"/>
              <a:gd name="adj2" fmla="val 1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Loops </a:t>
            </a:r>
            <a:r>
              <a:rPr lang="en-US" sz="1400" dirty="0">
                <a:sym typeface="Wingdings" pitchFamily="2" charset="2"/>
              </a:rPr>
              <a:t>= exponential change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97366-1CC9-9E54-FA3F-A83E8B44441E}"/>
              </a:ext>
            </a:extLst>
          </p:cNvPr>
          <p:cNvSpPr txBox="1"/>
          <p:nvPr/>
        </p:nvSpPr>
        <p:spPr>
          <a:xfrm>
            <a:off x="4180261" y="1045896"/>
            <a:ext cx="27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The Terrorism Nexus</a:t>
            </a:r>
          </a:p>
        </p:txBody>
      </p:sp>
    </p:spTree>
    <p:extLst>
      <p:ext uri="{BB962C8B-B14F-4D97-AF65-F5344CB8AC3E}">
        <p14:creationId xmlns:p14="http://schemas.microsoft.com/office/powerpoint/2010/main" val="36259591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D8F55D71DAA46908BEB4011D85753" ma:contentTypeVersion="12" ma:contentTypeDescription="Create a new document." ma:contentTypeScope="" ma:versionID="5e5e12db0e6f933ea5c503a355cf6768">
  <xsd:schema xmlns:xsd="http://www.w3.org/2001/XMLSchema" xmlns:xs="http://www.w3.org/2001/XMLSchema" xmlns:p="http://schemas.microsoft.com/office/2006/metadata/properties" xmlns:ns2="685f973d-b026-429f-9f4f-8d4ea4f488e4" xmlns:ns3="2016d304-faed-4789-b794-a2b97b43617a" targetNamespace="http://schemas.microsoft.com/office/2006/metadata/properties" ma:root="true" ma:fieldsID="2090e723919d17fc348a9feb6140baa7" ns2:_="" ns3:_="">
    <xsd:import namespace="685f973d-b026-429f-9f4f-8d4ea4f488e4"/>
    <xsd:import namespace="2016d304-faed-4789-b794-a2b97b4361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73d-b026-429f-9f4f-8d4ea4f48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6d304-faed-4789-b794-a2b97b43617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39ccc4f-3c23-48f2-9fdf-4801ed30a154}" ma:internalName="TaxCatchAll" ma:showField="CatchAllData" ma:web="2016d304-faed-4789-b794-a2b97b4361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16d304-faed-4789-b794-a2b97b43617a" xsi:nil="true"/>
    <lcf76f155ced4ddcb4097134ff3c332f xmlns="685f973d-b026-429f-9f4f-8d4ea4f488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9E786E-CEBF-401D-B66C-B81739403F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8E750F-0BDE-4F80-B5DB-736E7BFF4CB3}"/>
</file>

<file path=customXml/itemProps3.xml><?xml version="1.0" encoding="utf-8"?>
<ds:datastoreItem xmlns:ds="http://schemas.openxmlformats.org/officeDocument/2006/customXml" ds:itemID="{53B7BCE0-892D-472B-AA21-C1EE55ADFD0B}">
  <ds:schemaRefs>
    <ds:schemaRef ds:uri="2016d304-faed-4789-b794-a2b97b43617a"/>
    <ds:schemaRef ds:uri="685f973d-b026-429f-9f4f-8d4ea4f488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1233</Words>
  <Application>Microsoft Macintosh PowerPoint</Application>
  <PresentationFormat>Widescreen</PresentationFormat>
  <Paragraphs>225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Malgun Gothic</vt:lpstr>
      <vt:lpstr>Arial</vt:lpstr>
      <vt:lpstr>Calibri</vt:lpstr>
      <vt:lpstr>Calibri Light</vt:lpstr>
      <vt:lpstr>Corbel</vt:lpstr>
      <vt:lpstr>Times New Roman</vt:lpstr>
      <vt:lpstr>Wingdings</vt:lpstr>
      <vt:lpstr>3_Office Theme</vt:lpstr>
      <vt:lpstr>Office Theme</vt:lpstr>
      <vt:lpstr>Peace Operations in the AFRICOM AOR: A Complex Systems Modeling Approach  13 DEC 2023 US Army Heritage and Education Center (USAHEC) Carlisle, PA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USCENTCOM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Template USCENTCOM 40th Anniversary</dc:title>
  <dc:creator>Highers, Jeffrey W Mr CIV USAF USCENTCOM CCDC-CCSS</dc:creator>
  <cp:lastModifiedBy>Kuznar, Larry</cp:lastModifiedBy>
  <cp:revision>15</cp:revision>
  <cp:lastPrinted>2023-05-25T17:50:31Z</cp:lastPrinted>
  <dcterms:created xsi:type="dcterms:W3CDTF">2013-01-14T14:58:34Z</dcterms:created>
  <dcterms:modified xsi:type="dcterms:W3CDTF">2023-12-11T13:27:07Z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0x01010034CD8F55D71DAA46908BEB4011D85753</vt:lpwstr>
  </property>
  <property fmtid="{D5CDD505-2E9C-101B-9397-08002B2CF9AE}" pid="3" name="Order">
    <vt:r8>15700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Record Series">
    <vt:lpwstr/>
  </property>
  <property fmtid="{D5CDD505-2E9C-101B-9397-08002B2CF9AE}" pid="7" name="Functional Area">
    <vt:lpwstr/>
  </property>
  <property fmtid="{D5CDD505-2E9C-101B-9397-08002B2CF9AE}" pid="8" name="Classification">
    <vt:lpwstr>7;#UNCLASSIFIED|11a8d837-b507-4621-ae93-b6220d541d03</vt:lpwstr>
  </property>
  <property fmtid="{D5CDD505-2E9C-101B-9397-08002B2CF9AE}" pid="9" name="TitusGUID">
    <vt:lpwstr>7540f4f8-202c-455b-8491-ed03224a61ad</vt:lpwstr>
  </property>
  <property fmtid="{D5CDD505-2E9C-101B-9397-08002B2CF9AE}" pid="10" name="TitusCLASSIFICATIONS">
    <vt:lpwstr>UNCLASSIFIED</vt:lpwstr>
  </property>
  <property fmtid="{D5CDD505-2E9C-101B-9397-08002B2CF9AE}" pid="11" name="TitusUNCLASSIFIEDCAVEATS">
    <vt:lpwstr>NONE</vt:lpwstr>
  </property>
  <property fmtid="{D5CDD505-2E9C-101B-9397-08002B2CF9AE}" pid="12" name="lfa9555ad12c4067a1dd51a43fdc108d">
    <vt:lpwstr>UNCLASSIFIED|11a8d837-b507-4621-ae93-b6220d541d03</vt:lpwstr>
  </property>
  <property fmtid="{D5CDD505-2E9C-101B-9397-08002B2CF9AE}" pid="13" name="TaxCatchAll">
    <vt:lpwstr>7;#UNCLASSIFIED|11a8d837-b507-4621-ae93-b6220d541d03</vt:lpwstr>
  </property>
  <property fmtid="{D5CDD505-2E9C-101B-9397-08002B2CF9AE}" pid="14" name="MediaServiceImageTags">
    <vt:lpwstr/>
  </property>
</Properties>
</file>