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4292" r:id="rId4"/>
    <p:sldMasterId id="2147484293" r:id="rId5"/>
  </p:sldMasterIdLst>
  <p:notesMasterIdLst>
    <p:notesMasterId r:id="rId16"/>
  </p:notesMasterIdLst>
  <p:handoutMasterIdLst>
    <p:handoutMasterId r:id="rId17"/>
  </p:handoutMasterIdLst>
  <p:sldIdLst>
    <p:sldId id="266" r:id="rId6"/>
    <p:sldId id="6018" r:id="rId7"/>
    <p:sldId id="6020" r:id="rId8"/>
    <p:sldId id="6023" r:id="rId9"/>
    <p:sldId id="6021" r:id="rId10"/>
    <p:sldId id="6022" r:id="rId11"/>
    <p:sldId id="6002" r:id="rId12"/>
    <p:sldId id="6019" r:id="rId13"/>
    <p:sldId id="6016" r:id="rId14"/>
    <p:sldId id="6015"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r Attendees" id="{34E0B04D-4284-4902-8845-A302A97D8C64}">
          <p14:sldIdLst>
            <p14:sldId id="266"/>
            <p14:sldId id="6018"/>
            <p14:sldId id="6020"/>
            <p14:sldId id="6023"/>
            <p14:sldId id="6021"/>
            <p14:sldId id="6022"/>
            <p14:sldId id="6002"/>
            <p14:sldId id="6019"/>
            <p14:sldId id="6016"/>
            <p14:sldId id="6015"/>
          </p14:sldIdLst>
        </p14:section>
      </p14:sectionLst>
    </p:ex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BE0190-3CE7-12C1-7A25-3E8008B950DF}" name="Munar, Christopher U LTC USARMY USSOCOM USASOC (USA)" initials="M(" userId="S::christopher.u.munar.mil@socom.mil::20237896-e169-4a02-a287-6a0fdf11452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twary, Mohammad A MSG USSOCOM USASOC USAJFKSWCS-G3" initials="PMAMUUU" lastIdx="1" clrIdx="0">
    <p:extLst>
      <p:ext uri="{19B8F6BF-5375-455C-9EA6-DF929625EA0E}">
        <p15:presenceInfo xmlns:p15="http://schemas.microsoft.com/office/powerpoint/2012/main" userId="S-1-5-21-3000057817-4041743492-2434656275-1807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6296" autoAdjust="0"/>
  </p:normalViewPr>
  <p:slideViewPr>
    <p:cSldViewPr snapToGrid="0">
      <p:cViewPr varScale="1">
        <p:scale>
          <a:sx n="96" d="100"/>
          <a:sy n="96" d="100"/>
        </p:scale>
        <p:origin x="72" y="264"/>
      </p:cViewPr>
      <p:guideLst>
        <p:guide orient="horz" pos="2160"/>
        <p:guide pos="386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phy, Timothy J LTC USSOCOM USASOC" userId="85b21fa4-d3a9-4ae2-bdac-d5adc5266186" providerId="ADAL" clId="{CC0DFAF7-5BDF-4D04-8401-83F0A3ADEA41}"/>
    <pc:docChg chg="custSel modSld">
      <pc:chgData name="Murphy, Timothy J LTC USSOCOM USASOC" userId="85b21fa4-d3a9-4ae2-bdac-d5adc5266186" providerId="ADAL" clId="{CC0DFAF7-5BDF-4D04-8401-83F0A3ADEA41}" dt="2023-12-11T14:53:14.767" v="280" actId="20577"/>
      <pc:docMkLst>
        <pc:docMk/>
      </pc:docMkLst>
      <pc:sldChg chg="modSp mod">
        <pc:chgData name="Murphy, Timothy J LTC USSOCOM USASOC" userId="85b21fa4-d3a9-4ae2-bdac-d5adc5266186" providerId="ADAL" clId="{CC0DFAF7-5BDF-4D04-8401-83F0A3ADEA41}" dt="2023-12-11T14:53:14.767" v="280" actId="20577"/>
        <pc:sldMkLst>
          <pc:docMk/>
          <pc:sldMk cId="1787067065" sldId="266"/>
        </pc:sldMkLst>
        <pc:spChg chg="mod">
          <ac:chgData name="Murphy, Timothy J LTC USSOCOM USASOC" userId="85b21fa4-d3a9-4ae2-bdac-d5adc5266186" providerId="ADAL" clId="{CC0DFAF7-5BDF-4D04-8401-83F0A3ADEA41}" dt="2023-12-11T14:53:14.767" v="280" actId="20577"/>
          <ac:spMkLst>
            <pc:docMk/>
            <pc:sldMk cId="1787067065" sldId="266"/>
            <ac:spMk id="3" creationId="{F7B01AA9-3CA1-5F54-E484-ED96854B4FD0}"/>
          </ac:spMkLst>
        </pc:spChg>
      </pc:sldChg>
      <pc:sldChg chg="modSp mod">
        <pc:chgData name="Murphy, Timothy J LTC USSOCOM USASOC" userId="85b21fa4-d3a9-4ae2-bdac-d5adc5266186" providerId="ADAL" clId="{CC0DFAF7-5BDF-4D04-8401-83F0A3ADEA41}" dt="2023-12-11T14:46:49.008" v="268" actId="20577"/>
        <pc:sldMkLst>
          <pc:docMk/>
          <pc:sldMk cId="3867251304" sldId="6015"/>
        </pc:sldMkLst>
        <pc:spChg chg="mod">
          <ac:chgData name="Murphy, Timothy J LTC USSOCOM USASOC" userId="85b21fa4-d3a9-4ae2-bdac-d5adc5266186" providerId="ADAL" clId="{CC0DFAF7-5BDF-4D04-8401-83F0A3ADEA41}" dt="2023-12-11T14:46:49.008" v="268" actId="20577"/>
          <ac:spMkLst>
            <pc:docMk/>
            <pc:sldMk cId="3867251304" sldId="6015"/>
            <ac:spMk id="3" creationId="{F7B01AA9-3CA1-5F54-E484-ED96854B4FD0}"/>
          </ac:spMkLst>
        </pc:spChg>
      </pc:sldChg>
      <pc:sldChg chg="modSp mod">
        <pc:chgData name="Murphy, Timothy J LTC USSOCOM USASOC" userId="85b21fa4-d3a9-4ae2-bdac-d5adc5266186" providerId="ADAL" clId="{CC0DFAF7-5BDF-4D04-8401-83F0A3ADEA41}" dt="2023-12-11T14:46:19.120" v="246" actId="1035"/>
        <pc:sldMkLst>
          <pc:docMk/>
          <pc:sldMk cId="2148287577" sldId="6019"/>
        </pc:sldMkLst>
        <pc:spChg chg="mod">
          <ac:chgData name="Murphy, Timothy J LTC USSOCOM USASOC" userId="85b21fa4-d3a9-4ae2-bdac-d5adc5266186" providerId="ADAL" clId="{CC0DFAF7-5BDF-4D04-8401-83F0A3ADEA41}" dt="2023-12-11T14:45:56.193" v="213" actId="20577"/>
          <ac:spMkLst>
            <pc:docMk/>
            <pc:sldMk cId="2148287577" sldId="6019"/>
            <ac:spMk id="8" creationId="{DEA6BB7D-C064-8D5B-43B9-4AD76CB93EDA}"/>
          </ac:spMkLst>
        </pc:spChg>
        <pc:grpChg chg="mod">
          <ac:chgData name="Murphy, Timothy J LTC USSOCOM USASOC" userId="85b21fa4-d3a9-4ae2-bdac-d5adc5266186" providerId="ADAL" clId="{CC0DFAF7-5BDF-4D04-8401-83F0A3ADEA41}" dt="2023-12-11T14:46:19.120" v="246" actId="1035"/>
          <ac:grpSpMkLst>
            <pc:docMk/>
            <pc:sldMk cId="2148287577" sldId="6019"/>
            <ac:grpSpMk id="6" creationId="{445EFA96-E642-E351-DE5A-B43BF593DF3D}"/>
          </ac:grpSpMkLst>
        </pc:grpChg>
        <pc:grpChg chg="mod">
          <ac:chgData name="Murphy, Timothy J LTC USSOCOM USASOC" userId="85b21fa4-d3a9-4ae2-bdac-d5adc5266186" providerId="ADAL" clId="{CC0DFAF7-5BDF-4D04-8401-83F0A3ADEA41}" dt="2023-12-11T14:46:07.369" v="229" actId="1036"/>
          <ac:grpSpMkLst>
            <pc:docMk/>
            <pc:sldMk cId="2148287577" sldId="6019"/>
            <ac:grpSpMk id="9" creationId="{1BDB8154-F801-349D-DF8B-21E385514C7E}"/>
          </ac:grpSpMkLst>
        </pc:grpChg>
      </pc:sldChg>
      <pc:sldChg chg="modSp mod">
        <pc:chgData name="Murphy, Timothy J LTC USSOCOM USASOC" userId="85b21fa4-d3a9-4ae2-bdac-d5adc5266186" providerId="ADAL" clId="{CC0DFAF7-5BDF-4D04-8401-83F0A3ADEA41}" dt="2023-12-11T14:48:21.420" v="274" actId="113"/>
        <pc:sldMkLst>
          <pc:docMk/>
          <pc:sldMk cId="3572135767" sldId="6021"/>
        </pc:sldMkLst>
        <pc:spChg chg="mod">
          <ac:chgData name="Murphy, Timothy J LTC USSOCOM USASOC" userId="85b21fa4-d3a9-4ae2-bdac-d5adc5266186" providerId="ADAL" clId="{CC0DFAF7-5BDF-4D04-8401-83F0A3ADEA41}" dt="2023-12-11T14:48:21.420" v="274" actId="113"/>
          <ac:spMkLst>
            <pc:docMk/>
            <pc:sldMk cId="3572135767" sldId="6021"/>
            <ac:spMk id="7" creationId="{17463357-82FB-40E3-93FE-CD0143D75B1A}"/>
          </ac:spMkLst>
        </pc:spChg>
      </pc:sldChg>
      <pc:sldChg chg="modSp mod">
        <pc:chgData name="Murphy, Timothy J LTC USSOCOM USASOC" userId="85b21fa4-d3a9-4ae2-bdac-d5adc5266186" providerId="ADAL" clId="{CC0DFAF7-5BDF-4D04-8401-83F0A3ADEA41}" dt="2023-12-11T14:48:57.746" v="276" actId="113"/>
        <pc:sldMkLst>
          <pc:docMk/>
          <pc:sldMk cId="3424344441" sldId="6022"/>
        </pc:sldMkLst>
        <pc:spChg chg="mod">
          <ac:chgData name="Murphy, Timothy J LTC USSOCOM USASOC" userId="85b21fa4-d3a9-4ae2-bdac-d5adc5266186" providerId="ADAL" clId="{CC0DFAF7-5BDF-4D04-8401-83F0A3ADEA41}" dt="2023-12-11T14:48:41.155" v="275" actId="113"/>
          <ac:spMkLst>
            <pc:docMk/>
            <pc:sldMk cId="3424344441" sldId="6022"/>
            <ac:spMk id="3" creationId="{F75510FE-C9F6-AC6E-AAE1-371FE060B8F1}"/>
          </ac:spMkLst>
        </pc:spChg>
        <pc:spChg chg="mod">
          <ac:chgData name="Murphy, Timothy J LTC USSOCOM USASOC" userId="85b21fa4-d3a9-4ae2-bdac-d5adc5266186" providerId="ADAL" clId="{CC0DFAF7-5BDF-4D04-8401-83F0A3ADEA41}" dt="2023-12-11T14:48:57.746" v="276" actId="113"/>
          <ac:spMkLst>
            <pc:docMk/>
            <pc:sldMk cId="3424344441" sldId="6022"/>
            <ac:spMk id="5" creationId="{7B23CD52-0F93-6797-3F46-54F981D6F829}"/>
          </ac:spMkLst>
        </pc:spChg>
      </pc:sldChg>
      <pc:sldChg chg="modSp mod">
        <pc:chgData name="Murphy, Timothy J LTC USSOCOM USASOC" userId="85b21fa4-d3a9-4ae2-bdac-d5adc5266186" providerId="ADAL" clId="{CC0DFAF7-5BDF-4D04-8401-83F0A3ADEA41}" dt="2023-12-11T14:47:35.364" v="272" actId="113"/>
        <pc:sldMkLst>
          <pc:docMk/>
          <pc:sldMk cId="2478083327" sldId="6023"/>
        </pc:sldMkLst>
        <pc:spChg chg="mod">
          <ac:chgData name="Murphy, Timothy J LTC USSOCOM USASOC" userId="85b21fa4-d3a9-4ae2-bdac-d5adc5266186" providerId="ADAL" clId="{CC0DFAF7-5BDF-4D04-8401-83F0A3ADEA41}" dt="2023-12-11T14:47:35.364" v="272" actId="113"/>
          <ac:spMkLst>
            <pc:docMk/>
            <pc:sldMk cId="2478083327" sldId="6023"/>
            <ac:spMk id="7" creationId="{17463357-82FB-40E3-93FE-CD0143D75B1A}"/>
          </ac:spMkLst>
        </pc:spChg>
        <pc:spChg chg="mod">
          <ac:chgData name="Murphy, Timothy J LTC USSOCOM USASOC" userId="85b21fa4-d3a9-4ae2-bdac-d5adc5266186" providerId="ADAL" clId="{CC0DFAF7-5BDF-4D04-8401-83F0A3ADEA41}" dt="2023-12-11T14:43:11.030" v="0" actId="20577"/>
          <ac:spMkLst>
            <pc:docMk/>
            <pc:sldMk cId="2478083327" sldId="6023"/>
            <ac:spMk id="10" creationId="{D522523D-ABB1-DF9B-CD2D-C77909CE0F9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CA4F81-3879-4177-A86C-901643432F9A}"/>
              </a:ext>
            </a:extLst>
          </p:cNvPr>
          <p:cNvSpPr>
            <a:spLocks noGrp="1"/>
          </p:cNvSpPr>
          <p:nvPr>
            <p:ph type="hdr" sz="quarter"/>
          </p:nvPr>
        </p:nvSpPr>
        <p:spPr>
          <a:xfrm>
            <a:off x="6" y="7"/>
            <a:ext cx="3038475" cy="466725"/>
          </a:xfrm>
          <a:prstGeom prst="rect">
            <a:avLst/>
          </a:prstGeom>
        </p:spPr>
        <p:txBody>
          <a:bodyPr vert="horz" lIns="91397" tIns="45698" rIns="91397" bIns="45698"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D28912-1289-4177-BD74-34220DA9C7DB}"/>
              </a:ext>
            </a:extLst>
          </p:cNvPr>
          <p:cNvSpPr>
            <a:spLocks noGrp="1"/>
          </p:cNvSpPr>
          <p:nvPr>
            <p:ph type="dt" sz="quarter" idx="1"/>
          </p:nvPr>
        </p:nvSpPr>
        <p:spPr>
          <a:xfrm>
            <a:off x="3970342" y="7"/>
            <a:ext cx="3038475" cy="466725"/>
          </a:xfrm>
          <a:prstGeom prst="rect">
            <a:avLst/>
          </a:prstGeom>
        </p:spPr>
        <p:txBody>
          <a:bodyPr vert="horz" lIns="91397" tIns="45698" rIns="91397" bIns="45698" rtlCol="0"/>
          <a:lstStyle>
            <a:lvl1pPr algn="r">
              <a:defRPr sz="1200"/>
            </a:lvl1pPr>
          </a:lstStyle>
          <a:p>
            <a:fld id="{3E1A3C5F-4F37-4D5A-BE1F-4021AA4F8597}" type="datetimeFigureOut">
              <a:rPr lang="en-US" smtClean="0"/>
              <a:t>12/11/2023</a:t>
            </a:fld>
            <a:endParaRPr lang="en-US" dirty="0"/>
          </a:p>
        </p:txBody>
      </p:sp>
      <p:sp>
        <p:nvSpPr>
          <p:cNvPr id="4" name="Footer Placeholder 3">
            <a:extLst>
              <a:ext uri="{FF2B5EF4-FFF2-40B4-BE49-F238E27FC236}">
                <a16:creationId xmlns:a16="http://schemas.microsoft.com/office/drawing/2014/main" id="{FFF5EAB9-A1BD-4CD7-85DB-712D263778DF}"/>
              </a:ext>
            </a:extLst>
          </p:cNvPr>
          <p:cNvSpPr>
            <a:spLocks noGrp="1"/>
          </p:cNvSpPr>
          <p:nvPr>
            <p:ph type="ftr" sz="quarter" idx="2"/>
          </p:nvPr>
        </p:nvSpPr>
        <p:spPr>
          <a:xfrm>
            <a:off x="6" y="8829683"/>
            <a:ext cx="3038475" cy="466725"/>
          </a:xfrm>
          <a:prstGeom prst="rect">
            <a:avLst/>
          </a:prstGeom>
        </p:spPr>
        <p:txBody>
          <a:bodyPr vert="horz" lIns="91397" tIns="45698" rIns="91397" bIns="45698"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7C82EE9-F50F-484D-9654-6FDFD533BE94}"/>
              </a:ext>
            </a:extLst>
          </p:cNvPr>
          <p:cNvSpPr>
            <a:spLocks noGrp="1"/>
          </p:cNvSpPr>
          <p:nvPr>
            <p:ph type="sldNum" sz="quarter" idx="3"/>
          </p:nvPr>
        </p:nvSpPr>
        <p:spPr>
          <a:xfrm>
            <a:off x="3970342" y="8829683"/>
            <a:ext cx="3038475" cy="466725"/>
          </a:xfrm>
          <a:prstGeom prst="rect">
            <a:avLst/>
          </a:prstGeom>
        </p:spPr>
        <p:txBody>
          <a:bodyPr vert="horz" lIns="91397" tIns="45698" rIns="91397" bIns="45698" rtlCol="0" anchor="b"/>
          <a:lstStyle>
            <a:lvl1pPr algn="r">
              <a:defRPr sz="1200"/>
            </a:lvl1pPr>
          </a:lstStyle>
          <a:p>
            <a:fld id="{CCCE212A-C218-46D9-A01D-4AB2BE51FEA0}" type="slidenum">
              <a:rPr lang="en-US" smtClean="0"/>
              <a:t>‹#›</a:t>
            </a:fld>
            <a:endParaRPr lang="en-US" dirty="0"/>
          </a:p>
        </p:txBody>
      </p:sp>
    </p:spTree>
    <p:extLst>
      <p:ext uri="{BB962C8B-B14F-4D97-AF65-F5344CB8AC3E}">
        <p14:creationId xmlns:p14="http://schemas.microsoft.com/office/powerpoint/2010/main" val="2596258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0" y="2"/>
            <a:ext cx="3037840" cy="466434"/>
          </a:xfrm>
          <a:prstGeom prst="rect">
            <a:avLst/>
          </a:prstGeom>
        </p:spPr>
        <p:txBody>
          <a:bodyPr vert="horz" lIns="93122" tIns="46564" rIns="93122" bIns="46564" rtlCol="0"/>
          <a:lstStyle>
            <a:lvl1pPr algn="l">
              <a:defRPr sz="1200"/>
            </a:lvl1pPr>
          </a:lstStyle>
          <a:p>
            <a:endParaRPr lang="en-US" dirty="0"/>
          </a:p>
        </p:txBody>
      </p:sp>
      <p:sp>
        <p:nvSpPr>
          <p:cNvPr id="3" name="Date Placeholder 2"/>
          <p:cNvSpPr>
            <a:spLocks noGrp="1"/>
          </p:cNvSpPr>
          <p:nvPr>
            <p:ph type="dt" idx="1"/>
          </p:nvPr>
        </p:nvSpPr>
        <p:spPr>
          <a:xfrm>
            <a:off x="3970953" y="2"/>
            <a:ext cx="3037840" cy="466434"/>
          </a:xfrm>
          <a:prstGeom prst="rect">
            <a:avLst/>
          </a:prstGeom>
        </p:spPr>
        <p:txBody>
          <a:bodyPr vert="horz" lIns="93122" tIns="46564" rIns="93122" bIns="46564" rtlCol="0"/>
          <a:lstStyle>
            <a:lvl1pPr algn="r">
              <a:defRPr sz="1200"/>
            </a:lvl1pPr>
          </a:lstStyle>
          <a:p>
            <a:fld id="{E7A8D1C1-ABE9-4931-AC25-5CA4A4650745}" type="datetimeFigureOut">
              <a:rPr lang="en-US" smtClean="0"/>
              <a:t>12/11/2023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22" tIns="46564" rIns="93122" bIns="46564" rtlCol="0" anchor="ctr"/>
          <a:lstStyle/>
          <a:p>
            <a:endParaRPr lang="en-US" dirty="0"/>
          </a:p>
        </p:txBody>
      </p:sp>
      <p:sp>
        <p:nvSpPr>
          <p:cNvPr id="5" name="Notes Placeholder 4"/>
          <p:cNvSpPr>
            <a:spLocks noGrp="1"/>
          </p:cNvSpPr>
          <p:nvPr>
            <p:ph type="body" sz="quarter" idx="3"/>
          </p:nvPr>
        </p:nvSpPr>
        <p:spPr>
          <a:xfrm>
            <a:off x="701041" y="4473894"/>
            <a:ext cx="5608320" cy="3660458"/>
          </a:xfrm>
          <a:prstGeom prst="rect">
            <a:avLst/>
          </a:prstGeom>
        </p:spPr>
        <p:txBody>
          <a:bodyPr vert="horz" lIns="93122" tIns="46564" rIns="93122" bIns="4656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0" y="8830014"/>
            <a:ext cx="3037840" cy="466433"/>
          </a:xfrm>
          <a:prstGeom prst="rect">
            <a:avLst/>
          </a:prstGeom>
        </p:spPr>
        <p:txBody>
          <a:bodyPr vert="horz" lIns="93122" tIns="46564" rIns="93122" bIns="4656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53" y="8830014"/>
            <a:ext cx="3037840" cy="466433"/>
          </a:xfrm>
          <a:prstGeom prst="rect">
            <a:avLst/>
          </a:prstGeom>
        </p:spPr>
        <p:txBody>
          <a:bodyPr vert="horz" lIns="93122" tIns="46564" rIns="93122" bIns="46564" rtlCol="0" anchor="b"/>
          <a:lstStyle>
            <a:lvl1pPr algn="r">
              <a:defRPr sz="1200"/>
            </a:lvl1pPr>
          </a:lstStyle>
          <a:p>
            <a:fld id="{2661D548-8D97-4EA4-A75C-BEE111F21859}" type="slidenum">
              <a:rPr lang="en-US" smtClean="0"/>
              <a:t>‹#›</a:t>
            </a:fld>
            <a:endParaRPr lang="en-US" dirty="0"/>
          </a:p>
        </p:txBody>
      </p:sp>
    </p:spTree>
    <p:extLst>
      <p:ext uri="{BB962C8B-B14F-4D97-AF65-F5344CB8AC3E}">
        <p14:creationId xmlns:p14="http://schemas.microsoft.com/office/powerpoint/2010/main" val="894968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747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1D548-8D97-4EA4-A75C-BEE111F21859}" type="slidenum">
              <a:rPr lang="en-US" smtClean="0"/>
              <a:t>1</a:t>
            </a:fld>
            <a:endParaRPr lang="en-US" dirty="0"/>
          </a:p>
        </p:txBody>
      </p:sp>
    </p:spTree>
    <p:extLst>
      <p:ext uri="{BB962C8B-B14F-4D97-AF65-F5344CB8AC3E}">
        <p14:creationId xmlns:p14="http://schemas.microsoft.com/office/powerpoint/2010/main" val="3919983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747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1D548-8D97-4EA4-A75C-BEE111F21859}" type="slidenum">
              <a:rPr lang="en-US" smtClean="0"/>
              <a:t>10</a:t>
            </a:fld>
            <a:endParaRPr lang="en-US" dirty="0"/>
          </a:p>
        </p:txBody>
      </p:sp>
    </p:spTree>
    <p:extLst>
      <p:ext uri="{BB962C8B-B14F-4D97-AF65-F5344CB8AC3E}">
        <p14:creationId xmlns:p14="http://schemas.microsoft.com/office/powerpoint/2010/main" val="27698570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WCS Coverslide">
    <p:spTree>
      <p:nvGrpSpPr>
        <p:cNvPr id="1" name=""/>
        <p:cNvGrpSpPr/>
        <p:nvPr/>
      </p:nvGrpSpPr>
      <p:grpSpPr>
        <a:xfrm>
          <a:off x="0" y="0"/>
          <a:ext cx="0" cy="0"/>
          <a:chOff x="0" y="0"/>
          <a:chExt cx="0" cy="0"/>
        </a:xfrm>
      </p:grpSpPr>
      <p:sp>
        <p:nvSpPr>
          <p:cNvPr id="4" name="Title Placeholder 21"/>
          <p:cNvSpPr txBox="1">
            <a:spLocks/>
          </p:cNvSpPr>
          <p:nvPr userDrawn="1"/>
        </p:nvSpPr>
        <p:spPr>
          <a:xfrm>
            <a:off x="0" y="1"/>
            <a:ext cx="12192000" cy="866775"/>
          </a:xfrm>
          <a:prstGeom prst="rect">
            <a:avLst/>
          </a:prstGeom>
          <a:solidFill>
            <a:schemeClr val="tx1"/>
          </a:solidFill>
        </p:spPr>
        <p:txBody>
          <a:bodyPr lIns="0" rIns="0" anchor="ctr"/>
          <a:lstStyle>
            <a:lvl1pPr algn="ctr">
              <a:defRPr sz="2400" b="1" i="1">
                <a:solidFill>
                  <a:schemeClr val="tx1"/>
                </a:solidFill>
                <a:latin typeface="+mj-lt"/>
                <a:cs typeface="Arial" pitchFamily="34" charset="0"/>
              </a:defRPr>
            </a:lvl1pPr>
            <a:extLst/>
          </a:lstStyle>
          <a:p>
            <a:pPr eaLnBrk="0" hangingPunct="0">
              <a:defRPr/>
            </a:pPr>
            <a:r>
              <a:rPr lang="en-US" sz="2200" i="0" dirty="0">
                <a:solidFill>
                  <a:prstClr val="white"/>
                </a:solidFill>
              </a:rPr>
              <a:t>U.S. Army John F. Kennedy Special Warfare Center and School</a:t>
            </a:r>
          </a:p>
          <a:p>
            <a:pPr eaLnBrk="0" hangingPunct="0">
              <a:defRPr/>
            </a:pPr>
            <a:r>
              <a:rPr lang="en-US" sz="2200" b="0" dirty="0">
                <a:solidFill>
                  <a:prstClr val="white"/>
                </a:solidFill>
              </a:rPr>
              <a:t>The U.S. Army’s Special Operations Center of Excellence</a:t>
            </a:r>
          </a:p>
        </p:txBody>
      </p:sp>
      <p:sp>
        <p:nvSpPr>
          <p:cNvPr id="5" name="TextBox 4"/>
          <p:cNvSpPr txBox="1"/>
          <p:nvPr userDrawn="1"/>
        </p:nvSpPr>
        <p:spPr>
          <a:xfrm>
            <a:off x="0" y="6603926"/>
            <a:ext cx="12192000" cy="246221"/>
          </a:xfrm>
          <a:prstGeom prst="rect">
            <a:avLst/>
          </a:prstGeom>
          <a:noFill/>
        </p:spPr>
        <p:txBody>
          <a:bodyPr anchor="ctr">
            <a:spAutoFit/>
          </a:bodyPr>
          <a:lstStyle/>
          <a:p>
            <a:pPr algn="ctr">
              <a:defRPr/>
            </a:pPr>
            <a:r>
              <a:rPr lang="en-US" sz="1000" i="1" dirty="0">
                <a:solidFill>
                  <a:prstClr val="black"/>
                </a:solidFill>
                <a:ea typeface="ＭＳ Ｐゴシック" charset="-128"/>
              </a:rPr>
              <a:t>The overall classification of this brief is: </a:t>
            </a:r>
            <a:r>
              <a:rPr lang="en-US" sz="1000" b="1" i="0" dirty="0">
                <a:solidFill>
                  <a:srgbClr val="007931"/>
                </a:solidFill>
                <a:ea typeface="ＭＳ Ｐゴシック" charset="-128"/>
              </a:rPr>
              <a:t>UNCLASSIFIED</a:t>
            </a:r>
          </a:p>
        </p:txBody>
      </p:sp>
      <p:cxnSp>
        <p:nvCxnSpPr>
          <p:cNvPr id="6" name="Straight Connector 5"/>
          <p:cNvCxnSpPr/>
          <p:nvPr userDrawn="1"/>
        </p:nvCxnSpPr>
        <p:spPr>
          <a:xfrm>
            <a:off x="0" y="881063"/>
            <a:ext cx="12192000" cy="0"/>
          </a:xfrm>
          <a:prstGeom prst="line">
            <a:avLst/>
          </a:prstGeom>
          <a:ln w="28575">
            <a:solidFill>
              <a:srgbClr val="FFDD4B"/>
            </a:solidFill>
          </a:ln>
        </p:spPr>
        <p:style>
          <a:lnRef idx="1">
            <a:schemeClr val="accent1"/>
          </a:lnRef>
          <a:fillRef idx="0">
            <a:schemeClr val="accent1"/>
          </a:fillRef>
          <a:effectRef idx="0">
            <a:schemeClr val="accent1"/>
          </a:effectRef>
          <a:fontRef idx="minor">
            <a:schemeClr val="tx1"/>
          </a:fontRef>
        </p:style>
      </p:cxnSp>
      <p:pic>
        <p:nvPicPr>
          <p:cNvPr id="9" name="Picture 14" descr="swcs-cres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4653" y="1365249"/>
            <a:ext cx="3448047" cy="494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3822699" y="1904913"/>
            <a:ext cx="8369300" cy="2577863"/>
          </a:xfrm>
          <a:prstGeom prst="rect">
            <a:avLst/>
          </a:prstGeom>
          <a:noFill/>
        </p:spPr>
        <p:txBody>
          <a:bodyPr lIns="0" rIns="0"/>
          <a:lstStyle>
            <a:lvl1pPr algn="ctr">
              <a:lnSpc>
                <a:spcPts val="2800"/>
              </a:lnSpc>
              <a:defRPr sz="3000" b="1" i="0" baseline="0">
                <a:solidFill>
                  <a:schemeClr val="tx1"/>
                </a:solidFill>
                <a:effectLst/>
                <a:latin typeface="+mj-lt"/>
                <a:cs typeface="Arial" pitchFamily="34" charset="0"/>
              </a:defRPr>
            </a:lvl1pPr>
          </a:lstStyle>
          <a:p>
            <a:r>
              <a:rPr lang="en-US"/>
              <a:t>Click to edit Master title style</a:t>
            </a:r>
          </a:p>
        </p:txBody>
      </p:sp>
      <p:sp>
        <p:nvSpPr>
          <p:cNvPr id="12" name="Text Placeholder 11"/>
          <p:cNvSpPr>
            <a:spLocks noGrp="1"/>
          </p:cNvSpPr>
          <p:nvPr>
            <p:ph type="body" sz="quarter" idx="10"/>
          </p:nvPr>
        </p:nvSpPr>
        <p:spPr>
          <a:xfrm>
            <a:off x="8229600" y="5105400"/>
            <a:ext cx="3962400" cy="1524000"/>
          </a:xfrm>
        </p:spPr>
        <p:txBody>
          <a:bodyPr/>
          <a:lstStyle>
            <a:lvl1pPr marL="0">
              <a:spcBef>
                <a:spcPts val="0"/>
              </a:spcBef>
              <a:buNone/>
              <a:defRPr sz="1800">
                <a:latin typeface="Arial" pitchFamily="34" charset="0"/>
                <a:cs typeface="Arial" pitchFamily="34" charset="0"/>
              </a:defRPr>
            </a:lvl1pPr>
            <a:lvl2pPr>
              <a:buNone/>
              <a:defRPr sz="1800">
                <a:latin typeface="Arial" pitchFamily="34" charset="0"/>
                <a:cs typeface="Arial" pitchFamily="34" charset="0"/>
              </a:defRPr>
            </a:lvl2pPr>
            <a:lvl3pPr>
              <a:buNone/>
              <a:defRPr sz="1800">
                <a:latin typeface="Arial" pitchFamily="34" charset="0"/>
                <a:cs typeface="Arial" pitchFamily="34" charset="0"/>
              </a:defRPr>
            </a:lvl3pPr>
            <a:lvl4pPr>
              <a:buNone/>
              <a:defRPr sz="1800">
                <a:latin typeface="Arial" pitchFamily="34" charset="0"/>
                <a:cs typeface="Arial" pitchFamily="34" charset="0"/>
              </a:defRPr>
            </a:lvl4pPr>
            <a:lvl5pPr>
              <a:buNone/>
              <a:defRPr sz="1800">
                <a:latin typeface="Arial" pitchFamily="34" charset="0"/>
                <a:cs typeface="Arial" pitchFamily="34" charset="0"/>
              </a:defRPr>
            </a:lvl5pPr>
          </a:lstStyle>
          <a:p>
            <a:pPr lvl="0"/>
            <a:r>
              <a:rPr lang="en-US"/>
              <a:t>Click to edit </a:t>
            </a:r>
          </a:p>
          <a:p>
            <a:pPr lvl="0"/>
            <a:r>
              <a:rPr lang="en-US"/>
              <a:t>Second level</a:t>
            </a:r>
          </a:p>
          <a:p>
            <a:pPr lvl="0"/>
            <a:r>
              <a:rPr lang="en-US"/>
              <a:t>Third level</a:t>
            </a:r>
          </a:p>
          <a:p>
            <a:pPr lvl="0"/>
            <a:r>
              <a:rPr lang="en-US"/>
              <a:t>Fourth level</a:t>
            </a:r>
          </a:p>
        </p:txBody>
      </p:sp>
      <p:sp>
        <p:nvSpPr>
          <p:cNvPr id="2" name="Date Placeholder 1">
            <a:extLst>
              <a:ext uri="{FF2B5EF4-FFF2-40B4-BE49-F238E27FC236}">
                <a16:creationId xmlns:a16="http://schemas.microsoft.com/office/drawing/2014/main" id="{076177D0-2B46-5ED0-A804-35DBD36AD0A4}"/>
              </a:ext>
            </a:extLst>
          </p:cNvPr>
          <p:cNvSpPr>
            <a:spLocks noGrp="1"/>
          </p:cNvSpPr>
          <p:nvPr>
            <p:ph type="dt" sz="half" idx="11"/>
          </p:nvPr>
        </p:nvSpPr>
        <p:spPr/>
        <p:txBody>
          <a:bodyPr/>
          <a:lstStyle/>
          <a:p>
            <a:r>
              <a:rPr lang="en-US" dirty="0"/>
              <a:t>AS OF:</a:t>
            </a:r>
          </a:p>
        </p:txBody>
      </p:sp>
      <p:sp>
        <p:nvSpPr>
          <p:cNvPr id="3" name="Footer Placeholder 2">
            <a:extLst>
              <a:ext uri="{FF2B5EF4-FFF2-40B4-BE49-F238E27FC236}">
                <a16:creationId xmlns:a16="http://schemas.microsoft.com/office/drawing/2014/main" id="{12E1D1DC-298A-BBB1-B8D0-6DB178B6D85F}"/>
              </a:ext>
            </a:extLst>
          </p:cNvPr>
          <p:cNvSpPr>
            <a:spLocks noGrp="1"/>
          </p:cNvSpPr>
          <p:nvPr>
            <p:ph type="ftr" sz="quarter" idx="12"/>
          </p:nvPr>
        </p:nvSpPr>
        <p:spPr/>
        <p:txBody>
          <a:bodyPr/>
          <a:lstStyle/>
          <a:p>
            <a:r>
              <a:rPr lang="en-US" dirty="0"/>
              <a:t>AS OF:</a:t>
            </a:r>
          </a:p>
        </p:txBody>
      </p:sp>
      <p:sp>
        <p:nvSpPr>
          <p:cNvPr id="10" name="Slide Number Placeholder 9">
            <a:extLst>
              <a:ext uri="{FF2B5EF4-FFF2-40B4-BE49-F238E27FC236}">
                <a16:creationId xmlns:a16="http://schemas.microsoft.com/office/drawing/2014/main" id="{C6CB3C24-AE82-8B0C-D961-F78DEC3E310A}"/>
              </a:ext>
            </a:extLst>
          </p:cNvPr>
          <p:cNvSpPr>
            <a:spLocks noGrp="1"/>
          </p:cNvSpPr>
          <p:nvPr>
            <p:ph type="sldNum" sz="quarter" idx="13"/>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47219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resentation SWCS/CA/PO/SF Head">
    <p:spTree>
      <p:nvGrpSpPr>
        <p:cNvPr id="1" name=""/>
        <p:cNvGrpSpPr/>
        <p:nvPr/>
      </p:nvGrpSpPr>
      <p:grpSpPr>
        <a:xfrm>
          <a:off x="0" y="0"/>
          <a:ext cx="0" cy="0"/>
          <a:chOff x="0" y="0"/>
          <a:chExt cx="0" cy="0"/>
        </a:xfrm>
      </p:grpSpPr>
      <p:sp>
        <p:nvSpPr>
          <p:cNvPr id="3" name="Title Placeholder 21"/>
          <p:cNvSpPr txBox="1">
            <a:spLocks/>
          </p:cNvSpPr>
          <p:nvPr userDrawn="1"/>
        </p:nvSpPr>
        <p:spPr>
          <a:xfrm>
            <a:off x="0" y="1"/>
            <a:ext cx="12192000" cy="866775"/>
          </a:xfrm>
          <a:prstGeom prst="rect">
            <a:avLst/>
          </a:prstGeom>
          <a:solidFill>
            <a:schemeClr val="tx1"/>
          </a:solidFill>
        </p:spPr>
        <p:txBody>
          <a:bodyPr lIns="0" rIns="0" anchor="ctr"/>
          <a:lstStyle>
            <a:lvl1pPr algn="ctr">
              <a:defRPr sz="2400" b="1" i="1">
                <a:solidFill>
                  <a:schemeClr val="tx1"/>
                </a:solidFill>
                <a:latin typeface="+mj-lt"/>
                <a:cs typeface="Arial" pitchFamily="34" charset="0"/>
              </a:defRPr>
            </a:lvl1pPr>
            <a:extLst/>
          </a:lstStyle>
          <a:p>
            <a:pPr>
              <a:defRPr/>
            </a:pPr>
            <a:r>
              <a:rPr lang="en-US" sz="2200" i="0" dirty="0">
                <a:solidFill>
                  <a:schemeClr val="bg1"/>
                </a:solidFill>
                <a:ea typeface="+mj-ea"/>
              </a:rPr>
              <a:t>U.S. Army John F. Kennedy Special Warfare Center and School</a:t>
            </a:r>
          </a:p>
          <a:p>
            <a:pPr>
              <a:defRPr/>
            </a:pPr>
            <a:r>
              <a:rPr lang="en-US" sz="2200" b="0" dirty="0">
                <a:solidFill>
                  <a:schemeClr val="bg1"/>
                </a:solidFill>
                <a:ea typeface="+mj-ea"/>
              </a:rPr>
              <a:t>The U.S. Army’s Special Operations Center of Excellence</a:t>
            </a:r>
          </a:p>
        </p:txBody>
      </p:sp>
      <p:sp>
        <p:nvSpPr>
          <p:cNvPr id="4" name="TextBox 3"/>
          <p:cNvSpPr txBox="1">
            <a:spLocks noChangeArrowheads="1"/>
          </p:cNvSpPr>
          <p:nvPr userDrawn="1"/>
        </p:nvSpPr>
        <p:spPr bwMode="auto">
          <a:xfrm>
            <a:off x="0" y="6248401"/>
            <a:ext cx="12192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altLang="en-US" sz="1000" i="1" dirty="0"/>
              <a:t>The overall classification of this brief is:</a:t>
            </a:r>
            <a:endParaRPr lang="en-US" altLang="en-US" sz="1000" b="1" dirty="0">
              <a:solidFill>
                <a:srgbClr val="007931"/>
              </a:solidFill>
            </a:endParaRPr>
          </a:p>
        </p:txBody>
      </p:sp>
      <p:cxnSp>
        <p:nvCxnSpPr>
          <p:cNvPr id="5" name="Straight Connector 4"/>
          <p:cNvCxnSpPr/>
          <p:nvPr userDrawn="1"/>
        </p:nvCxnSpPr>
        <p:spPr>
          <a:xfrm>
            <a:off x="0" y="881063"/>
            <a:ext cx="12192000" cy="0"/>
          </a:xfrm>
          <a:prstGeom prst="line">
            <a:avLst/>
          </a:prstGeom>
          <a:ln w="28575">
            <a:solidFill>
              <a:srgbClr val="FFDD4B"/>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userDrawn="1"/>
        </p:nvSpPr>
        <p:spPr bwMode="auto">
          <a:xfrm>
            <a:off x="6172200" y="4465639"/>
            <a:ext cx="4394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altLang="en-US" sz="1800" i="1" dirty="0"/>
              <a:t>Briefers: Paper Only</a:t>
            </a:r>
          </a:p>
          <a:p>
            <a:pPr marL="0" marR="0" lvl="0" indent="0" algn="r" defTabSz="914400" rtl="0" eaLnBrk="1" fontAlgn="base" latinLnBrk="0" hangingPunct="1">
              <a:lnSpc>
                <a:spcPct val="100000"/>
              </a:lnSpc>
              <a:spcBef>
                <a:spcPct val="0"/>
              </a:spcBef>
              <a:spcAft>
                <a:spcPct val="0"/>
              </a:spcAft>
              <a:buClrTx/>
              <a:buSzTx/>
              <a:buFontTx/>
              <a:buNone/>
              <a:tabLst/>
              <a:defRPr/>
            </a:pPr>
            <a:r>
              <a:rPr lang="en-US" altLang="en-US" sz="1800" i="1" dirty="0"/>
              <a:t>Type of Brief: Information</a:t>
            </a:r>
            <a:endParaRPr lang="en-US" altLang="en-US" sz="1800" dirty="0"/>
          </a:p>
          <a:p>
            <a:pPr algn="r" eaLnBrk="1" hangingPunct="1">
              <a:defRPr/>
            </a:pPr>
            <a:r>
              <a:rPr lang="en-US" altLang="en-US" sz="1800" i="1" dirty="0"/>
              <a:t>Date: 5 December 2023</a:t>
            </a:r>
            <a:endParaRPr lang="en-US" altLang="en-US" sz="1800" dirty="0"/>
          </a:p>
          <a:p>
            <a:pPr algn="r" eaLnBrk="1" hangingPunct="1">
              <a:defRPr/>
            </a:pPr>
            <a:r>
              <a:rPr lang="en-US" altLang="en-US" sz="1800" i="1" dirty="0"/>
              <a:t>Version: 1</a:t>
            </a:r>
            <a:endParaRPr lang="en-US" altLang="en-US" sz="1800" dirty="0"/>
          </a:p>
        </p:txBody>
      </p:sp>
      <p:pic>
        <p:nvPicPr>
          <p:cNvPr id="7" name="Picture 14" descr="swcs-cres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4651" y="1365250"/>
            <a:ext cx="350308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3822699" y="1904909"/>
            <a:ext cx="8369300" cy="2577863"/>
          </a:xfrm>
          <a:prstGeom prst="rect">
            <a:avLst/>
          </a:prstGeom>
          <a:noFill/>
        </p:spPr>
        <p:txBody>
          <a:bodyPr lIns="0" rIns="0"/>
          <a:lstStyle>
            <a:lvl1pPr algn="ctr">
              <a:lnSpc>
                <a:spcPts val="2800"/>
              </a:lnSpc>
              <a:defRPr sz="3000" b="1" i="0" baseline="0">
                <a:solidFill>
                  <a:schemeClr val="tx1"/>
                </a:solidFill>
                <a:effectLst/>
                <a:latin typeface="+mj-lt"/>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2223179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mand Group">
    <p:spTree>
      <p:nvGrpSpPr>
        <p:cNvPr id="1" name=""/>
        <p:cNvGrpSpPr/>
        <p:nvPr/>
      </p:nvGrpSpPr>
      <p:grpSpPr>
        <a:xfrm>
          <a:off x="0" y="0"/>
          <a:ext cx="0" cy="0"/>
          <a:chOff x="0" y="0"/>
          <a:chExt cx="0" cy="0"/>
        </a:xfrm>
      </p:grpSpPr>
      <p:sp>
        <p:nvSpPr>
          <p:cNvPr id="7" name="Rectangle 6"/>
          <p:cNvSpPr/>
          <p:nvPr userDrawn="1"/>
        </p:nvSpPr>
        <p:spPr>
          <a:xfrm>
            <a:off x="0" y="125415"/>
            <a:ext cx="12192000" cy="619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rtl="0" eaLnBrk="1" latinLnBrk="0" hangingPunct="1">
              <a:lnSpc>
                <a:spcPct val="90000"/>
              </a:lnSpc>
              <a:spcBef>
                <a:spcPct val="0"/>
              </a:spcBef>
              <a:buNone/>
              <a:defRPr/>
            </a:pPr>
            <a:endParaRPr lang="en-US" sz="3600" b="1" kern="1200" dirty="0">
              <a:solidFill>
                <a:schemeClr val="bg1"/>
              </a:solidFill>
              <a:latin typeface="Arial" panose="020B0604020202020204" pitchFamily="34" charset="0"/>
              <a:ea typeface="+mj-ea"/>
              <a:cs typeface="Arial" panose="020B0604020202020204" pitchFamily="34" charset="0"/>
            </a:endParaRPr>
          </a:p>
        </p:txBody>
      </p:sp>
      <p:sp>
        <p:nvSpPr>
          <p:cNvPr id="4" name="TextBox 3"/>
          <p:cNvSpPr txBox="1"/>
          <p:nvPr userDrawn="1"/>
        </p:nvSpPr>
        <p:spPr>
          <a:xfrm>
            <a:off x="11622619" y="6642328"/>
            <a:ext cx="569383" cy="215444"/>
          </a:xfrm>
          <a:prstGeom prst="rect">
            <a:avLst/>
          </a:prstGeom>
          <a:noFill/>
        </p:spPr>
        <p:txBody>
          <a:bodyPr anchor="ctr">
            <a:spAutoFit/>
          </a:bodyPr>
          <a:lstStyle/>
          <a:p>
            <a:pPr algn="ctr">
              <a:defRPr/>
            </a:pPr>
            <a:fld id="{64778568-C081-46AB-958D-193FEFD07057}" type="slidenum">
              <a:rPr lang="en-US" sz="800" b="1">
                <a:solidFill>
                  <a:prstClr val="black"/>
                </a:solidFill>
                <a:latin typeface="Arial" charset="0"/>
                <a:ea typeface="ＭＳ Ｐゴシック" charset="-128"/>
              </a:rPr>
              <a:pPr algn="ctr">
                <a:defRPr/>
              </a:pPr>
              <a:t>‹#›</a:t>
            </a:fld>
            <a:endParaRPr lang="en-US" sz="800" b="1" dirty="0">
              <a:solidFill>
                <a:prstClr val="black"/>
              </a:solidFill>
              <a:latin typeface="Arial" charset="0"/>
              <a:ea typeface="ＭＳ Ｐゴシック" charset="-128"/>
            </a:endParaRPr>
          </a:p>
        </p:txBody>
      </p:sp>
      <p:sp>
        <p:nvSpPr>
          <p:cNvPr id="6" name="AutoShape 3"/>
          <p:cNvSpPr>
            <a:spLocks noChangeAspect="1" noChangeArrowheads="1" noTextEdit="1"/>
          </p:cNvSpPr>
          <p:nvPr userDrawn="1"/>
        </p:nvSpPr>
        <p:spPr bwMode="auto">
          <a:xfrm>
            <a:off x="11163300" y="1000128"/>
            <a:ext cx="586317" cy="758825"/>
          </a:xfrm>
          <a:prstGeom prst="rect">
            <a:avLst/>
          </a:prstGeom>
          <a:noFill/>
          <a:ln w="9525">
            <a:noFill/>
            <a:miter lim="800000"/>
            <a:headEnd/>
            <a:tailEnd/>
          </a:ln>
        </p:spPr>
        <p:txBody>
          <a:bodyPr/>
          <a:lstStyle/>
          <a:p>
            <a:pPr>
              <a:defRPr/>
            </a:pPr>
            <a:endParaRPr lang="en-US" sz="1800" dirty="0">
              <a:solidFill>
                <a:prstClr val="black"/>
              </a:solidFill>
            </a:endParaRPr>
          </a:p>
        </p:txBody>
      </p:sp>
      <p:cxnSp>
        <p:nvCxnSpPr>
          <p:cNvPr id="10" name="Straight Connector 9"/>
          <p:cNvCxnSpPr/>
          <p:nvPr userDrawn="1"/>
        </p:nvCxnSpPr>
        <p:spPr>
          <a:xfrm>
            <a:off x="0" y="754063"/>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06363"/>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6" name="Picture 5" descr="2SWCS-Patch-Airborne-Color-Tab-5.png"/>
          <p:cNvPicPr>
            <a:picLocks noChangeAspect="1"/>
          </p:cNvPicPr>
          <p:nvPr userDrawn="1"/>
        </p:nvPicPr>
        <p:blipFill>
          <a:blip r:embed="rId2" cstate="print"/>
          <a:srcRect/>
          <a:stretch>
            <a:fillRect/>
          </a:stretch>
        </p:blipFill>
        <p:spPr bwMode="auto">
          <a:xfrm>
            <a:off x="11391902" y="66675"/>
            <a:ext cx="673100" cy="884646"/>
          </a:xfrm>
          <a:prstGeom prst="rect">
            <a:avLst/>
          </a:prstGeom>
          <a:noFill/>
          <a:ln w="9525">
            <a:noFill/>
            <a:miter lim="800000"/>
            <a:headEnd/>
            <a:tailEnd/>
          </a:ln>
        </p:spPr>
      </p:pic>
      <p:pic>
        <p:nvPicPr>
          <p:cNvPr id="17" name="Picture 16" descr="swcs-crest_small.png"/>
          <p:cNvPicPr>
            <a:picLocks noChangeAspect="1"/>
          </p:cNvPicPr>
          <p:nvPr userDrawn="1"/>
        </p:nvPicPr>
        <p:blipFill>
          <a:blip r:embed="rId3" cstate="print"/>
          <a:stretch>
            <a:fillRect/>
          </a:stretch>
        </p:blipFill>
        <p:spPr>
          <a:xfrm>
            <a:off x="127000" y="36513"/>
            <a:ext cx="742696" cy="914808"/>
          </a:xfrm>
          <a:prstGeom prst="rect">
            <a:avLst/>
          </a:prstGeom>
        </p:spPr>
      </p:pic>
    </p:spTree>
    <p:extLst>
      <p:ext uri="{BB962C8B-B14F-4D97-AF65-F5344CB8AC3E}">
        <p14:creationId xmlns:p14="http://schemas.microsoft.com/office/powerpoint/2010/main" val="2757168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mand Group">
    <p:spTree>
      <p:nvGrpSpPr>
        <p:cNvPr id="1" name=""/>
        <p:cNvGrpSpPr/>
        <p:nvPr/>
      </p:nvGrpSpPr>
      <p:grpSpPr>
        <a:xfrm>
          <a:off x="0" y="0"/>
          <a:ext cx="0" cy="0"/>
          <a:chOff x="0" y="0"/>
          <a:chExt cx="0" cy="0"/>
        </a:xfrm>
      </p:grpSpPr>
      <p:sp>
        <p:nvSpPr>
          <p:cNvPr id="7" name="Rectangle 6"/>
          <p:cNvSpPr/>
          <p:nvPr userDrawn="1"/>
        </p:nvSpPr>
        <p:spPr>
          <a:xfrm>
            <a:off x="0" y="125415"/>
            <a:ext cx="12192000" cy="619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rtl="0" eaLnBrk="1" latinLnBrk="0" hangingPunct="1">
              <a:lnSpc>
                <a:spcPct val="90000"/>
              </a:lnSpc>
              <a:spcBef>
                <a:spcPct val="0"/>
              </a:spcBef>
              <a:buNone/>
              <a:defRPr/>
            </a:pPr>
            <a:r>
              <a:rPr lang="en-US" sz="3600" b="1" kern="1200" dirty="0">
                <a:solidFill>
                  <a:schemeClr val="bg1"/>
                </a:solidFill>
                <a:latin typeface="Arial" panose="020B0604020202020204" pitchFamily="34" charset="0"/>
                <a:ea typeface="+mj-ea"/>
                <a:cs typeface="Arial" panose="020B0604020202020204" pitchFamily="34" charset="0"/>
              </a:rPr>
              <a:t>COMMAND</a:t>
            </a:r>
            <a:r>
              <a:rPr lang="en-US" sz="3600" b="1" kern="1200" baseline="0" dirty="0">
                <a:solidFill>
                  <a:schemeClr val="bg1"/>
                </a:solidFill>
                <a:latin typeface="Arial" panose="020B0604020202020204" pitchFamily="34" charset="0"/>
                <a:ea typeface="+mj-ea"/>
                <a:cs typeface="Arial" panose="020B0604020202020204" pitchFamily="34" charset="0"/>
              </a:rPr>
              <a:t> GROUP</a:t>
            </a:r>
            <a:endParaRPr lang="en-US" sz="3600" b="1" kern="1200" dirty="0">
              <a:solidFill>
                <a:schemeClr val="bg1"/>
              </a:solidFill>
              <a:latin typeface="Arial" panose="020B0604020202020204" pitchFamily="34" charset="0"/>
              <a:ea typeface="+mj-ea"/>
              <a:cs typeface="Arial" panose="020B0604020202020204" pitchFamily="34" charset="0"/>
            </a:endParaRPr>
          </a:p>
        </p:txBody>
      </p:sp>
      <p:sp>
        <p:nvSpPr>
          <p:cNvPr id="4" name="TextBox 3"/>
          <p:cNvSpPr txBox="1"/>
          <p:nvPr userDrawn="1"/>
        </p:nvSpPr>
        <p:spPr>
          <a:xfrm>
            <a:off x="11622619" y="6642328"/>
            <a:ext cx="569383" cy="215444"/>
          </a:xfrm>
          <a:prstGeom prst="rect">
            <a:avLst/>
          </a:prstGeom>
          <a:noFill/>
        </p:spPr>
        <p:txBody>
          <a:bodyPr anchor="ctr">
            <a:spAutoFit/>
          </a:bodyPr>
          <a:lstStyle/>
          <a:p>
            <a:pPr algn="ctr">
              <a:defRPr/>
            </a:pPr>
            <a:fld id="{64778568-C081-46AB-958D-193FEFD07057}" type="slidenum">
              <a:rPr lang="en-US" sz="800" b="1">
                <a:solidFill>
                  <a:prstClr val="black"/>
                </a:solidFill>
                <a:latin typeface="Arial" charset="0"/>
                <a:ea typeface="ＭＳ Ｐゴシック" charset="-128"/>
              </a:rPr>
              <a:pPr algn="ctr">
                <a:defRPr/>
              </a:pPr>
              <a:t>‹#›</a:t>
            </a:fld>
            <a:endParaRPr lang="en-US" sz="800" b="1" dirty="0">
              <a:solidFill>
                <a:prstClr val="black"/>
              </a:solidFill>
              <a:latin typeface="Arial" charset="0"/>
              <a:ea typeface="ＭＳ Ｐゴシック" charset="-128"/>
            </a:endParaRPr>
          </a:p>
        </p:txBody>
      </p:sp>
      <p:sp>
        <p:nvSpPr>
          <p:cNvPr id="6" name="AutoShape 3"/>
          <p:cNvSpPr>
            <a:spLocks noChangeAspect="1" noChangeArrowheads="1" noTextEdit="1"/>
          </p:cNvSpPr>
          <p:nvPr userDrawn="1"/>
        </p:nvSpPr>
        <p:spPr bwMode="auto">
          <a:xfrm>
            <a:off x="11163300" y="1000128"/>
            <a:ext cx="586317" cy="758825"/>
          </a:xfrm>
          <a:prstGeom prst="rect">
            <a:avLst/>
          </a:prstGeom>
          <a:noFill/>
          <a:ln w="9525">
            <a:noFill/>
            <a:miter lim="800000"/>
            <a:headEnd/>
            <a:tailEnd/>
          </a:ln>
        </p:spPr>
        <p:txBody>
          <a:bodyPr/>
          <a:lstStyle/>
          <a:p>
            <a:pPr>
              <a:defRPr/>
            </a:pPr>
            <a:endParaRPr lang="en-US" sz="1800" dirty="0">
              <a:solidFill>
                <a:prstClr val="black"/>
              </a:solidFill>
            </a:endParaRPr>
          </a:p>
        </p:txBody>
      </p:sp>
      <p:cxnSp>
        <p:nvCxnSpPr>
          <p:cNvPr id="10" name="Straight Connector 9"/>
          <p:cNvCxnSpPr/>
          <p:nvPr userDrawn="1"/>
        </p:nvCxnSpPr>
        <p:spPr>
          <a:xfrm>
            <a:off x="0" y="754063"/>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06363"/>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5" descr="2SWCS-Patch-Airborne-Color-Tab-5.png"/>
          <p:cNvPicPr>
            <a:picLocks noChangeAspect="1"/>
          </p:cNvPicPr>
          <p:nvPr userDrawn="1"/>
        </p:nvPicPr>
        <p:blipFill>
          <a:blip r:embed="rId2" cstate="print"/>
          <a:srcRect/>
          <a:stretch>
            <a:fillRect/>
          </a:stretch>
        </p:blipFill>
        <p:spPr bwMode="auto">
          <a:xfrm>
            <a:off x="11391902" y="66675"/>
            <a:ext cx="673100" cy="884646"/>
          </a:xfrm>
          <a:prstGeom prst="rect">
            <a:avLst/>
          </a:prstGeom>
          <a:noFill/>
          <a:ln w="9525">
            <a:noFill/>
            <a:miter lim="800000"/>
            <a:headEnd/>
            <a:tailEnd/>
          </a:ln>
        </p:spPr>
      </p:pic>
      <p:pic>
        <p:nvPicPr>
          <p:cNvPr id="13" name="Picture 12" descr="swcs-crest_small.png"/>
          <p:cNvPicPr>
            <a:picLocks noChangeAspect="1"/>
          </p:cNvPicPr>
          <p:nvPr userDrawn="1"/>
        </p:nvPicPr>
        <p:blipFill>
          <a:blip r:embed="rId3" cstate="print"/>
          <a:stretch>
            <a:fillRect/>
          </a:stretch>
        </p:blipFill>
        <p:spPr>
          <a:xfrm>
            <a:off x="127000" y="36513"/>
            <a:ext cx="742696" cy="914808"/>
          </a:xfrm>
          <a:prstGeom prst="rect">
            <a:avLst/>
          </a:prstGeom>
        </p:spPr>
      </p:pic>
    </p:spTree>
    <p:extLst>
      <p:ext uri="{BB962C8B-B14F-4D97-AF65-F5344CB8AC3E}">
        <p14:creationId xmlns:p14="http://schemas.microsoft.com/office/powerpoint/2010/main" val="2941033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EOUT">
    <p:spTree>
      <p:nvGrpSpPr>
        <p:cNvPr id="1" name=""/>
        <p:cNvGrpSpPr/>
        <p:nvPr/>
      </p:nvGrpSpPr>
      <p:grpSpPr>
        <a:xfrm>
          <a:off x="0" y="0"/>
          <a:ext cx="0" cy="0"/>
          <a:chOff x="0" y="0"/>
          <a:chExt cx="0" cy="0"/>
        </a:xfrm>
      </p:grpSpPr>
      <p:sp>
        <p:nvSpPr>
          <p:cNvPr id="7" name="Rectangle 6"/>
          <p:cNvSpPr/>
          <p:nvPr userDrawn="1"/>
        </p:nvSpPr>
        <p:spPr>
          <a:xfrm>
            <a:off x="0" y="125415"/>
            <a:ext cx="12192000" cy="619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ctr" defTabSz="914377" rtl="0" eaLnBrk="1" latinLnBrk="0" hangingPunct="1">
              <a:lnSpc>
                <a:spcPct val="90000"/>
              </a:lnSpc>
              <a:spcBef>
                <a:spcPct val="0"/>
              </a:spcBef>
              <a:buNone/>
              <a:defRPr/>
            </a:pPr>
            <a:endParaRPr lang="en-US" sz="3600" b="1" kern="1200" dirty="0">
              <a:solidFill>
                <a:schemeClr val="bg1"/>
              </a:solidFill>
              <a:latin typeface="Arial" panose="020B0604020202020204" pitchFamily="34" charset="0"/>
              <a:ea typeface="+mj-ea"/>
              <a:cs typeface="Arial" panose="020B0604020202020204" pitchFamily="34" charset="0"/>
            </a:endParaRPr>
          </a:p>
        </p:txBody>
      </p:sp>
      <p:sp>
        <p:nvSpPr>
          <p:cNvPr id="4" name="TextBox 3"/>
          <p:cNvSpPr txBox="1"/>
          <p:nvPr userDrawn="1"/>
        </p:nvSpPr>
        <p:spPr>
          <a:xfrm>
            <a:off x="11622619" y="6642328"/>
            <a:ext cx="569383" cy="215444"/>
          </a:xfrm>
          <a:prstGeom prst="rect">
            <a:avLst/>
          </a:prstGeom>
          <a:noFill/>
        </p:spPr>
        <p:txBody>
          <a:bodyPr anchor="ctr">
            <a:spAutoFit/>
          </a:bodyPr>
          <a:lstStyle/>
          <a:p>
            <a:pPr algn="ctr">
              <a:defRPr/>
            </a:pPr>
            <a:fld id="{64778568-C081-46AB-958D-193FEFD07057}" type="slidenum">
              <a:rPr lang="en-US" sz="800" b="1">
                <a:solidFill>
                  <a:prstClr val="black"/>
                </a:solidFill>
                <a:latin typeface="Arial" charset="0"/>
                <a:ea typeface="ＭＳ Ｐゴシック" charset="-128"/>
              </a:rPr>
              <a:pPr algn="ctr">
                <a:defRPr/>
              </a:pPr>
              <a:t>‹#›</a:t>
            </a:fld>
            <a:endParaRPr lang="en-US" sz="800" b="1" dirty="0">
              <a:solidFill>
                <a:prstClr val="black"/>
              </a:solidFill>
              <a:latin typeface="Arial" charset="0"/>
              <a:ea typeface="ＭＳ Ｐゴシック" charset="-128"/>
            </a:endParaRPr>
          </a:p>
        </p:txBody>
      </p:sp>
      <p:sp>
        <p:nvSpPr>
          <p:cNvPr id="5" name="TextBox 4"/>
          <p:cNvSpPr txBox="1"/>
          <p:nvPr userDrawn="1"/>
        </p:nvSpPr>
        <p:spPr>
          <a:xfrm>
            <a:off x="2" y="6642328"/>
            <a:ext cx="3340100" cy="215444"/>
          </a:xfrm>
          <a:prstGeom prst="rect">
            <a:avLst/>
          </a:prstGeom>
          <a:noFill/>
        </p:spPr>
        <p:txBody>
          <a:bodyPr anchor="ctr">
            <a:spAutoFit/>
          </a:bodyPr>
          <a:lstStyle/>
          <a:p>
            <a:pPr>
              <a:defRPr/>
            </a:pPr>
            <a:r>
              <a:rPr lang="en-US" sz="800" b="1" dirty="0">
                <a:solidFill>
                  <a:srgbClr val="00B050"/>
                </a:solidFill>
                <a:latin typeface="Arial" charset="0"/>
                <a:ea typeface="ＭＳ Ｐゴシック" charset="-128"/>
              </a:rPr>
              <a:t>CUI</a:t>
            </a:r>
          </a:p>
        </p:txBody>
      </p:sp>
      <p:sp>
        <p:nvSpPr>
          <p:cNvPr id="6" name="AutoShape 3"/>
          <p:cNvSpPr>
            <a:spLocks noChangeAspect="1" noChangeArrowheads="1" noTextEdit="1"/>
          </p:cNvSpPr>
          <p:nvPr userDrawn="1"/>
        </p:nvSpPr>
        <p:spPr bwMode="auto">
          <a:xfrm>
            <a:off x="11163300" y="1000128"/>
            <a:ext cx="586317" cy="758825"/>
          </a:xfrm>
          <a:prstGeom prst="rect">
            <a:avLst/>
          </a:prstGeom>
          <a:noFill/>
          <a:ln w="9525">
            <a:noFill/>
            <a:miter lim="800000"/>
            <a:headEnd/>
            <a:tailEnd/>
          </a:ln>
        </p:spPr>
        <p:txBody>
          <a:bodyPr/>
          <a:lstStyle/>
          <a:p>
            <a:pPr>
              <a:defRPr/>
            </a:pPr>
            <a:endParaRPr lang="en-US" sz="1800" dirty="0">
              <a:solidFill>
                <a:prstClr val="black"/>
              </a:solidFill>
            </a:endParaRPr>
          </a:p>
        </p:txBody>
      </p:sp>
      <p:sp>
        <p:nvSpPr>
          <p:cNvPr id="9" name="Content Placeholder 2"/>
          <p:cNvSpPr>
            <a:spLocks noGrp="1"/>
          </p:cNvSpPr>
          <p:nvPr>
            <p:ph idx="1"/>
          </p:nvPr>
        </p:nvSpPr>
        <p:spPr>
          <a:xfrm>
            <a:off x="261257" y="1026369"/>
            <a:ext cx="11681928" cy="5540687"/>
          </a:xfrm>
          <a:prstGeom prst="rect">
            <a:avLst/>
          </a:prstGeom>
        </p:spPr>
        <p:txBody>
          <a:bodyPr lIns="0" tIns="0" rIns="0" bIns="0"/>
          <a:lstStyle>
            <a:lvl1pPr marL="225420" indent="-225420">
              <a:spcBef>
                <a:spcPts val="1200"/>
              </a:spcBef>
              <a:defRPr sz="2400">
                <a:solidFill>
                  <a:schemeClr val="tx1"/>
                </a:solidFill>
              </a:defRPr>
            </a:lvl1pPr>
            <a:lvl2pPr marL="463539" indent="-238119">
              <a:defRPr sz="2000">
                <a:solidFill>
                  <a:schemeClr val="tx1"/>
                </a:solidFill>
              </a:defRPr>
            </a:lvl2pPr>
            <a:lvl3pPr marL="688957" indent="-225420">
              <a:defRPr sz="1800">
                <a:solidFill>
                  <a:schemeClr val="tx1"/>
                </a:solidFill>
              </a:defRPr>
            </a:lvl3pPr>
            <a:lvl4pPr marL="914377" indent="-225420">
              <a:defRPr sz="2000">
                <a:solidFill>
                  <a:schemeClr val="tx1"/>
                </a:solidFill>
              </a:defRPr>
            </a:lvl4pPr>
            <a:lvl5pPr marL="1139797" indent="-225420">
              <a:defRPr sz="1800">
                <a:solidFill>
                  <a:schemeClr val="tx1"/>
                </a:solidFill>
              </a:defRPr>
            </a:lvl5pPr>
            <a:extLst/>
          </a:lstStyle>
          <a:p>
            <a:pPr lvl="0"/>
            <a:r>
              <a:rPr lang="en-US"/>
              <a:t>Click to edit Master text styles</a:t>
            </a:r>
          </a:p>
          <a:p>
            <a:pPr lvl="1"/>
            <a:r>
              <a:rPr lang="en-US"/>
              <a:t>Second level</a:t>
            </a:r>
          </a:p>
          <a:p>
            <a:pPr lvl="2"/>
            <a:r>
              <a:rPr lang="en-US"/>
              <a:t>Third level</a:t>
            </a:r>
          </a:p>
        </p:txBody>
      </p:sp>
      <p:cxnSp>
        <p:nvCxnSpPr>
          <p:cNvPr id="10" name="Straight Connector 9"/>
          <p:cNvCxnSpPr/>
          <p:nvPr userDrawn="1"/>
        </p:nvCxnSpPr>
        <p:spPr>
          <a:xfrm>
            <a:off x="0" y="754063"/>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06363"/>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5" descr="2SWCS-Patch-Airborne-Color-Tab-5.png"/>
          <p:cNvPicPr>
            <a:picLocks noChangeAspect="1"/>
          </p:cNvPicPr>
          <p:nvPr userDrawn="1"/>
        </p:nvPicPr>
        <p:blipFill>
          <a:blip r:embed="rId2" cstate="print"/>
          <a:srcRect/>
          <a:stretch>
            <a:fillRect/>
          </a:stretch>
        </p:blipFill>
        <p:spPr bwMode="auto">
          <a:xfrm>
            <a:off x="11391902" y="66675"/>
            <a:ext cx="673100" cy="884646"/>
          </a:xfrm>
          <a:prstGeom prst="rect">
            <a:avLst/>
          </a:prstGeom>
          <a:noFill/>
          <a:ln w="9525">
            <a:noFill/>
            <a:miter lim="800000"/>
            <a:headEnd/>
            <a:tailEnd/>
          </a:ln>
        </p:spPr>
      </p:pic>
      <p:pic>
        <p:nvPicPr>
          <p:cNvPr id="13" name="Picture 12" descr="swcs-crest_small.png"/>
          <p:cNvPicPr>
            <a:picLocks noChangeAspect="1"/>
          </p:cNvPicPr>
          <p:nvPr userDrawn="1"/>
        </p:nvPicPr>
        <p:blipFill>
          <a:blip r:embed="rId3" cstate="print"/>
          <a:stretch>
            <a:fillRect/>
          </a:stretch>
        </p:blipFill>
        <p:spPr>
          <a:xfrm>
            <a:off x="127000" y="36513"/>
            <a:ext cx="742696" cy="914808"/>
          </a:xfrm>
          <a:prstGeom prst="rect">
            <a:avLst/>
          </a:prstGeom>
        </p:spPr>
      </p:pic>
    </p:spTree>
    <p:extLst>
      <p:ext uri="{BB962C8B-B14F-4D97-AF65-F5344CB8AC3E}">
        <p14:creationId xmlns:p14="http://schemas.microsoft.com/office/powerpoint/2010/main" val="14750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1SWTG(A)">
    <p:spTree>
      <p:nvGrpSpPr>
        <p:cNvPr id="1" name=""/>
        <p:cNvGrpSpPr/>
        <p:nvPr/>
      </p:nvGrpSpPr>
      <p:grpSpPr>
        <a:xfrm>
          <a:off x="0" y="0"/>
          <a:ext cx="0" cy="0"/>
          <a:chOff x="0" y="0"/>
          <a:chExt cx="0" cy="0"/>
        </a:xfrm>
      </p:grpSpPr>
      <p:sp>
        <p:nvSpPr>
          <p:cNvPr id="7" name="Rectangle 6"/>
          <p:cNvSpPr/>
          <p:nvPr userDrawn="1"/>
        </p:nvSpPr>
        <p:spPr>
          <a:xfrm>
            <a:off x="0" y="125415"/>
            <a:ext cx="12192000" cy="619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rtl="0" eaLnBrk="1" latinLnBrk="0" hangingPunct="1">
              <a:lnSpc>
                <a:spcPct val="90000"/>
              </a:lnSpc>
              <a:spcBef>
                <a:spcPct val="0"/>
              </a:spcBef>
              <a:buNone/>
              <a:defRPr/>
            </a:pPr>
            <a:r>
              <a:rPr lang="en-US" sz="3600" b="1" kern="1200" dirty="0">
                <a:solidFill>
                  <a:schemeClr val="bg1"/>
                </a:solidFill>
                <a:latin typeface="Arial" panose="020B0604020202020204" pitchFamily="34" charset="0"/>
                <a:ea typeface="+mj-ea"/>
                <a:cs typeface="Arial" panose="020B0604020202020204" pitchFamily="34" charset="0"/>
              </a:rPr>
              <a:t>1</a:t>
            </a:r>
            <a:r>
              <a:rPr lang="en-US" sz="3600" b="1" kern="1200" baseline="30000" dirty="0">
                <a:solidFill>
                  <a:schemeClr val="bg1"/>
                </a:solidFill>
                <a:latin typeface="Arial" panose="020B0604020202020204" pitchFamily="34" charset="0"/>
                <a:ea typeface="+mj-ea"/>
                <a:cs typeface="Arial" panose="020B0604020202020204" pitchFamily="34" charset="0"/>
              </a:rPr>
              <a:t>st</a:t>
            </a:r>
            <a:r>
              <a:rPr lang="en-US" sz="3600" b="1" kern="1200" baseline="0" dirty="0">
                <a:solidFill>
                  <a:schemeClr val="bg1"/>
                </a:solidFill>
                <a:latin typeface="Arial" panose="020B0604020202020204" pitchFamily="34" charset="0"/>
                <a:ea typeface="+mj-ea"/>
                <a:cs typeface="Arial" panose="020B0604020202020204" pitchFamily="34" charset="0"/>
              </a:rPr>
              <a:t> SWTG</a:t>
            </a:r>
            <a:r>
              <a:rPr lang="en-US" sz="3600" b="1" kern="1200" dirty="0">
                <a:solidFill>
                  <a:schemeClr val="bg1"/>
                </a:solidFill>
                <a:latin typeface="Arial" panose="020B0604020202020204" pitchFamily="34" charset="0"/>
                <a:ea typeface="+mj-ea"/>
                <a:cs typeface="Arial" panose="020B0604020202020204" pitchFamily="34" charset="0"/>
              </a:rPr>
              <a:t> (A)</a:t>
            </a:r>
          </a:p>
        </p:txBody>
      </p:sp>
      <p:sp>
        <p:nvSpPr>
          <p:cNvPr id="4" name="TextBox 3"/>
          <p:cNvSpPr txBox="1"/>
          <p:nvPr userDrawn="1"/>
        </p:nvSpPr>
        <p:spPr>
          <a:xfrm>
            <a:off x="11622619" y="6642328"/>
            <a:ext cx="569383" cy="215444"/>
          </a:xfrm>
          <a:prstGeom prst="rect">
            <a:avLst/>
          </a:prstGeom>
          <a:noFill/>
        </p:spPr>
        <p:txBody>
          <a:bodyPr anchor="ctr">
            <a:spAutoFit/>
          </a:bodyPr>
          <a:lstStyle/>
          <a:p>
            <a:pPr algn="ctr">
              <a:defRPr/>
            </a:pPr>
            <a:fld id="{64778568-C081-46AB-958D-193FEFD07057}" type="slidenum">
              <a:rPr lang="en-US" sz="800" b="1">
                <a:solidFill>
                  <a:prstClr val="black"/>
                </a:solidFill>
                <a:latin typeface="Arial" charset="0"/>
                <a:ea typeface="ＭＳ Ｐゴシック" charset="-128"/>
              </a:rPr>
              <a:pPr algn="ctr">
                <a:defRPr/>
              </a:pPr>
              <a:t>‹#›</a:t>
            </a:fld>
            <a:endParaRPr lang="en-US" sz="800" b="1" dirty="0">
              <a:solidFill>
                <a:prstClr val="black"/>
              </a:solidFill>
              <a:latin typeface="Arial" charset="0"/>
              <a:ea typeface="ＭＳ Ｐゴシック" charset="-128"/>
            </a:endParaRPr>
          </a:p>
        </p:txBody>
      </p:sp>
      <p:sp>
        <p:nvSpPr>
          <p:cNvPr id="6" name="AutoShape 3"/>
          <p:cNvSpPr>
            <a:spLocks noChangeAspect="1" noChangeArrowheads="1" noTextEdit="1"/>
          </p:cNvSpPr>
          <p:nvPr userDrawn="1"/>
        </p:nvSpPr>
        <p:spPr bwMode="auto">
          <a:xfrm>
            <a:off x="11163300" y="1000128"/>
            <a:ext cx="586317" cy="758825"/>
          </a:xfrm>
          <a:prstGeom prst="rect">
            <a:avLst/>
          </a:prstGeom>
          <a:noFill/>
          <a:ln w="9525">
            <a:noFill/>
            <a:miter lim="800000"/>
            <a:headEnd/>
            <a:tailEnd/>
          </a:ln>
        </p:spPr>
        <p:txBody>
          <a:bodyPr/>
          <a:lstStyle/>
          <a:p>
            <a:pPr>
              <a:defRPr/>
            </a:pPr>
            <a:endParaRPr lang="en-US" sz="1800" dirty="0">
              <a:solidFill>
                <a:prstClr val="black"/>
              </a:solidFill>
            </a:endParaRPr>
          </a:p>
        </p:txBody>
      </p:sp>
      <p:cxnSp>
        <p:nvCxnSpPr>
          <p:cNvPr id="10" name="Straight Connector 9"/>
          <p:cNvCxnSpPr/>
          <p:nvPr userDrawn="1"/>
        </p:nvCxnSpPr>
        <p:spPr>
          <a:xfrm>
            <a:off x="0" y="754063"/>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06363"/>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3808482"/>
            <a:ext cx="1218597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6084049" y="742013"/>
            <a:ext cx="747" cy="58911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2"/>
          </p:nvPr>
        </p:nvSpPr>
        <p:spPr>
          <a:xfrm>
            <a:off x="1" y="1116050"/>
            <a:ext cx="6083300" cy="2717765"/>
          </a:xfrm>
          <a:prstGeom prst="rect">
            <a:avLst/>
          </a:prstGeom>
        </p:spPr>
        <p:txBody>
          <a:bodyPr>
            <a:normAutofit/>
          </a:bodyPr>
          <a:lstStyle>
            <a:lvl1pPr>
              <a:buFont typeface="+mj-lt"/>
              <a:buAutoNum type="arabicPeriod"/>
              <a:defRPr sz="1200">
                <a:latin typeface=" Arial"/>
              </a:defRPr>
            </a:lvl1pPr>
            <a:lvl2pPr>
              <a:buFont typeface="+mj-lt"/>
              <a:buAutoNum type="arabicPeriod"/>
              <a:defRPr sz="1200">
                <a:latin typeface=" Arial"/>
              </a:defRPr>
            </a:lvl2pPr>
            <a:lvl3pPr>
              <a:buFont typeface="+mj-lt"/>
              <a:buAutoNum type="arabicPeriod"/>
              <a:defRPr sz="1200">
                <a:latin typeface=" Arial"/>
              </a:defRPr>
            </a:lvl3pPr>
            <a:lvl4pPr>
              <a:buFont typeface="+mj-lt"/>
              <a:buAutoNum type="arabicPeriod"/>
              <a:defRPr sz="1200">
                <a:latin typeface=" Arial"/>
              </a:defRPr>
            </a:lvl4pPr>
            <a:lvl5pPr>
              <a:buFont typeface="+mj-lt"/>
              <a:buAutoNum type="arabicPeriod"/>
              <a:defRPr sz="1200">
                <a:latin typeface=" 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30"/>
          <p:cNvSpPr>
            <a:spLocks noGrp="1"/>
          </p:cNvSpPr>
          <p:nvPr>
            <p:ph type="body" sz="quarter" idx="13"/>
          </p:nvPr>
        </p:nvSpPr>
        <p:spPr>
          <a:xfrm>
            <a:off x="6099176" y="1116013"/>
            <a:ext cx="6086475" cy="2717800"/>
          </a:xfrm>
          <a:prstGeom prst="rect">
            <a:avLst/>
          </a:prstGeom>
        </p:spPr>
        <p:txBody>
          <a:bodyPr>
            <a:normAutofit/>
          </a:bodyPr>
          <a:lstStyle>
            <a:lvl1pPr>
              <a:defRPr sz="1200">
                <a:latin typeface=" Arial"/>
              </a:defRPr>
            </a:lvl1pPr>
            <a:lvl2pPr>
              <a:defRPr sz="1200">
                <a:latin typeface=" Arial"/>
              </a:defRPr>
            </a:lvl2pPr>
            <a:lvl3pPr>
              <a:defRPr sz="1200">
                <a:latin typeface=" Arial"/>
              </a:defRPr>
            </a:lvl3pPr>
            <a:lvl4pPr>
              <a:defRPr sz="1200">
                <a:latin typeface=" Arial"/>
              </a:defRPr>
            </a:lvl4pPr>
            <a:lvl5pPr>
              <a:defRPr sz="1200">
                <a:latin typeface=" 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30"/>
          <p:cNvSpPr>
            <a:spLocks noGrp="1"/>
          </p:cNvSpPr>
          <p:nvPr>
            <p:ph type="body" sz="quarter" idx="14"/>
          </p:nvPr>
        </p:nvSpPr>
        <p:spPr>
          <a:xfrm>
            <a:off x="-12858" y="4103694"/>
            <a:ext cx="6086475" cy="2717800"/>
          </a:xfrm>
          <a:prstGeom prst="rect">
            <a:avLst/>
          </a:prstGeom>
        </p:spPr>
        <p:txBody>
          <a:bodyPr>
            <a:normAutofit/>
          </a:bodyPr>
          <a:lstStyle>
            <a:lvl1pPr>
              <a:defRPr sz="1200">
                <a:latin typeface=" Arial"/>
              </a:defRPr>
            </a:lvl1pPr>
            <a:lvl2pPr>
              <a:defRPr sz="1200">
                <a:latin typeface=" Arial"/>
              </a:defRPr>
            </a:lvl2pPr>
            <a:lvl3pPr>
              <a:defRPr sz="1200">
                <a:latin typeface=" Arial"/>
              </a:defRPr>
            </a:lvl3pPr>
            <a:lvl4pPr>
              <a:defRPr sz="1200">
                <a:latin typeface=" Arial"/>
              </a:defRPr>
            </a:lvl4pPr>
            <a:lvl5pPr>
              <a:defRPr sz="1200">
                <a:latin typeface=" 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Date Placeholder 34"/>
          <p:cNvSpPr>
            <a:spLocks noGrp="1"/>
          </p:cNvSpPr>
          <p:nvPr>
            <p:ph type="dt" sz="half" idx="10"/>
          </p:nvPr>
        </p:nvSpPr>
        <p:spPr>
          <a:xfrm>
            <a:off x="1203960" y="6557519"/>
            <a:ext cx="4270389" cy="300482"/>
          </a:xfrm>
          <a:prstGeom prst="rect">
            <a:avLst/>
          </a:prstGeom>
        </p:spPr>
        <p:txBody>
          <a:bodyPr/>
          <a:lstStyle>
            <a:lvl1pPr>
              <a:defRPr b="1">
                <a:solidFill>
                  <a:schemeClr val="tx1"/>
                </a:solidFill>
              </a:defRPr>
            </a:lvl1pPr>
          </a:lstStyle>
          <a:p>
            <a:r>
              <a:rPr lang="en-US" dirty="0"/>
              <a:t>Last Edited By: [Rank][First Name][Last Name]</a:t>
            </a:r>
          </a:p>
        </p:txBody>
      </p:sp>
      <p:sp>
        <p:nvSpPr>
          <p:cNvPr id="36" name="Footer Placeholder 35"/>
          <p:cNvSpPr>
            <a:spLocks noGrp="1"/>
          </p:cNvSpPr>
          <p:nvPr>
            <p:ph type="ftr" sz="quarter" idx="11"/>
          </p:nvPr>
        </p:nvSpPr>
        <p:spPr>
          <a:xfrm>
            <a:off x="4207179" y="6567489"/>
            <a:ext cx="4114800" cy="290513"/>
          </a:xfrm>
          <a:prstGeom prst="rect">
            <a:avLst/>
          </a:prstGeom>
        </p:spPr>
        <p:txBody>
          <a:bodyPr/>
          <a:lstStyle>
            <a:lvl1pPr>
              <a:defRPr b="1">
                <a:solidFill>
                  <a:schemeClr val="tx1"/>
                </a:solidFill>
              </a:defRPr>
            </a:lvl1pPr>
          </a:lstStyle>
          <a:p>
            <a:r>
              <a:rPr lang="en-US" dirty="0"/>
              <a:t>AS OF: [DD MMM YYYY]</a:t>
            </a:r>
          </a:p>
        </p:txBody>
      </p:sp>
      <p:pic>
        <p:nvPicPr>
          <p:cNvPr id="38" name="Picture 5" descr="2SWCS-Patch-Airborne-Color-Tab-5.png"/>
          <p:cNvPicPr>
            <a:picLocks noChangeAspect="1"/>
          </p:cNvPicPr>
          <p:nvPr userDrawn="1"/>
        </p:nvPicPr>
        <p:blipFill>
          <a:blip r:embed="rId2" cstate="print"/>
          <a:srcRect/>
          <a:stretch>
            <a:fillRect/>
          </a:stretch>
        </p:blipFill>
        <p:spPr bwMode="auto">
          <a:xfrm>
            <a:off x="11391902" y="66675"/>
            <a:ext cx="673100" cy="884646"/>
          </a:xfrm>
          <a:prstGeom prst="rect">
            <a:avLst/>
          </a:prstGeom>
          <a:noFill/>
          <a:ln w="9525">
            <a:noFill/>
            <a:miter lim="800000"/>
            <a:headEnd/>
            <a:tailEnd/>
          </a:ln>
        </p:spPr>
      </p:pic>
      <p:pic>
        <p:nvPicPr>
          <p:cNvPr id="39" name="Picture 38" descr="swcs-crest_small.png"/>
          <p:cNvPicPr>
            <a:picLocks noChangeAspect="1"/>
          </p:cNvPicPr>
          <p:nvPr userDrawn="1"/>
        </p:nvPicPr>
        <p:blipFill>
          <a:blip r:embed="rId3" cstate="print"/>
          <a:stretch>
            <a:fillRect/>
          </a:stretch>
        </p:blipFill>
        <p:spPr>
          <a:xfrm>
            <a:off x="127000" y="36513"/>
            <a:ext cx="742696" cy="914808"/>
          </a:xfrm>
          <a:prstGeom prst="rect">
            <a:avLst/>
          </a:prstGeom>
        </p:spPr>
      </p:pic>
    </p:spTree>
    <p:extLst>
      <p:ext uri="{BB962C8B-B14F-4D97-AF65-F5344CB8AC3E}">
        <p14:creationId xmlns:p14="http://schemas.microsoft.com/office/powerpoint/2010/main" val="16894368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D0219-1F22-46B6-A94A-3409B51E1153}" type="datetimeFigureOut">
              <a:rPr lang="en-US" smtClean="0"/>
              <a:pPr/>
              <a:t>12/11/2023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1C00E8F-A2D7-4A07-A427-4615791AE54C}" type="slidenum">
              <a:rPr lang="en-US" smtClean="0"/>
              <a:pPr/>
              <a:t>‹#›</a:t>
            </a:fld>
            <a:endParaRPr lang="en-US" dirty="0"/>
          </a:p>
        </p:txBody>
      </p:sp>
    </p:spTree>
    <p:extLst>
      <p:ext uri="{BB962C8B-B14F-4D97-AF65-F5344CB8AC3E}">
        <p14:creationId xmlns:p14="http://schemas.microsoft.com/office/powerpoint/2010/main" val="3356202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FFA1F2-1FD3-4023-803A-34E7C5644ABB}" type="datetime3">
              <a:rPr lang="en-US" smtClean="0"/>
              <a:t>11 December 2023</a:t>
            </a:fld>
            <a:endParaRPr lang="en-US" dirty="0"/>
          </a:p>
        </p:txBody>
      </p:sp>
      <p:sp>
        <p:nvSpPr>
          <p:cNvPr id="5" name="Footer Placeholder 4"/>
          <p:cNvSpPr>
            <a:spLocks noGrp="1"/>
          </p:cNvSpPr>
          <p:nvPr>
            <p:ph type="ftr" sz="quarter" idx="11"/>
          </p:nvPr>
        </p:nvSpPr>
        <p:spPr/>
        <p:txBody>
          <a:bodyPr/>
          <a:lstStyle/>
          <a:p>
            <a:r>
              <a:rPr lang="en-US" dirty="0"/>
              <a:t>POC: Mr. Crawley SWCS G2 </a:t>
            </a:r>
          </a:p>
        </p:txBody>
      </p:sp>
      <p:sp>
        <p:nvSpPr>
          <p:cNvPr id="6" name="Slide Number Placeholder 5"/>
          <p:cNvSpPr>
            <a:spLocks noGrp="1"/>
          </p:cNvSpPr>
          <p:nvPr>
            <p:ph type="sldNum" sz="quarter" idx="12"/>
          </p:nvPr>
        </p:nvSpPr>
        <p:spPr/>
        <p:txBody>
          <a:bodyPr/>
          <a:lstStyle/>
          <a:p>
            <a:fld id="{D1542EA1-2DAB-435D-A440-71E0F313F649}" type="slidenum">
              <a:rPr lang="en-US" smtClean="0"/>
              <a:t>‹#›</a:t>
            </a:fld>
            <a:endParaRPr lang="en-US" dirty="0"/>
          </a:p>
        </p:txBody>
      </p:sp>
    </p:spTree>
    <p:extLst>
      <p:ext uri="{BB962C8B-B14F-4D97-AF65-F5344CB8AC3E}">
        <p14:creationId xmlns:p14="http://schemas.microsoft.com/office/powerpoint/2010/main" val="3360199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0"/>
            <a:ext cx="12192000" cy="52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solidFill>
                <a:prstClr val="white"/>
              </a:solidFill>
            </a:endParaRPr>
          </a:p>
        </p:txBody>
      </p:sp>
      <p:sp>
        <p:nvSpPr>
          <p:cNvPr id="5" name="Rektangel 3"/>
          <p:cNvSpPr>
            <a:spLocks noChangeArrowheads="1"/>
          </p:cNvSpPr>
          <p:nvPr userDrawn="1"/>
        </p:nvSpPr>
        <p:spPr bwMode="auto">
          <a:xfrm>
            <a:off x="0" y="182563"/>
            <a:ext cx="12192000" cy="685800"/>
          </a:xfrm>
          <a:prstGeom prst="rect">
            <a:avLst/>
          </a:prstGeom>
          <a:gradFill rotWithShape="1">
            <a:gsLst>
              <a:gs pos="0">
                <a:srgbClr val="171717"/>
              </a:gs>
              <a:gs pos="100000">
                <a:srgbClr val="353637"/>
              </a:gs>
            </a:gsLst>
            <a:lin ang="16200000"/>
          </a:gradFill>
          <a:ln w="9525">
            <a:noFill/>
            <a:miter lim="800000"/>
            <a:headEnd/>
            <a:tailEnd/>
          </a:ln>
          <a:effectLst>
            <a:outerShdw blurRad="63500" dist="22987" dir="5400000" algn="tl" rotWithShape="0">
              <a:srgbClr val="000000">
                <a:alpha val="34999"/>
              </a:srgbClr>
            </a:outerShdw>
          </a:effectLst>
        </p:spPr>
        <p:txBody>
          <a:bodyPr anchor="ctr"/>
          <a:lstStyle/>
          <a:p>
            <a:pPr algn="ctr" eaLnBrk="1" hangingPunct="1">
              <a:defRPr/>
            </a:pPr>
            <a:endParaRPr lang="da-DK" sz="1800">
              <a:solidFill>
                <a:srgbClr val="FFFFFF"/>
              </a:solidFill>
              <a:latin typeface="Arial Narrow" pitchFamily="-97" charset="0"/>
              <a:ea typeface="ＭＳ Ｐゴシック" pitchFamily="-97" charset="-128"/>
              <a:cs typeface="Arial" charset="0"/>
            </a:endParaRPr>
          </a:p>
        </p:txBody>
      </p:sp>
      <p:pic>
        <p:nvPicPr>
          <p:cNvPr id="6" name="Picture 13" descr="SWCS_1inch_150dp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54834" y="61913"/>
            <a:ext cx="878417" cy="914400"/>
          </a:xfrm>
          <a:prstGeom prst="rect">
            <a:avLst/>
          </a:prstGeom>
          <a:noFill/>
          <a:ln>
            <a:noFill/>
          </a:ln>
          <a:effectLst>
            <a:outerShdw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Placeholder 21"/>
          <p:cNvSpPr>
            <a:spLocks noGrp="1"/>
          </p:cNvSpPr>
          <p:nvPr>
            <p:ph type="title"/>
          </p:nvPr>
        </p:nvSpPr>
        <p:spPr>
          <a:xfrm>
            <a:off x="4" y="180987"/>
            <a:ext cx="11004329" cy="686116"/>
          </a:xfrm>
          <a:prstGeom prst="rect">
            <a:avLst/>
          </a:prstGeom>
        </p:spPr>
        <p:txBody>
          <a:bodyPr vert="horz" lIns="182880" anchor="ctr">
            <a:noAutofit/>
          </a:bodyPr>
          <a:lstStyle>
            <a:lvl1pPr algn="l">
              <a:defRPr sz="2600" b="1">
                <a:solidFill>
                  <a:schemeClr val="bg1"/>
                </a:solidFill>
                <a:latin typeface="+mj-lt"/>
                <a:cs typeface="Arial" pitchFamily="34" charset="0"/>
              </a:defRPr>
            </a:lvl1pPr>
            <a:extLst/>
          </a:lstStyle>
          <a:p>
            <a:r>
              <a:rPr lang="en-US" dirty="0"/>
              <a:t>Click to edit Master title style</a:t>
            </a:r>
          </a:p>
        </p:txBody>
      </p:sp>
      <p:sp>
        <p:nvSpPr>
          <p:cNvPr id="9" name="Content Placeholder 2"/>
          <p:cNvSpPr>
            <a:spLocks noGrp="1"/>
          </p:cNvSpPr>
          <p:nvPr>
            <p:ph idx="1"/>
          </p:nvPr>
        </p:nvSpPr>
        <p:spPr>
          <a:xfrm>
            <a:off x="0" y="874645"/>
            <a:ext cx="12192000" cy="5480917"/>
          </a:xfrm>
          <a:prstGeom prst="rect">
            <a:avLst/>
          </a:prstGeom>
        </p:spPr>
        <p:txBody>
          <a:bodyPr lIns="182880" tIns="182880" rIns="182880"/>
          <a:lstStyle>
            <a:lvl1pPr>
              <a:spcBef>
                <a:spcPts val="1200"/>
              </a:spcBef>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600">
                <a:solidFill>
                  <a:schemeClr val="tx1"/>
                </a:solidFill>
              </a:defRPr>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7069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0" y="6538914"/>
            <a:ext cx="12192000" cy="319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solidFill>
                <a:prstClr val="white"/>
              </a:solidFill>
            </a:endParaRPr>
          </a:p>
        </p:txBody>
      </p:sp>
    </p:spTree>
    <p:extLst>
      <p:ext uri="{BB962C8B-B14F-4D97-AF65-F5344CB8AC3E}">
        <p14:creationId xmlns:p14="http://schemas.microsoft.com/office/powerpoint/2010/main" val="311430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AS OF:</a:t>
            </a: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AS OF:</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1</a:t>
            </a:r>
          </a:p>
        </p:txBody>
      </p:sp>
      <p:sp>
        <p:nvSpPr>
          <p:cNvPr id="8" name="TextBox 7">
            <a:extLst>
              <a:ext uri="{FF2B5EF4-FFF2-40B4-BE49-F238E27FC236}">
                <a16:creationId xmlns:a16="http://schemas.microsoft.com/office/drawing/2014/main" id="{1CF5A4CF-882D-6BA2-81C6-783A70D333EC}"/>
              </a:ext>
            </a:extLst>
          </p:cNvPr>
          <p:cNvSpPr txBox="1"/>
          <p:nvPr userDrawn="1"/>
        </p:nvSpPr>
        <p:spPr>
          <a:xfrm>
            <a:off x="0" y="6668239"/>
            <a:ext cx="12192000" cy="230832"/>
          </a:xfrm>
          <a:prstGeom prst="rect">
            <a:avLst/>
          </a:prstGeom>
          <a:noFill/>
        </p:spPr>
        <p:txBody>
          <a:bodyPr wrap="square">
            <a:spAutoFit/>
          </a:bodyPr>
          <a:lstStyle/>
          <a:p>
            <a:pPr algn="l"/>
            <a:r>
              <a:rPr lang="en-US" sz="900" b="1" i="0" dirty="0">
                <a:solidFill>
                  <a:srgbClr val="007931"/>
                </a:solidFill>
                <a:ea typeface="ＭＳ Ｐゴシック" charset="-128"/>
              </a:rPr>
              <a:t>UNCLASSIFIED</a:t>
            </a:r>
            <a:endParaRPr lang="en-US" sz="900" dirty="0"/>
          </a:p>
        </p:txBody>
      </p:sp>
    </p:spTree>
    <p:extLst>
      <p:ext uri="{BB962C8B-B14F-4D97-AF65-F5344CB8AC3E}">
        <p14:creationId xmlns:p14="http://schemas.microsoft.com/office/powerpoint/2010/main" val="1192388000"/>
      </p:ext>
    </p:extLst>
  </p:cSld>
  <p:clrMap bg1="lt1" tx1="dk1" bg2="lt2" tx2="dk2" accent1="accent1" accent2="accent2" accent3="accent3" accent4="accent4" accent5="accent5" accent6="accent6" hlink="hlink" folHlink="folHlink"/>
  <p:sldLayoutIdLst>
    <p:sldLayoutId id="2147484276" r:id="rId1"/>
    <p:sldLayoutId id="2147484272" r:id="rId2"/>
    <p:sldLayoutId id="2147483725" r:id="rId3"/>
    <p:sldLayoutId id="2147483763" r:id="rId4"/>
    <p:sldLayoutId id="2147484273" r:id="rId5"/>
    <p:sldLayoutId id="2147484142" r:id="rId6"/>
    <p:sldLayoutId id="2147484275" r:id="rId7"/>
  </p:sldLayoutIdLst>
  <p:hf sldNum="0"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Box 8"/>
          <p:cNvSpPr txBox="1">
            <a:spLocks noChangeArrowheads="1"/>
          </p:cNvSpPr>
          <p:nvPr/>
        </p:nvSpPr>
        <p:spPr bwMode="auto">
          <a:xfrm>
            <a:off x="10671372" y="6607647"/>
            <a:ext cx="1184940" cy="230832"/>
          </a:xfrm>
          <a:prstGeom prst="rect">
            <a:avLst/>
          </a:prstGeom>
          <a:noFill/>
          <a:ln>
            <a:noFill/>
          </a:ln>
          <a:effectLst>
            <a:outerShdw sx="999" sy="999"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900" b="1" i="1" dirty="0">
                <a:solidFill>
                  <a:srgbClr val="000000"/>
                </a:solidFill>
                <a:ea typeface="ＭＳ Ｐゴシック" panose="020B0600070205080204" pitchFamily="34" charset="-128"/>
                <a:cs typeface="Arial" panose="020B0604020202020204" pitchFamily="34" charset="0"/>
              </a:rPr>
              <a:t>Veritas et Libertas</a:t>
            </a:r>
          </a:p>
        </p:txBody>
      </p:sp>
      <p:cxnSp>
        <p:nvCxnSpPr>
          <p:cNvPr id="12" name="Straight Connector 11"/>
          <p:cNvCxnSpPr/>
          <p:nvPr/>
        </p:nvCxnSpPr>
        <p:spPr>
          <a:xfrm rot="10800000" flipH="1">
            <a:off x="0" y="6545263"/>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0"/>
            <a:ext cx="12192000" cy="52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solidFill>
                <a:prstClr val="white"/>
              </a:solidFill>
            </a:endParaRPr>
          </a:p>
        </p:txBody>
      </p:sp>
      <p:sp>
        <p:nvSpPr>
          <p:cNvPr id="6" name="Rektangel 3"/>
          <p:cNvSpPr>
            <a:spLocks noChangeArrowheads="1"/>
          </p:cNvSpPr>
          <p:nvPr/>
        </p:nvSpPr>
        <p:spPr bwMode="auto">
          <a:xfrm>
            <a:off x="0" y="182563"/>
            <a:ext cx="12192000" cy="685800"/>
          </a:xfrm>
          <a:prstGeom prst="rect">
            <a:avLst/>
          </a:prstGeom>
          <a:gradFill rotWithShape="1">
            <a:gsLst>
              <a:gs pos="0">
                <a:srgbClr val="171717"/>
              </a:gs>
              <a:gs pos="100000">
                <a:srgbClr val="353637"/>
              </a:gs>
            </a:gsLst>
            <a:lin ang="16200000"/>
          </a:gradFill>
          <a:ln w="9525">
            <a:noFill/>
            <a:miter lim="800000"/>
            <a:headEnd/>
            <a:tailEnd/>
          </a:ln>
          <a:effectLst>
            <a:outerShdw blurRad="63500" dist="22987" dir="5400000" algn="tl" rotWithShape="0">
              <a:srgbClr val="000000">
                <a:alpha val="34999"/>
              </a:srgbClr>
            </a:outerShdw>
          </a:effectLst>
        </p:spPr>
        <p:txBody>
          <a:bodyPr anchor="ctr"/>
          <a:lstStyle/>
          <a:p>
            <a:pPr algn="ctr" eaLnBrk="1" hangingPunct="1">
              <a:defRPr/>
            </a:pPr>
            <a:endParaRPr lang="da-DK" sz="1800">
              <a:solidFill>
                <a:srgbClr val="FFFFFF"/>
              </a:solidFill>
              <a:latin typeface="Arial Narrow" pitchFamily="-97" charset="0"/>
              <a:ea typeface="ＭＳ Ｐゴシック" pitchFamily="-97" charset="-128"/>
              <a:cs typeface="Arial" charset="0"/>
            </a:endParaRPr>
          </a:p>
        </p:txBody>
      </p:sp>
      <p:pic>
        <p:nvPicPr>
          <p:cNvPr id="1030" name="Picture 7" descr="SWCS_1inch_150dp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154834" y="61913"/>
            <a:ext cx="878417" cy="914400"/>
          </a:xfrm>
          <a:prstGeom prst="rect">
            <a:avLst/>
          </a:prstGeom>
          <a:noFill/>
          <a:ln>
            <a:noFill/>
          </a:ln>
          <a:effectLst>
            <a:outerShdw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laceholder 21"/>
          <p:cNvSpPr txBox="1">
            <a:spLocks/>
          </p:cNvSpPr>
          <p:nvPr/>
        </p:nvSpPr>
        <p:spPr>
          <a:xfrm>
            <a:off x="1" y="180975"/>
            <a:ext cx="11004551" cy="685800"/>
          </a:xfrm>
          <a:prstGeom prst="rect">
            <a:avLst/>
          </a:prstGeom>
        </p:spPr>
        <p:txBody>
          <a:bodyPr lIns="182880" anchor="ctr"/>
          <a:lstStyle>
            <a:lvl1pPr algn="l">
              <a:defRPr sz="2600" b="1">
                <a:solidFill>
                  <a:schemeClr val="bg1"/>
                </a:solidFill>
                <a:latin typeface="+mj-lt"/>
                <a:cs typeface="Arial" pitchFamily="34" charset="0"/>
              </a:defRPr>
            </a:lvl1pPr>
            <a:extLst/>
          </a:lstStyle>
          <a:p>
            <a:pPr>
              <a:defRPr/>
            </a:pPr>
            <a:endParaRPr lang="en-US" sz="2600" dirty="0">
              <a:solidFill>
                <a:prstClr val="white"/>
              </a:solidFill>
            </a:endParaRPr>
          </a:p>
        </p:txBody>
      </p:sp>
      <p:sp>
        <p:nvSpPr>
          <p:cNvPr id="1032" name="TextBox 10"/>
          <p:cNvSpPr txBox="1">
            <a:spLocks noChangeArrowheads="1"/>
          </p:cNvSpPr>
          <p:nvPr/>
        </p:nvSpPr>
        <p:spPr bwMode="auto">
          <a:xfrm>
            <a:off x="5181600" y="6577014"/>
            <a:ext cx="1907117" cy="307975"/>
          </a:xfrm>
          <a:prstGeom prst="rect">
            <a:avLst/>
          </a:prstGeom>
          <a:solidFill>
            <a:srgbClr val="33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1400" b="1" dirty="0">
                <a:solidFill>
                  <a:srgbClr val="FFFFFF"/>
                </a:solidFill>
              </a:rPr>
              <a:t>Unclassified</a:t>
            </a:r>
          </a:p>
        </p:txBody>
      </p:sp>
    </p:spTree>
    <p:extLst>
      <p:ext uri="{BB962C8B-B14F-4D97-AF65-F5344CB8AC3E}">
        <p14:creationId xmlns:p14="http://schemas.microsoft.com/office/powerpoint/2010/main" val="3019649157"/>
      </p:ext>
    </p:extLst>
  </p:cSld>
  <p:clrMap bg1="lt1" tx1="dk1" bg2="lt2" tx2="dk2" accent1="accent1" accent2="accent2" accent3="accent3" accent4="accent4" accent5="accent5" accent6="accent6" hlink="hlink" folHlink="folHlink"/>
  <p:sldLayoutIdLst>
    <p:sldLayoutId id="2147484294" r:id="rId1"/>
    <p:sldLayoutId id="2147484295" r:id="rId2"/>
    <p:sldLayoutId id="2147484296" r:id="rId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B01AA9-3CA1-5F54-E484-ED96854B4FD0}"/>
              </a:ext>
            </a:extLst>
          </p:cNvPr>
          <p:cNvSpPr txBox="1"/>
          <p:nvPr/>
        </p:nvSpPr>
        <p:spPr>
          <a:xfrm>
            <a:off x="4117840" y="1059147"/>
            <a:ext cx="7502888" cy="2954655"/>
          </a:xfrm>
          <a:prstGeom prst="rect">
            <a:avLst/>
          </a:prstGeom>
          <a:noFill/>
        </p:spPr>
        <p:txBody>
          <a:bodyPr wrap="none" rtlCol="0">
            <a:spAutoFit/>
          </a:bodyPr>
          <a:lstStyle/>
          <a:p>
            <a:pPr algn="ctr" defTabSz="457200"/>
            <a:r>
              <a:rPr lang="en-US" sz="3600" b="1" dirty="0">
                <a:solidFill>
                  <a:srgbClr val="000000"/>
                </a:solidFill>
                <a:latin typeface=" Arial"/>
              </a:rPr>
              <a:t>Irregular Warfare Proponent Brief</a:t>
            </a:r>
          </a:p>
          <a:p>
            <a:pPr algn="ctr" defTabSz="457200"/>
            <a:r>
              <a:rPr lang="en-US" sz="3600" b="1">
                <a:solidFill>
                  <a:srgbClr val="000000"/>
                </a:solidFill>
                <a:latin typeface=" Arial"/>
              </a:rPr>
              <a:t>For the</a:t>
            </a:r>
            <a:endParaRPr lang="en-US" sz="3600" b="1" dirty="0">
              <a:solidFill>
                <a:srgbClr val="000000"/>
              </a:solidFill>
              <a:latin typeface=" Arial"/>
            </a:endParaRPr>
          </a:p>
          <a:p>
            <a:pPr algn="ctr" defTabSz="457200"/>
            <a:r>
              <a:rPr lang="en-US" sz="3600" b="1" dirty="0">
                <a:solidFill>
                  <a:srgbClr val="000000"/>
                </a:solidFill>
                <a:latin typeface=" Arial"/>
              </a:rPr>
              <a:t>PKSOI Resiliency Summit</a:t>
            </a:r>
          </a:p>
          <a:p>
            <a:pPr algn="ctr" defTabSz="457200"/>
            <a:endParaRPr lang="en-US" sz="1400" b="1" dirty="0">
              <a:solidFill>
                <a:srgbClr val="000000"/>
              </a:solidFill>
              <a:latin typeface=" Arial"/>
            </a:endParaRPr>
          </a:p>
          <a:p>
            <a:pPr algn="ctr" defTabSz="457200"/>
            <a:r>
              <a:rPr lang="en-US" sz="2400" b="1" i="1" dirty="0">
                <a:solidFill>
                  <a:srgbClr val="000000"/>
                </a:solidFill>
                <a:latin typeface=" Arial"/>
              </a:rPr>
              <a:t>Status Update</a:t>
            </a:r>
          </a:p>
          <a:p>
            <a:pPr algn="ctr" defTabSz="457200"/>
            <a:r>
              <a:rPr lang="en-US" sz="2400" dirty="0">
                <a:solidFill>
                  <a:srgbClr val="000000"/>
                </a:solidFill>
                <a:latin typeface=" Arial"/>
              </a:rPr>
              <a:t>11 December 2023</a:t>
            </a:r>
          </a:p>
          <a:p>
            <a:pPr defTabSz="457200"/>
            <a:r>
              <a:rPr lang="en-US" sz="1600" dirty="0">
                <a:solidFill>
                  <a:srgbClr val="000000"/>
                </a:solidFill>
                <a:latin typeface=" Arial"/>
              </a:rPr>
              <a:t>				</a:t>
            </a:r>
            <a:endParaRPr lang="en-US" sz="2400" dirty="0">
              <a:solidFill>
                <a:srgbClr val="000000"/>
              </a:solidFill>
              <a:latin typeface=" Arial"/>
            </a:endParaRPr>
          </a:p>
        </p:txBody>
      </p:sp>
      <p:sp>
        <p:nvSpPr>
          <p:cNvPr id="2" name="TextBox 1">
            <a:extLst>
              <a:ext uri="{FF2B5EF4-FFF2-40B4-BE49-F238E27FC236}">
                <a16:creationId xmlns:a16="http://schemas.microsoft.com/office/drawing/2014/main" id="{021F4D7A-3763-EB1A-3D7C-C5EE70FE1412}"/>
              </a:ext>
            </a:extLst>
          </p:cNvPr>
          <p:cNvSpPr txBox="1"/>
          <p:nvPr/>
        </p:nvSpPr>
        <p:spPr>
          <a:xfrm>
            <a:off x="9840248" y="4765119"/>
            <a:ext cx="3877985" cy="2092881"/>
          </a:xfrm>
          <a:prstGeom prst="rect">
            <a:avLst/>
          </a:prstGeom>
          <a:noFill/>
        </p:spPr>
        <p:txBody>
          <a:bodyPr wrap="none" rtlCol="0">
            <a:spAutoFit/>
          </a:bodyPr>
          <a:lstStyle/>
          <a:p>
            <a:pPr defTabSz="457200"/>
            <a:r>
              <a:rPr lang="en-US" sz="1200" dirty="0">
                <a:solidFill>
                  <a:srgbClr val="000000"/>
                </a:solidFill>
                <a:latin typeface=" Arial"/>
              </a:rPr>
              <a:t>Type Brief: Information</a:t>
            </a:r>
          </a:p>
          <a:p>
            <a:pPr defTabSz="457200"/>
            <a:endParaRPr lang="en-US" sz="1200" dirty="0">
              <a:solidFill>
                <a:srgbClr val="000000"/>
              </a:solidFill>
              <a:latin typeface=" Arial"/>
            </a:endParaRPr>
          </a:p>
          <a:p>
            <a:pPr defTabSz="457200"/>
            <a:r>
              <a:rPr lang="en-US" sz="1200" dirty="0">
                <a:solidFill>
                  <a:srgbClr val="000000"/>
                </a:solidFill>
                <a:latin typeface=" Arial"/>
              </a:rPr>
              <a:t>OPR: SWCS IW Proponent</a:t>
            </a:r>
          </a:p>
          <a:p>
            <a:pPr defTabSz="457200"/>
            <a:endParaRPr lang="en-US" sz="1200" dirty="0">
              <a:solidFill>
                <a:srgbClr val="000000"/>
              </a:solidFill>
              <a:latin typeface=" Arial"/>
            </a:endParaRPr>
          </a:p>
          <a:p>
            <a:pPr defTabSz="457200"/>
            <a:r>
              <a:rPr lang="en-US" sz="1200" dirty="0">
                <a:solidFill>
                  <a:srgbClr val="000000"/>
                </a:solidFill>
                <a:latin typeface=" Arial"/>
              </a:rPr>
              <a:t>Director: LTC Murphy</a:t>
            </a:r>
          </a:p>
          <a:p>
            <a:pPr defTabSz="457200"/>
            <a:endParaRPr lang="en-US" sz="1200" dirty="0">
              <a:solidFill>
                <a:srgbClr val="000000"/>
              </a:solidFill>
              <a:latin typeface=" Arial"/>
            </a:endParaRPr>
          </a:p>
          <a:p>
            <a:pPr defTabSz="457200"/>
            <a:r>
              <a:rPr lang="en-US" sz="1200" dirty="0">
                <a:solidFill>
                  <a:srgbClr val="000000"/>
                </a:solidFill>
                <a:latin typeface=" Arial"/>
              </a:rPr>
              <a:t>Deputy/AO: Mr. Georgevitch</a:t>
            </a:r>
            <a:r>
              <a:rPr lang="en-US" sz="1400" dirty="0">
                <a:solidFill>
                  <a:srgbClr val="000000"/>
                </a:solidFill>
                <a:latin typeface=" Arial"/>
              </a:rPr>
              <a:t>				</a:t>
            </a:r>
          </a:p>
          <a:p>
            <a:pPr defTabSz="457200"/>
            <a:r>
              <a:rPr lang="en-US" sz="1100" dirty="0">
                <a:solidFill>
                  <a:srgbClr val="000000"/>
                </a:solidFill>
                <a:latin typeface=" Arial"/>
              </a:rPr>
              <a:t>gregory.georgevitch@socom.mil</a:t>
            </a:r>
          </a:p>
          <a:p>
            <a:pPr defTabSz="457200"/>
            <a:endParaRPr lang="en-US" sz="800" dirty="0">
              <a:solidFill>
                <a:srgbClr val="000000"/>
              </a:solidFill>
              <a:latin typeface=" Arial"/>
            </a:endParaRPr>
          </a:p>
          <a:p>
            <a:pPr defTabSz="457200"/>
            <a:r>
              <a:rPr lang="en-US" sz="1100" dirty="0">
                <a:solidFill>
                  <a:srgbClr val="000000"/>
                </a:solidFill>
                <a:latin typeface=" Arial"/>
              </a:rPr>
              <a:t>Office: 432-9400</a:t>
            </a:r>
          </a:p>
          <a:p>
            <a:pPr defTabSz="457200"/>
            <a:endParaRPr lang="en-US" sz="1400" dirty="0">
              <a:solidFill>
                <a:srgbClr val="000000"/>
              </a:solidFill>
              <a:latin typeface=" Arial"/>
            </a:endParaRPr>
          </a:p>
        </p:txBody>
      </p:sp>
      <p:sp>
        <p:nvSpPr>
          <p:cNvPr id="4" name="TextBox 3">
            <a:extLst>
              <a:ext uri="{FF2B5EF4-FFF2-40B4-BE49-F238E27FC236}">
                <a16:creationId xmlns:a16="http://schemas.microsoft.com/office/drawing/2014/main" id="{0B1D15F3-197D-04FE-315B-CDE2C7BB6B8E}"/>
              </a:ext>
            </a:extLst>
          </p:cNvPr>
          <p:cNvSpPr txBox="1"/>
          <p:nvPr/>
        </p:nvSpPr>
        <p:spPr>
          <a:xfrm>
            <a:off x="4502688" y="3775884"/>
            <a:ext cx="3562450" cy="1938992"/>
          </a:xfrm>
          <a:prstGeom prst="rect">
            <a:avLst/>
          </a:prstGeom>
          <a:noFill/>
        </p:spPr>
        <p:txBody>
          <a:bodyPr wrap="none" rtlCol="0">
            <a:spAutoFit/>
          </a:bodyPr>
          <a:lstStyle/>
          <a:p>
            <a:pPr defTabSz="457200"/>
            <a:r>
              <a:rPr lang="en-US" sz="2000" b="1" u="sng" dirty="0">
                <a:solidFill>
                  <a:srgbClr val="000000"/>
                </a:solidFill>
                <a:latin typeface=" Arial"/>
              </a:rPr>
              <a:t>Agenda</a:t>
            </a:r>
            <a:r>
              <a:rPr lang="en-US" sz="2000" dirty="0">
                <a:solidFill>
                  <a:srgbClr val="000000"/>
                </a:solidFill>
                <a:latin typeface=" Arial"/>
              </a:rPr>
              <a:t>:</a:t>
            </a:r>
          </a:p>
          <a:p>
            <a:pPr marL="171450" indent="-171450" defTabSz="457200">
              <a:buFont typeface="Arial" panose="020B0604020202020204" pitchFamily="34" charset="0"/>
              <a:buChar char="•"/>
            </a:pPr>
            <a:r>
              <a:rPr lang="en-US" sz="2000" dirty="0">
                <a:solidFill>
                  <a:srgbClr val="000000"/>
                </a:solidFill>
                <a:latin typeface=" Arial"/>
              </a:rPr>
              <a:t>IW Origins</a:t>
            </a:r>
          </a:p>
          <a:p>
            <a:pPr marL="171450" indent="-171450" defTabSz="457200">
              <a:buFont typeface="Arial" panose="020B0604020202020204" pitchFamily="34" charset="0"/>
              <a:buChar char="•"/>
            </a:pPr>
            <a:r>
              <a:rPr lang="en-US" sz="2000" dirty="0">
                <a:solidFill>
                  <a:srgbClr val="000000"/>
                </a:solidFill>
                <a:latin typeface=" Arial"/>
              </a:rPr>
              <a:t>Institutional Modernization</a:t>
            </a:r>
          </a:p>
          <a:p>
            <a:pPr marL="171450" indent="-171450" defTabSz="457200">
              <a:buFont typeface="Arial" panose="020B0604020202020204" pitchFamily="34" charset="0"/>
              <a:buChar char="•"/>
            </a:pPr>
            <a:r>
              <a:rPr lang="en-US" sz="2000" dirty="0">
                <a:solidFill>
                  <a:srgbClr val="000000"/>
                </a:solidFill>
                <a:latin typeface=" Arial"/>
              </a:rPr>
              <a:t>IW Activities and Operations</a:t>
            </a:r>
          </a:p>
          <a:p>
            <a:pPr marL="171450" indent="-171450" defTabSz="457200">
              <a:buFont typeface="Arial" panose="020B0604020202020204" pitchFamily="34" charset="0"/>
              <a:buChar char="•"/>
            </a:pPr>
            <a:r>
              <a:rPr lang="en-US" sz="2000" dirty="0">
                <a:solidFill>
                  <a:srgbClr val="000000"/>
                </a:solidFill>
                <a:latin typeface=" Arial"/>
              </a:rPr>
              <a:t>The IW Academy</a:t>
            </a:r>
          </a:p>
          <a:p>
            <a:pPr marL="171450" indent="-171450" defTabSz="457200">
              <a:buFont typeface="Arial" panose="020B0604020202020204" pitchFamily="34" charset="0"/>
              <a:buChar char="•"/>
            </a:pPr>
            <a:r>
              <a:rPr lang="en-US" sz="2000" dirty="0">
                <a:solidFill>
                  <a:srgbClr val="000000"/>
                </a:solidFill>
                <a:latin typeface=" Arial"/>
              </a:rPr>
              <a:t>IW Academy</a:t>
            </a:r>
          </a:p>
        </p:txBody>
      </p:sp>
    </p:spTree>
    <p:extLst>
      <p:ext uri="{BB962C8B-B14F-4D97-AF65-F5344CB8AC3E}">
        <p14:creationId xmlns:p14="http://schemas.microsoft.com/office/powerpoint/2010/main" val="1787067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swcs-crest.png">
            <a:extLst>
              <a:ext uri="{FF2B5EF4-FFF2-40B4-BE49-F238E27FC236}">
                <a16:creationId xmlns:a16="http://schemas.microsoft.com/office/drawing/2014/main" id="{B4F9B056-708F-C27D-F651-3E92A137D5B9}"/>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a:stretch>
            <a:fillRect/>
          </a:stretch>
        </p:blipFill>
        <p:spPr bwMode="auto">
          <a:xfrm>
            <a:off x="4371976" y="954087"/>
            <a:ext cx="3448047" cy="494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7B01AA9-3CA1-5F54-E484-ED96854B4FD0}"/>
              </a:ext>
            </a:extLst>
          </p:cNvPr>
          <p:cNvSpPr txBox="1"/>
          <p:nvPr/>
        </p:nvSpPr>
        <p:spPr>
          <a:xfrm>
            <a:off x="2826523" y="2721114"/>
            <a:ext cx="6538970" cy="707886"/>
          </a:xfrm>
          <a:prstGeom prst="rect">
            <a:avLst/>
          </a:prstGeom>
          <a:noFill/>
        </p:spPr>
        <p:txBody>
          <a:bodyPr wrap="none" rtlCol="0">
            <a:spAutoFit/>
          </a:bodyPr>
          <a:lstStyle/>
          <a:p>
            <a:pPr algn="ctr" defTabSz="457200"/>
            <a:r>
              <a:rPr lang="en-US" sz="4000" b="1" dirty="0">
                <a:solidFill>
                  <a:srgbClr val="000000"/>
                </a:solidFill>
                <a:latin typeface=" Arial"/>
              </a:rPr>
              <a:t>Questions and Comments</a:t>
            </a:r>
            <a:endParaRPr lang="en-US" sz="2400" dirty="0">
              <a:solidFill>
                <a:srgbClr val="000000"/>
              </a:solidFill>
              <a:latin typeface=" Arial"/>
            </a:endParaRPr>
          </a:p>
        </p:txBody>
      </p:sp>
    </p:spTree>
    <p:extLst>
      <p:ext uri="{BB962C8B-B14F-4D97-AF65-F5344CB8AC3E}">
        <p14:creationId xmlns:p14="http://schemas.microsoft.com/office/powerpoint/2010/main" val="3867251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E8B04C-DD87-AA4A-B817-D761DD1DA07F}"/>
              </a:ext>
            </a:extLst>
          </p:cNvPr>
          <p:cNvSpPr txBox="1"/>
          <p:nvPr/>
        </p:nvSpPr>
        <p:spPr>
          <a:xfrm>
            <a:off x="0" y="132711"/>
            <a:ext cx="12192000" cy="584775"/>
          </a:xfrm>
          <a:prstGeom prst="rect">
            <a:avLst/>
          </a:prstGeom>
          <a:noFill/>
        </p:spPr>
        <p:txBody>
          <a:bodyPr wrap="square" rtlCol="0">
            <a:spAutoFit/>
          </a:bodyPr>
          <a:lstStyle/>
          <a:p>
            <a:pPr algn="ctr" defTabSz="457200"/>
            <a:r>
              <a:rPr lang="en-US" sz="3200" b="1" dirty="0">
                <a:solidFill>
                  <a:schemeClr val="bg1"/>
                </a:solidFill>
                <a:latin typeface=" Arial"/>
              </a:rPr>
              <a:t>Irregular Warfare Origins</a:t>
            </a:r>
          </a:p>
        </p:txBody>
      </p:sp>
      <p:grpSp>
        <p:nvGrpSpPr>
          <p:cNvPr id="5" name="Group 4">
            <a:extLst>
              <a:ext uri="{FF2B5EF4-FFF2-40B4-BE49-F238E27FC236}">
                <a16:creationId xmlns:a16="http://schemas.microsoft.com/office/drawing/2014/main" id="{8221CB45-0F78-A2F6-18D8-3DE24FBE5DAD}"/>
              </a:ext>
            </a:extLst>
          </p:cNvPr>
          <p:cNvGrpSpPr/>
          <p:nvPr/>
        </p:nvGrpSpPr>
        <p:grpSpPr>
          <a:xfrm>
            <a:off x="646583" y="1422393"/>
            <a:ext cx="10898833" cy="3477875"/>
            <a:chOff x="1031567" y="1717668"/>
            <a:chExt cx="12415128" cy="3477875"/>
          </a:xfrm>
        </p:grpSpPr>
        <p:pic>
          <p:nvPicPr>
            <p:cNvPr id="3" name="Picture 2" descr="swcs-crest_small.png">
              <a:extLst>
                <a:ext uri="{FF2B5EF4-FFF2-40B4-BE49-F238E27FC236}">
                  <a16:creationId xmlns:a16="http://schemas.microsoft.com/office/drawing/2014/main" id="{947C1E83-5D12-C6A4-B135-3D75C65CB896}"/>
                </a:ext>
              </a:extLst>
            </p:cNvPr>
            <p:cNvPicPr>
              <a:picLocks noChangeAspect="1"/>
            </p:cNvPicPr>
            <p:nvPr/>
          </p:nvPicPr>
          <p:blipFill>
            <a:blip r:embed="rId2" cstate="print"/>
            <a:stretch>
              <a:fillRect/>
            </a:stretch>
          </p:blipFill>
          <p:spPr>
            <a:xfrm>
              <a:off x="1031567" y="1727661"/>
              <a:ext cx="217811" cy="268287"/>
            </a:xfrm>
            <a:prstGeom prst="rect">
              <a:avLst/>
            </a:prstGeom>
          </p:spPr>
        </p:pic>
        <p:sp>
          <p:nvSpPr>
            <p:cNvPr id="4" name="TextBox 3">
              <a:extLst>
                <a:ext uri="{FF2B5EF4-FFF2-40B4-BE49-F238E27FC236}">
                  <a16:creationId xmlns:a16="http://schemas.microsoft.com/office/drawing/2014/main" id="{535B6485-1B27-C5ED-DB44-F604A9F87B7B}"/>
                </a:ext>
              </a:extLst>
            </p:cNvPr>
            <p:cNvSpPr txBox="1"/>
            <p:nvPr/>
          </p:nvSpPr>
          <p:spPr>
            <a:xfrm>
              <a:off x="1288706" y="1717668"/>
              <a:ext cx="12157989" cy="3477875"/>
            </a:xfrm>
            <a:prstGeom prst="rect">
              <a:avLst/>
            </a:prstGeom>
            <a:noFill/>
          </p:spPr>
          <p:txBody>
            <a:bodyPr wrap="square" rtlCol="0">
              <a:spAutoFit/>
            </a:bodyPr>
            <a:lstStyle>
              <a:defPPr>
                <a:defRPr lang="en-US"/>
              </a:defPPr>
              <a:lvl1pPr>
                <a:lnSpc>
                  <a:spcPts val="2400"/>
                </a:lnSpc>
                <a:defRPr sz="2000">
                  <a:solidFill>
                    <a:srgbClr val="000000"/>
                  </a:solidFill>
                  <a:latin typeface=" Arial"/>
                </a:defRPr>
              </a:lvl1pPr>
            </a:lstStyle>
            <a:p>
              <a:r>
                <a:rPr lang="en-US" i="1" dirty="0"/>
                <a:t>Absent conventional or nuclear war, we find ourselves confronted with, “…another type of warfare, new in its intensity, ancient in its origins, war by guerillas, subversives, insurgents, assassins, war by ambush instead of aggression...a form of warfare uniquely adapted…these are the kinks of challenges that will be before us in the next decade if freedom is to be saved a whole new kind of strategy, a wholly different kind of force, and there a new and wholly different kind of military training…your education must prepare you for the non-military problems you will face.”</a:t>
              </a:r>
            </a:p>
            <a:p>
              <a:pPr algn="r"/>
              <a:endParaRPr lang="en-US" sz="1800" dirty="0"/>
            </a:p>
            <a:p>
              <a:pPr algn="r"/>
              <a:r>
                <a:rPr lang="en-US" sz="1800" dirty="0"/>
                <a:t>(President John F. Kennedy’s remarks at the 1962 graduation exercises at the United States Military Academy in West Point NY)</a:t>
              </a:r>
              <a:br>
                <a:rPr lang="en-US" sz="2400" dirty="0"/>
              </a:br>
              <a:r>
                <a:rPr lang="en-US" sz="2400" dirty="0"/>
                <a:t> </a:t>
              </a:r>
            </a:p>
          </p:txBody>
        </p:sp>
      </p:grpSp>
      <p:grpSp>
        <p:nvGrpSpPr>
          <p:cNvPr id="9" name="Group 8">
            <a:extLst>
              <a:ext uri="{FF2B5EF4-FFF2-40B4-BE49-F238E27FC236}">
                <a16:creationId xmlns:a16="http://schemas.microsoft.com/office/drawing/2014/main" id="{1544BBA9-DAE7-FF89-3E66-E626ABD04AC2}"/>
              </a:ext>
            </a:extLst>
          </p:cNvPr>
          <p:cNvGrpSpPr/>
          <p:nvPr/>
        </p:nvGrpSpPr>
        <p:grpSpPr>
          <a:xfrm>
            <a:off x="646583" y="4953448"/>
            <a:ext cx="10544134" cy="1323439"/>
            <a:chOff x="1031567" y="1717668"/>
            <a:chExt cx="10544135" cy="1112511"/>
          </a:xfrm>
        </p:grpSpPr>
        <p:pic>
          <p:nvPicPr>
            <p:cNvPr id="10" name="Picture 9" descr="swcs-crest_small.png">
              <a:extLst>
                <a:ext uri="{FF2B5EF4-FFF2-40B4-BE49-F238E27FC236}">
                  <a16:creationId xmlns:a16="http://schemas.microsoft.com/office/drawing/2014/main" id="{E2A61D6F-1AD5-276F-55C7-EA402170014C}"/>
                </a:ext>
              </a:extLst>
            </p:cNvPr>
            <p:cNvPicPr>
              <a:picLocks noChangeAspect="1"/>
            </p:cNvPicPr>
            <p:nvPr/>
          </p:nvPicPr>
          <p:blipFill>
            <a:blip r:embed="rId2" cstate="print"/>
            <a:stretch>
              <a:fillRect/>
            </a:stretch>
          </p:blipFill>
          <p:spPr>
            <a:xfrm>
              <a:off x="1031567" y="1727661"/>
              <a:ext cx="217811" cy="268287"/>
            </a:xfrm>
            <a:prstGeom prst="rect">
              <a:avLst/>
            </a:prstGeom>
          </p:spPr>
        </p:pic>
        <p:sp>
          <p:nvSpPr>
            <p:cNvPr id="11" name="TextBox 10">
              <a:extLst>
                <a:ext uri="{FF2B5EF4-FFF2-40B4-BE49-F238E27FC236}">
                  <a16:creationId xmlns:a16="http://schemas.microsoft.com/office/drawing/2014/main" id="{3193D161-9A87-A0CA-9E17-79D2CC206C7F}"/>
                </a:ext>
              </a:extLst>
            </p:cNvPr>
            <p:cNvSpPr txBox="1"/>
            <p:nvPr/>
          </p:nvSpPr>
          <p:spPr>
            <a:xfrm>
              <a:off x="1288706" y="1717668"/>
              <a:ext cx="10286996" cy="1112511"/>
            </a:xfrm>
            <a:prstGeom prst="rect">
              <a:avLst/>
            </a:prstGeom>
            <a:noFill/>
          </p:spPr>
          <p:txBody>
            <a:bodyPr wrap="square" rtlCol="0">
              <a:spAutoFit/>
            </a:bodyPr>
            <a:lstStyle>
              <a:defPPr>
                <a:defRPr lang="en-US"/>
              </a:defPPr>
              <a:lvl1pPr>
                <a:lnSpc>
                  <a:spcPts val="2400"/>
                </a:lnSpc>
                <a:defRPr sz="2000">
                  <a:solidFill>
                    <a:srgbClr val="000000"/>
                  </a:solidFill>
                  <a:latin typeface=" Arial"/>
                </a:defRPr>
              </a:lvl1pPr>
            </a:lstStyle>
            <a:p>
              <a:r>
                <a:rPr lang="en-US" dirty="0"/>
                <a:t>The Army’s Irregular Warfare Proponent/Academy located at the United States Army John F. Kennedy Special Warfare Center and School (USAJFKSWCS) must define, teach, and then institutionalize how unique IW operations and activities complement and enable conventional forces and whole-of-government overseas activities. </a:t>
              </a:r>
            </a:p>
          </p:txBody>
        </p:sp>
      </p:grpSp>
    </p:spTree>
    <p:extLst>
      <p:ext uri="{BB962C8B-B14F-4D97-AF65-F5344CB8AC3E}">
        <p14:creationId xmlns:p14="http://schemas.microsoft.com/office/powerpoint/2010/main" val="2128640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E8B04C-DD87-AA4A-B817-D761DD1DA07F}"/>
              </a:ext>
            </a:extLst>
          </p:cNvPr>
          <p:cNvSpPr txBox="1"/>
          <p:nvPr/>
        </p:nvSpPr>
        <p:spPr>
          <a:xfrm>
            <a:off x="0" y="132711"/>
            <a:ext cx="12192000" cy="584775"/>
          </a:xfrm>
          <a:prstGeom prst="rect">
            <a:avLst/>
          </a:prstGeom>
          <a:noFill/>
        </p:spPr>
        <p:txBody>
          <a:bodyPr wrap="square" rtlCol="0">
            <a:spAutoFit/>
          </a:bodyPr>
          <a:lstStyle/>
          <a:p>
            <a:pPr algn="ctr" defTabSz="457200"/>
            <a:r>
              <a:rPr lang="en-US" sz="3200" b="1" dirty="0">
                <a:solidFill>
                  <a:schemeClr val="bg1"/>
                </a:solidFill>
                <a:latin typeface=" Arial"/>
              </a:rPr>
              <a:t>Institutional Modernization</a:t>
            </a:r>
          </a:p>
        </p:txBody>
      </p:sp>
      <p:grpSp>
        <p:nvGrpSpPr>
          <p:cNvPr id="5" name="Group 4">
            <a:extLst>
              <a:ext uri="{FF2B5EF4-FFF2-40B4-BE49-F238E27FC236}">
                <a16:creationId xmlns:a16="http://schemas.microsoft.com/office/drawing/2014/main" id="{8221CB45-0F78-A2F6-18D8-3DE24FBE5DAD}"/>
              </a:ext>
            </a:extLst>
          </p:cNvPr>
          <p:cNvGrpSpPr/>
          <p:nvPr/>
        </p:nvGrpSpPr>
        <p:grpSpPr>
          <a:xfrm>
            <a:off x="707102" y="1587072"/>
            <a:ext cx="11180169" cy="1631216"/>
            <a:chOff x="1031567" y="1717668"/>
            <a:chExt cx="12640773" cy="1631216"/>
          </a:xfrm>
        </p:grpSpPr>
        <p:pic>
          <p:nvPicPr>
            <p:cNvPr id="3" name="Picture 2" descr="swcs-crest_small.png">
              <a:extLst>
                <a:ext uri="{FF2B5EF4-FFF2-40B4-BE49-F238E27FC236}">
                  <a16:creationId xmlns:a16="http://schemas.microsoft.com/office/drawing/2014/main" id="{947C1E83-5D12-C6A4-B135-3D75C65CB896}"/>
                </a:ext>
              </a:extLst>
            </p:cNvPr>
            <p:cNvPicPr>
              <a:picLocks noChangeAspect="1"/>
            </p:cNvPicPr>
            <p:nvPr/>
          </p:nvPicPr>
          <p:blipFill>
            <a:blip r:embed="rId2" cstate="print"/>
            <a:stretch>
              <a:fillRect/>
            </a:stretch>
          </p:blipFill>
          <p:spPr>
            <a:xfrm>
              <a:off x="1031567" y="1727661"/>
              <a:ext cx="217811" cy="268287"/>
            </a:xfrm>
            <a:prstGeom prst="rect">
              <a:avLst/>
            </a:prstGeom>
          </p:spPr>
        </p:pic>
        <p:sp>
          <p:nvSpPr>
            <p:cNvPr id="4" name="TextBox 3">
              <a:extLst>
                <a:ext uri="{FF2B5EF4-FFF2-40B4-BE49-F238E27FC236}">
                  <a16:creationId xmlns:a16="http://schemas.microsoft.com/office/drawing/2014/main" id="{535B6485-1B27-C5ED-DB44-F604A9F87B7B}"/>
                </a:ext>
              </a:extLst>
            </p:cNvPr>
            <p:cNvSpPr txBox="1"/>
            <p:nvPr/>
          </p:nvSpPr>
          <p:spPr>
            <a:xfrm>
              <a:off x="1288706" y="1717668"/>
              <a:ext cx="12383634" cy="1631216"/>
            </a:xfrm>
            <a:prstGeom prst="rect">
              <a:avLst/>
            </a:prstGeom>
            <a:noFill/>
          </p:spPr>
          <p:txBody>
            <a:bodyPr wrap="square" rtlCol="0">
              <a:spAutoFit/>
            </a:bodyPr>
            <a:lstStyle/>
            <a:p>
              <a:pPr defTabSz="457200">
                <a:lnSpc>
                  <a:spcPts val="2400"/>
                </a:lnSpc>
              </a:pPr>
              <a:r>
                <a:rPr lang="en-US" sz="2000" dirty="0">
                  <a:solidFill>
                    <a:srgbClr val="000000"/>
                  </a:solidFill>
                  <a:latin typeface=" Arial"/>
                </a:rPr>
                <a:t>The Army’s large-scale combat operations model perceives an exceptionally linear, contiguous,</a:t>
              </a:r>
            </a:p>
            <a:p>
              <a:pPr defTabSz="457200">
                <a:lnSpc>
                  <a:spcPts val="2400"/>
                </a:lnSpc>
              </a:pPr>
              <a:r>
                <a:rPr lang="en-US" sz="2000" dirty="0">
                  <a:solidFill>
                    <a:srgbClr val="000000"/>
                  </a:solidFill>
                  <a:latin typeface=" Arial"/>
                </a:rPr>
                <a:t>and physically defined geographic space for separating the conflict area immediately forward</a:t>
              </a:r>
            </a:p>
            <a:p>
              <a:pPr defTabSz="457200">
                <a:lnSpc>
                  <a:spcPts val="2400"/>
                </a:lnSpc>
              </a:pPr>
              <a:r>
                <a:rPr lang="en-US" sz="2000" dirty="0">
                  <a:solidFill>
                    <a:srgbClr val="000000"/>
                  </a:solidFill>
                  <a:latin typeface=" Arial"/>
                </a:rPr>
                <a:t>of the line of attack.</a:t>
              </a:r>
            </a:p>
            <a:p>
              <a:pPr algn="ctr" defTabSz="457200"/>
              <a:br>
                <a:rPr lang="en-US" sz="2000" dirty="0">
                  <a:solidFill>
                    <a:srgbClr val="000000"/>
                  </a:solidFill>
                  <a:latin typeface=" Arial"/>
                </a:rPr>
              </a:br>
              <a:r>
                <a:rPr lang="en-US" sz="2000" dirty="0">
                  <a:solidFill>
                    <a:srgbClr val="000000"/>
                  </a:solidFill>
                  <a:latin typeface=" Arial"/>
                </a:rPr>
                <a:t> </a:t>
              </a:r>
            </a:p>
          </p:txBody>
        </p:sp>
      </p:grpSp>
      <p:grpSp>
        <p:nvGrpSpPr>
          <p:cNvPr id="6" name="Group 5">
            <a:extLst>
              <a:ext uri="{FF2B5EF4-FFF2-40B4-BE49-F238E27FC236}">
                <a16:creationId xmlns:a16="http://schemas.microsoft.com/office/drawing/2014/main" id="{445EFA96-E642-E351-DE5A-B43BF593DF3D}"/>
              </a:ext>
            </a:extLst>
          </p:cNvPr>
          <p:cNvGrpSpPr/>
          <p:nvPr/>
        </p:nvGrpSpPr>
        <p:grpSpPr>
          <a:xfrm>
            <a:off x="707102" y="3169641"/>
            <a:ext cx="10544134" cy="1323439"/>
            <a:chOff x="1031567" y="1717668"/>
            <a:chExt cx="10544135" cy="1112512"/>
          </a:xfrm>
        </p:grpSpPr>
        <p:pic>
          <p:nvPicPr>
            <p:cNvPr id="7" name="Picture 6" descr="swcs-crest_small.png">
              <a:extLst>
                <a:ext uri="{FF2B5EF4-FFF2-40B4-BE49-F238E27FC236}">
                  <a16:creationId xmlns:a16="http://schemas.microsoft.com/office/drawing/2014/main" id="{73EF3B94-75F2-DDE7-57DF-148AE6803D9D}"/>
                </a:ext>
              </a:extLst>
            </p:cNvPr>
            <p:cNvPicPr>
              <a:picLocks noChangeAspect="1"/>
            </p:cNvPicPr>
            <p:nvPr/>
          </p:nvPicPr>
          <p:blipFill>
            <a:blip r:embed="rId2" cstate="print"/>
            <a:stretch>
              <a:fillRect/>
            </a:stretch>
          </p:blipFill>
          <p:spPr>
            <a:xfrm>
              <a:off x="1031567" y="1727661"/>
              <a:ext cx="217811" cy="268287"/>
            </a:xfrm>
            <a:prstGeom prst="rect">
              <a:avLst/>
            </a:prstGeom>
          </p:spPr>
        </p:pic>
        <p:sp>
          <p:nvSpPr>
            <p:cNvPr id="8" name="TextBox 7">
              <a:extLst>
                <a:ext uri="{FF2B5EF4-FFF2-40B4-BE49-F238E27FC236}">
                  <a16:creationId xmlns:a16="http://schemas.microsoft.com/office/drawing/2014/main" id="{DEA6BB7D-C064-8D5B-43B9-4AD76CB93EDA}"/>
                </a:ext>
              </a:extLst>
            </p:cNvPr>
            <p:cNvSpPr txBox="1"/>
            <p:nvPr/>
          </p:nvSpPr>
          <p:spPr>
            <a:xfrm>
              <a:off x="1288706" y="1717668"/>
              <a:ext cx="10286996" cy="828347"/>
            </a:xfrm>
            <a:prstGeom prst="rect">
              <a:avLst/>
            </a:prstGeom>
            <a:noFill/>
          </p:spPr>
          <p:txBody>
            <a:bodyPr wrap="square" rtlCol="0">
              <a:spAutoFit/>
            </a:bodyPr>
            <a:lstStyle>
              <a:defPPr>
                <a:defRPr lang="en-US"/>
              </a:defPPr>
              <a:lvl1pPr>
                <a:lnSpc>
                  <a:spcPts val="2400"/>
                </a:lnSpc>
                <a:defRPr sz="2000">
                  <a:solidFill>
                    <a:srgbClr val="000000"/>
                  </a:solidFill>
                  <a:latin typeface=" Arial"/>
                </a:defRPr>
              </a:lvl1pPr>
            </a:lstStyle>
            <a:p>
              <a:r>
                <a:rPr lang="en-US" dirty="0"/>
                <a:t>Although descriptive to maneuver forces, the Army multidomain operations concept does not address the potential operations and activities occurring beyond the strategic flanks and periphery of the predominantly kinetic fight – whereas Irregular Warfare activities and operations offer options. </a:t>
              </a:r>
            </a:p>
          </p:txBody>
        </p:sp>
      </p:grpSp>
      <p:grpSp>
        <p:nvGrpSpPr>
          <p:cNvPr id="9" name="Group 8">
            <a:extLst>
              <a:ext uri="{FF2B5EF4-FFF2-40B4-BE49-F238E27FC236}">
                <a16:creationId xmlns:a16="http://schemas.microsoft.com/office/drawing/2014/main" id="{1BDB8154-F801-349D-DF8B-21E385514C7E}"/>
              </a:ext>
            </a:extLst>
          </p:cNvPr>
          <p:cNvGrpSpPr/>
          <p:nvPr/>
        </p:nvGrpSpPr>
        <p:grpSpPr>
          <a:xfrm>
            <a:off x="707102" y="4816859"/>
            <a:ext cx="10544134" cy="1015663"/>
            <a:chOff x="1031567" y="1717668"/>
            <a:chExt cx="10544135" cy="853788"/>
          </a:xfrm>
        </p:grpSpPr>
        <p:pic>
          <p:nvPicPr>
            <p:cNvPr id="10" name="Picture 9" descr="swcs-crest_small.png">
              <a:extLst>
                <a:ext uri="{FF2B5EF4-FFF2-40B4-BE49-F238E27FC236}">
                  <a16:creationId xmlns:a16="http://schemas.microsoft.com/office/drawing/2014/main" id="{9F1585D5-79F1-32B7-0BF0-8CA41B6B03A7}"/>
                </a:ext>
              </a:extLst>
            </p:cNvPr>
            <p:cNvPicPr>
              <a:picLocks noChangeAspect="1"/>
            </p:cNvPicPr>
            <p:nvPr/>
          </p:nvPicPr>
          <p:blipFill>
            <a:blip r:embed="rId2" cstate="print"/>
            <a:stretch>
              <a:fillRect/>
            </a:stretch>
          </p:blipFill>
          <p:spPr>
            <a:xfrm>
              <a:off x="1031567" y="1727661"/>
              <a:ext cx="217811" cy="268287"/>
            </a:xfrm>
            <a:prstGeom prst="rect">
              <a:avLst/>
            </a:prstGeom>
          </p:spPr>
        </p:pic>
        <p:sp>
          <p:nvSpPr>
            <p:cNvPr id="11" name="TextBox 10">
              <a:extLst>
                <a:ext uri="{FF2B5EF4-FFF2-40B4-BE49-F238E27FC236}">
                  <a16:creationId xmlns:a16="http://schemas.microsoft.com/office/drawing/2014/main" id="{FB4CE752-F568-6F51-4D1A-7AB4A684A915}"/>
                </a:ext>
              </a:extLst>
            </p:cNvPr>
            <p:cNvSpPr txBox="1"/>
            <p:nvPr/>
          </p:nvSpPr>
          <p:spPr>
            <a:xfrm>
              <a:off x="1288706" y="1717668"/>
              <a:ext cx="10286996" cy="853788"/>
            </a:xfrm>
            <a:prstGeom prst="rect">
              <a:avLst/>
            </a:prstGeom>
            <a:noFill/>
          </p:spPr>
          <p:txBody>
            <a:bodyPr wrap="square" rtlCol="0">
              <a:spAutoFit/>
            </a:bodyPr>
            <a:lstStyle>
              <a:defPPr>
                <a:defRPr lang="en-US"/>
              </a:defPPr>
              <a:lvl1pPr>
                <a:lnSpc>
                  <a:spcPts val="2400"/>
                </a:lnSpc>
                <a:defRPr sz="2000">
                  <a:solidFill>
                    <a:srgbClr val="000000"/>
                  </a:solidFill>
                  <a:latin typeface=" Arial"/>
                </a:defRPr>
              </a:lvl1pPr>
            </a:lstStyle>
            <a:p>
              <a:r>
                <a:rPr lang="en-US" dirty="0"/>
                <a:t>To balance the focus on large-scale combat operations, ARSOF must institutionalize how to integrate unique Irregular Warfare operations and activities in the Army and the joint force. </a:t>
              </a:r>
            </a:p>
          </p:txBody>
        </p:sp>
      </p:grpSp>
    </p:spTree>
    <p:extLst>
      <p:ext uri="{BB962C8B-B14F-4D97-AF65-F5344CB8AC3E}">
        <p14:creationId xmlns:p14="http://schemas.microsoft.com/office/powerpoint/2010/main" val="2555123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6938699-23A3-C6A5-4B21-C50BB25A8DCD}"/>
              </a:ext>
            </a:extLst>
          </p:cNvPr>
          <p:cNvSpPr txBox="1"/>
          <p:nvPr/>
        </p:nvSpPr>
        <p:spPr>
          <a:xfrm>
            <a:off x="4058682" y="1479979"/>
            <a:ext cx="6988590" cy="411168"/>
          </a:xfrm>
          <a:prstGeom prst="rect">
            <a:avLst/>
          </a:prstGeom>
          <a:noFill/>
        </p:spPr>
        <p:txBody>
          <a:bodyPr rot="0" spcFirstLastPara="0" vertOverflow="overflow" horzOverflow="overflow" vert="horz" wrap="square" lIns="64292" tIns="32146" rIns="64292" bIns="32146" numCol="1" spcCol="0" rtlCol="0" fromWordArt="0" anchor="t" anchorCtr="0" forceAA="0" compatLnSpc="1">
            <a:prstTxWarp prst="textNoShape">
              <a:avLst/>
            </a:prstTxWarp>
            <a:spAutoFit/>
          </a:bodyPr>
          <a:lstStyle/>
          <a:p>
            <a:r>
              <a:rPr lang="en-US" sz="2250" b="1" dirty="0">
                <a:latin typeface="Arial"/>
                <a:cs typeface="Arial"/>
              </a:rPr>
              <a:t>Irregular Warfare Mission Analysis:</a:t>
            </a:r>
          </a:p>
        </p:txBody>
      </p:sp>
      <p:sp>
        <p:nvSpPr>
          <p:cNvPr id="7" name="TextBox 6">
            <a:extLst>
              <a:ext uri="{FF2B5EF4-FFF2-40B4-BE49-F238E27FC236}">
                <a16:creationId xmlns:a16="http://schemas.microsoft.com/office/drawing/2014/main" id="{17463357-82FB-40E3-93FE-CD0143D75B1A}"/>
              </a:ext>
            </a:extLst>
          </p:cNvPr>
          <p:cNvSpPr txBox="1"/>
          <p:nvPr/>
        </p:nvSpPr>
        <p:spPr>
          <a:xfrm>
            <a:off x="4058682" y="2082642"/>
            <a:ext cx="7440925" cy="3896097"/>
          </a:xfrm>
          <a:prstGeom prst="rect">
            <a:avLst/>
          </a:prstGeom>
          <a:noFill/>
        </p:spPr>
        <p:txBody>
          <a:bodyPr rot="0" spcFirstLastPara="0" vertOverflow="overflow" horzOverflow="overflow" vert="horz" wrap="square" lIns="64292" tIns="32146" rIns="64292" bIns="32146" numCol="1" spcCol="0" rtlCol="0" fromWordArt="0" anchor="t" anchorCtr="0" forceAA="0" compatLnSpc="1">
            <a:prstTxWarp prst="textNoShape">
              <a:avLst/>
            </a:prstTxWarp>
            <a:spAutoFit/>
          </a:bodyPr>
          <a:lstStyle/>
          <a:p>
            <a:r>
              <a:rPr lang="en-US" sz="1969" dirty="0">
                <a:latin typeface="Arial"/>
                <a:cs typeface="Arial"/>
              </a:rPr>
              <a:t>Adapting our approach and institutionalization of IW is critical to the Department’s success in supporting a </a:t>
            </a:r>
            <a:r>
              <a:rPr lang="en-US" sz="1969" b="1" dirty="0">
                <a:latin typeface="Arial"/>
                <a:cs typeface="Arial"/>
              </a:rPr>
              <a:t>whole-of-government approach to competition.</a:t>
            </a:r>
          </a:p>
          <a:p>
            <a:endParaRPr lang="en-US" sz="1969" dirty="0">
              <a:latin typeface="Arial"/>
              <a:cs typeface="Arial"/>
            </a:endParaRPr>
          </a:p>
          <a:p>
            <a:r>
              <a:rPr lang="en-US" sz="1969" b="1" dirty="0">
                <a:latin typeface="Arial"/>
                <a:cs typeface="Arial"/>
              </a:rPr>
              <a:t>Irregular warfare is as strategically important as traditional warfare. </a:t>
            </a:r>
            <a:r>
              <a:rPr lang="en-US" sz="1969" dirty="0">
                <a:latin typeface="Arial"/>
                <a:cs typeface="Arial"/>
              </a:rPr>
              <a:t>It is a vital component of our defense strategy, </a:t>
            </a:r>
          </a:p>
          <a:p>
            <a:r>
              <a:rPr lang="en-US" sz="1969" dirty="0">
                <a:latin typeface="Arial"/>
                <a:cs typeface="Arial"/>
              </a:rPr>
              <a:t>military campaigning, and warfighting. </a:t>
            </a:r>
          </a:p>
          <a:p>
            <a:endParaRPr lang="en-US" sz="1969" dirty="0">
              <a:latin typeface="Arial"/>
              <a:cs typeface="Arial"/>
            </a:endParaRPr>
          </a:p>
          <a:p>
            <a:r>
              <a:rPr lang="en-US" sz="1969" dirty="0">
                <a:latin typeface="Arial"/>
                <a:cs typeface="Arial"/>
              </a:rPr>
              <a:t>Our strategic culture must adapt to embrace the mindset necessary to succeed in persistent, long-term irregular warfare missions and compete more effectively against all adversaries in all the physical domains and the information environment</a:t>
            </a:r>
          </a:p>
          <a:p>
            <a:endParaRPr lang="en-US" sz="1266" dirty="0"/>
          </a:p>
        </p:txBody>
      </p:sp>
      <p:sp>
        <p:nvSpPr>
          <p:cNvPr id="10" name="Title 3">
            <a:extLst>
              <a:ext uri="{FF2B5EF4-FFF2-40B4-BE49-F238E27FC236}">
                <a16:creationId xmlns:a16="http://schemas.microsoft.com/office/drawing/2014/main" id="{D522523D-ABB1-DF9B-CD2D-C77909CE0F99}"/>
              </a:ext>
            </a:extLst>
          </p:cNvPr>
          <p:cNvSpPr txBox="1">
            <a:spLocks/>
          </p:cNvSpPr>
          <p:nvPr/>
        </p:nvSpPr>
        <p:spPr>
          <a:xfrm>
            <a:off x="1096841" y="173801"/>
            <a:ext cx="10279216" cy="622072"/>
          </a:xfrm>
          <a:prstGeom prst="rect">
            <a:avLst/>
          </a:prstGeom>
        </p:spPr>
        <p:txBody>
          <a:bodyPr vert="horz" lIns="91437" tIns="45719" rIns="91437" bIns="45719" rtlCol="0" anchor="ctr">
            <a:normAutofit fontScale="92500"/>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307">
              <a:defRPr/>
            </a:pPr>
            <a:r>
              <a:rPr lang="en-US" sz="3586" b="1" dirty="0">
                <a:solidFill>
                  <a:prstClr val="white"/>
                </a:solidFill>
                <a:latin typeface="Arial"/>
                <a:cs typeface="Arial"/>
              </a:rPr>
              <a:t>Why IW is Critical to </a:t>
            </a:r>
            <a:r>
              <a:rPr lang="en-US" sz="3586" b="1" dirty="0" err="1">
                <a:solidFill>
                  <a:prstClr val="white"/>
                </a:solidFill>
                <a:latin typeface="Arial"/>
                <a:cs typeface="Arial"/>
              </a:rPr>
              <a:t>WoG</a:t>
            </a:r>
            <a:r>
              <a:rPr lang="en-US" sz="3586" b="1" dirty="0">
                <a:solidFill>
                  <a:prstClr val="white"/>
                </a:solidFill>
                <a:latin typeface="Arial"/>
                <a:cs typeface="Arial"/>
              </a:rPr>
              <a:t>, vital to </a:t>
            </a:r>
            <a:r>
              <a:rPr lang="en-US" sz="3586" b="1" dirty="0">
                <a:solidFill>
                  <a:schemeClr val="bg1"/>
                </a:solidFill>
                <a:latin typeface="Arial"/>
                <a:cs typeface="Arial"/>
              </a:rPr>
              <a:t>Campaigning</a:t>
            </a:r>
            <a:endParaRPr lang="en-US" sz="3600" b="1"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5631463-561F-CBFD-B5B3-DA940CE24078}"/>
              </a:ext>
            </a:extLst>
          </p:cNvPr>
          <p:cNvPicPr>
            <a:picLocks noChangeAspect="1"/>
          </p:cNvPicPr>
          <p:nvPr/>
        </p:nvPicPr>
        <p:blipFill>
          <a:blip r:embed="rId2"/>
          <a:stretch>
            <a:fillRect/>
          </a:stretch>
        </p:blipFill>
        <p:spPr>
          <a:xfrm>
            <a:off x="810733" y="1891147"/>
            <a:ext cx="2812627" cy="36310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78083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etter&#10;&#10;Description automatically generated">
            <a:extLst>
              <a:ext uri="{FF2B5EF4-FFF2-40B4-BE49-F238E27FC236}">
                <a16:creationId xmlns:a16="http://schemas.microsoft.com/office/drawing/2014/main" id="{DF23CA13-EEED-FA9A-DFAA-A98E056E4CD3}"/>
              </a:ext>
            </a:extLst>
          </p:cNvPr>
          <p:cNvPicPr>
            <a:picLocks noChangeAspect="1"/>
          </p:cNvPicPr>
          <p:nvPr/>
        </p:nvPicPr>
        <p:blipFill>
          <a:blip r:embed="rId2"/>
          <a:stretch>
            <a:fillRect/>
          </a:stretch>
        </p:blipFill>
        <p:spPr>
          <a:xfrm>
            <a:off x="758796" y="1822354"/>
            <a:ext cx="2812627" cy="36595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a:extLst>
              <a:ext uri="{FF2B5EF4-FFF2-40B4-BE49-F238E27FC236}">
                <a16:creationId xmlns:a16="http://schemas.microsoft.com/office/drawing/2014/main" id="{16938699-23A3-C6A5-4B21-C50BB25A8DCD}"/>
              </a:ext>
            </a:extLst>
          </p:cNvPr>
          <p:cNvSpPr txBox="1"/>
          <p:nvPr/>
        </p:nvSpPr>
        <p:spPr>
          <a:xfrm>
            <a:off x="4090613" y="1170401"/>
            <a:ext cx="6988590" cy="800634"/>
          </a:xfrm>
          <a:prstGeom prst="rect">
            <a:avLst/>
          </a:prstGeom>
          <a:noFill/>
        </p:spPr>
        <p:txBody>
          <a:bodyPr rot="0" spcFirstLastPara="0" vertOverflow="overflow" horzOverflow="overflow" vert="horz" wrap="square" lIns="64292" tIns="32146" rIns="64292" bIns="32146" numCol="1" spcCol="0" rtlCol="0" fromWordArt="0" anchor="t" anchorCtr="0" forceAA="0" compatLnSpc="1">
            <a:prstTxWarp prst="textNoShape">
              <a:avLst/>
            </a:prstTxWarp>
            <a:spAutoFit/>
          </a:bodyPr>
          <a:lstStyle/>
          <a:p>
            <a:r>
              <a:rPr lang="en-US" sz="2250" b="1">
                <a:latin typeface="Arial"/>
                <a:cs typeface="Arial"/>
              </a:rPr>
              <a:t>Curriculum </a:t>
            </a:r>
            <a:r>
              <a:rPr lang="en-US" sz="2531" b="1">
                <a:latin typeface="Arial"/>
                <a:cs typeface="Arial"/>
              </a:rPr>
              <a:t>Development</a:t>
            </a:r>
            <a:r>
              <a:rPr lang="en-US" sz="2250" b="1">
                <a:latin typeface="Arial"/>
                <a:cs typeface="Arial"/>
              </a:rPr>
              <a:t> Guide for Irregular Warfare:</a:t>
            </a:r>
          </a:p>
        </p:txBody>
      </p:sp>
      <p:sp>
        <p:nvSpPr>
          <p:cNvPr id="7" name="TextBox 6">
            <a:extLst>
              <a:ext uri="{FF2B5EF4-FFF2-40B4-BE49-F238E27FC236}">
                <a16:creationId xmlns:a16="http://schemas.microsoft.com/office/drawing/2014/main" id="{17463357-82FB-40E3-93FE-CD0143D75B1A}"/>
              </a:ext>
            </a:extLst>
          </p:cNvPr>
          <p:cNvSpPr txBox="1"/>
          <p:nvPr/>
        </p:nvSpPr>
        <p:spPr>
          <a:xfrm>
            <a:off x="4058682" y="2082642"/>
            <a:ext cx="7440925" cy="4502160"/>
          </a:xfrm>
          <a:prstGeom prst="rect">
            <a:avLst/>
          </a:prstGeom>
          <a:noFill/>
        </p:spPr>
        <p:txBody>
          <a:bodyPr rot="0" spcFirstLastPara="0" vertOverflow="overflow" horzOverflow="overflow" vert="horz" wrap="square" lIns="64292" tIns="32146" rIns="64292" bIns="32146" numCol="1" spcCol="0" rtlCol="0" fromWordArt="0" anchor="t" anchorCtr="0" forceAA="0" compatLnSpc="1">
            <a:prstTxWarp prst="textNoShape">
              <a:avLst/>
            </a:prstTxWarp>
            <a:spAutoFit/>
          </a:bodyPr>
          <a:lstStyle/>
          <a:p>
            <a:r>
              <a:rPr lang="en-US" sz="1969" dirty="0">
                <a:latin typeface="Arial"/>
                <a:cs typeface="Arial"/>
              </a:rPr>
              <a:t>Highlights IW requirements and provides context and resources for instructors to incorporate IW learning into programs and courses.</a:t>
            </a:r>
          </a:p>
          <a:p>
            <a:endParaRPr lang="en-US" sz="1969" dirty="0">
              <a:latin typeface="Arial"/>
              <a:cs typeface="Arial"/>
            </a:endParaRPr>
          </a:p>
          <a:p>
            <a:r>
              <a:rPr lang="en-US" sz="1969" b="1" dirty="0">
                <a:latin typeface="Arial"/>
                <a:cs typeface="Arial"/>
              </a:rPr>
              <a:t>IW is as strategically important as traditional warfare and DoD must be equally capable in both.</a:t>
            </a:r>
            <a:endParaRPr lang="en-US" sz="1266" b="1" dirty="0">
              <a:cs typeface="Calibri"/>
            </a:endParaRPr>
          </a:p>
          <a:p>
            <a:endParaRPr lang="en-US" sz="1969" dirty="0">
              <a:latin typeface="Arial"/>
              <a:cs typeface="Arial"/>
            </a:endParaRPr>
          </a:p>
          <a:p>
            <a:r>
              <a:rPr lang="en-US" sz="1969" dirty="0">
                <a:latin typeface="Arial"/>
                <a:cs typeface="Arial"/>
              </a:rPr>
              <a:t>Apply IW capabilities and concepts to incorporate IW-related matters into institutional processes for strategic planning, resource allocation, force management, and force development and design.</a:t>
            </a:r>
          </a:p>
          <a:p>
            <a:endParaRPr lang="en-US" sz="1969" dirty="0">
              <a:latin typeface="Arial"/>
              <a:cs typeface="Arial"/>
            </a:endParaRPr>
          </a:p>
          <a:p>
            <a:r>
              <a:rPr lang="en-US" sz="1969" b="1" dirty="0">
                <a:latin typeface="Arial"/>
                <a:cs typeface="Arial"/>
              </a:rPr>
              <a:t>Infuse IW throughout PME, as irregular warfare must not be sequestered to electives.</a:t>
            </a:r>
          </a:p>
          <a:p>
            <a:endParaRPr lang="en-US" sz="1266" dirty="0"/>
          </a:p>
        </p:txBody>
      </p:sp>
      <p:sp>
        <p:nvSpPr>
          <p:cNvPr id="10" name="Title 3">
            <a:extLst>
              <a:ext uri="{FF2B5EF4-FFF2-40B4-BE49-F238E27FC236}">
                <a16:creationId xmlns:a16="http://schemas.microsoft.com/office/drawing/2014/main" id="{D522523D-ABB1-DF9B-CD2D-C77909CE0F99}"/>
              </a:ext>
            </a:extLst>
          </p:cNvPr>
          <p:cNvSpPr txBox="1">
            <a:spLocks/>
          </p:cNvSpPr>
          <p:nvPr/>
        </p:nvSpPr>
        <p:spPr>
          <a:xfrm>
            <a:off x="1096841" y="173801"/>
            <a:ext cx="10279216" cy="622072"/>
          </a:xfrm>
          <a:prstGeom prst="rect">
            <a:avLst/>
          </a:prstGeom>
        </p:spPr>
        <p:txBody>
          <a:bodyPr vert="horz" lIns="91437" tIns="45719" rIns="91437" bIns="45719" rtlCol="0" anchor="ctr">
            <a:normAutofit fontScale="70000" lnSpcReduction="20000"/>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307">
              <a:defRPr/>
            </a:pPr>
            <a:r>
              <a:rPr lang="en-US" sz="3586" b="1" dirty="0">
                <a:solidFill>
                  <a:prstClr val="white"/>
                </a:solidFill>
                <a:latin typeface="Arial"/>
                <a:cs typeface="Arial"/>
              </a:rPr>
              <a:t>Why IW Matters to Doctrine, Training, Leadership and Education</a:t>
            </a:r>
            <a:endParaRPr lang="en-US" sz="36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2135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F41C8A3-B834-CF8C-71CE-DFE95B19B04E}"/>
              </a:ext>
            </a:extLst>
          </p:cNvPr>
          <p:cNvSpPr txBox="1">
            <a:spLocks/>
          </p:cNvSpPr>
          <p:nvPr/>
        </p:nvSpPr>
        <p:spPr>
          <a:xfrm>
            <a:off x="1096841" y="173801"/>
            <a:ext cx="10279216" cy="622072"/>
          </a:xfrm>
          <a:prstGeom prst="rect">
            <a:avLst/>
          </a:prstGeom>
        </p:spPr>
        <p:txBody>
          <a:bodyPr vert="horz" lIns="91437" tIns="45719" rIns="91437" bIns="45719" rtlCol="0" anchor="ctr">
            <a:normAutofit fontScale="92500"/>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307">
              <a:defRPr/>
            </a:pPr>
            <a:r>
              <a:rPr lang="en-US" sz="3586" b="1" dirty="0">
                <a:solidFill>
                  <a:prstClr val="white"/>
                </a:solidFill>
                <a:latin typeface="Arial"/>
                <a:cs typeface="Arial"/>
              </a:rPr>
              <a:t>Designation - Army Functional Proponent for IW</a:t>
            </a:r>
            <a:endParaRPr lang="en-US" sz="3094" dirty="0">
              <a:solidFill>
                <a:prstClr val="white"/>
              </a:solidFill>
            </a:endParaRPr>
          </a:p>
        </p:txBody>
      </p:sp>
      <p:sp>
        <p:nvSpPr>
          <p:cNvPr id="3" name="TextBox 2">
            <a:extLst>
              <a:ext uri="{FF2B5EF4-FFF2-40B4-BE49-F238E27FC236}">
                <a16:creationId xmlns:a16="http://schemas.microsoft.com/office/drawing/2014/main" id="{F75510FE-C9F6-AC6E-AAE1-371FE060B8F1}"/>
              </a:ext>
            </a:extLst>
          </p:cNvPr>
          <p:cNvSpPr txBox="1"/>
          <p:nvPr/>
        </p:nvSpPr>
        <p:spPr>
          <a:xfrm>
            <a:off x="4441574" y="1401118"/>
            <a:ext cx="6988590" cy="2186142"/>
          </a:xfrm>
          <a:prstGeom prst="rect">
            <a:avLst/>
          </a:prstGeom>
          <a:noFill/>
        </p:spPr>
        <p:txBody>
          <a:bodyPr rot="0" spcFirstLastPara="0" vertOverflow="overflow" horzOverflow="overflow" vert="horz" wrap="square" lIns="64292" tIns="32146" rIns="64292" bIns="32146" numCol="1" spcCol="0" rtlCol="0" fromWordArt="0" anchor="t" anchorCtr="0" forceAA="0" compatLnSpc="1">
            <a:prstTxWarp prst="textNoShape">
              <a:avLst/>
            </a:prstTxWarp>
            <a:spAutoFit/>
          </a:bodyPr>
          <a:lstStyle/>
          <a:p>
            <a:r>
              <a:rPr lang="en-US" sz="1969" dirty="0">
                <a:latin typeface="Arial"/>
                <a:cs typeface="Arial"/>
              </a:rPr>
              <a:t>U.S. Army Special Operations Command (USASOC) as the Army Force Modernization Proponent for </a:t>
            </a:r>
            <a:r>
              <a:rPr lang="en-US" sz="1969" b="1" dirty="0">
                <a:latin typeface="Arial"/>
                <a:cs typeface="Arial"/>
              </a:rPr>
              <a:t>IW including but not limited to</a:t>
            </a:r>
            <a:r>
              <a:rPr lang="en-US" sz="1969" dirty="0">
                <a:latin typeface="Arial"/>
                <a:cs typeface="Arial"/>
              </a:rPr>
              <a:t> the development of the necessary doctrine, training, leadership and education, personnel concepts and tenets for Unconventional Warfare (UW), Counterterrorism (CT), Counterinsurgency (COIN) and Foreign Internal Defense (FID). </a:t>
            </a:r>
            <a:endParaRPr lang="en-US" sz="1266" dirty="0"/>
          </a:p>
        </p:txBody>
      </p:sp>
      <p:pic>
        <p:nvPicPr>
          <p:cNvPr id="4" name="Picture 3" descr="Text&#10;&#10;Description automatically generated">
            <a:extLst>
              <a:ext uri="{FF2B5EF4-FFF2-40B4-BE49-F238E27FC236}">
                <a16:creationId xmlns:a16="http://schemas.microsoft.com/office/drawing/2014/main" id="{221883CA-B788-0CDC-B487-BB189DB33399}"/>
              </a:ext>
            </a:extLst>
          </p:cNvPr>
          <p:cNvPicPr>
            <a:picLocks noChangeAspect="1"/>
          </p:cNvPicPr>
          <p:nvPr/>
        </p:nvPicPr>
        <p:blipFill>
          <a:blip r:embed="rId2"/>
          <a:stretch>
            <a:fillRect/>
          </a:stretch>
        </p:blipFill>
        <p:spPr>
          <a:xfrm>
            <a:off x="756872" y="1549361"/>
            <a:ext cx="3425812" cy="44311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a:extLst>
              <a:ext uri="{FF2B5EF4-FFF2-40B4-BE49-F238E27FC236}">
                <a16:creationId xmlns:a16="http://schemas.microsoft.com/office/drawing/2014/main" id="{7B23CD52-0F93-6797-3F46-54F981D6F829}"/>
              </a:ext>
            </a:extLst>
          </p:cNvPr>
          <p:cNvSpPr txBox="1"/>
          <p:nvPr/>
        </p:nvSpPr>
        <p:spPr>
          <a:xfrm>
            <a:off x="4736043" y="3933429"/>
            <a:ext cx="6988590" cy="2186142"/>
          </a:xfrm>
          <a:prstGeom prst="rect">
            <a:avLst/>
          </a:prstGeom>
          <a:noFill/>
        </p:spPr>
        <p:txBody>
          <a:bodyPr rot="0" spcFirstLastPara="0" vertOverflow="overflow" horzOverflow="overflow" vert="horz" wrap="square" lIns="64292" tIns="32146" rIns="64292" bIns="32146" numCol="1" spcCol="0" rtlCol="0" fromWordArt="0" anchor="t" anchorCtr="0" forceAA="0" compatLnSpc="1">
            <a:prstTxWarp prst="textNoShape">
              <a:avLst/>
            </a:prstTxWarp>
            <a:spAutoFit/>
          </a:bodyPr>
          <a:lstStyle/>
          <a:p>
            <a:r>
              <a:rPr lang="en-US" sz="1969" dirty="0">
                <a:latin typeface="Arial"/>
                <a:cs typeface="Arial"/>
              </a:rPr>
              <a:t>U.S. Army Training and Doctrine Command as the Army Lead for </a:t>
            </a:r>
            <a:r>
              <a:rPr lang="en-US" sz="1969" b="1" dirty="0">
                <a:latin typeface="Arial"/>
                <a:cs typeface="Arial"/>
              </a:rPr>
              <a:t>Peacekeeping and Stability Operations, and Security Force Assistance (SFA). </a:t>
            </a:r>
            <a:r>
              <a:rPr lang="en-US" sz="1969" dirty="0">
                <a:latin typeface="Arial"/>
                <a:cs typeface="Arial"/>
              </a:rPr>
              <a:t>The Mission Command Center of Excellence, U.S. Army Combined Arms Center (CAC) will serve as the Army Proponent and Service lead for Army Stabilization and SFA doctrine, organization, training, exercises, leadership and education. </a:t>
            </a:r>
            <a:endParaRPr lang="en-US" sz="1266" dirty="0">
              <a:cs typeface="Calibri"/>
            </a:endParaRPr>
          </a:p>
        </p:txBody>
      </p:sp>
    </p:spTree>
    <p:extLst>
      <p:ext uri="{BB962C8B-B14F-4D97-AF65-F5344CB8AC3E}">
        <p14:creationId xmlns:p14="http://schemas.microsoft.com/office/powerpoint/2010/main" val="3424344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A24EAE-8E45-FDC5-BB3D-91E202446D2E}"/>
              </a:ext>
            </a:extLst>
          </p:cNvPr>
          <p:cNvSpPr txBox="1"/>
          <p:nvPr/>
        </p:nvSpPr>
        <p:spPr>
          <a:xfrm>
            <a:off x="0" y="132711"/>
            <a:ext cx="12192000" cy="584775"/>
          </a:xfrm>
          <a:prstGeom prst="rect">
            <a:avLst/>
          </a:prstGeom>
          <a:noFill/>
        </p:spPr>
        <p:txBody>
          <a:bodyPr wrap="square" rtlCol="0">
            <a:spAutoFit/>
          </a:bodyPr>
          <a:lstStyle/>
          <a:p>
            <a:pPr algn="ctr" defTabSz="457200"/>
            <a:r>
              <a:rPr lang="en-US" sz="3200" b="1" dirty="0">
                <a:solidFill>
                  <a:schemeClr val="bg1"/>
                </a:solidFill>
                <a:latin typeface=" Arial"/>
              </a:rPr>
              <a:t>IW Activities and Operations</a:t>
            </a:r>
          </a:p>
        </p:txBody>
      </p:sp>
      <p:pic>
        <p:nvPicPr>
          <p:cNvPr id="5" name="Picture 4">
            <a:extLst>
              <a:ext uri="{FF2B5EF4-FFF2-40B4-BE49-F238E27FC236}">
                <a16:creationId xmlns:a16="http://schemas.microsoft.com/office/drawing/2014/main" id="{64AB8069-9690-8308-5C31-F0293132431A}"/>
              </a:ext>
            </a:extLst>
          </p:cNvPr>
          <p:cNvPicPr>
            <a:picLocks noChangeAspect="1"/>
          </p:cNvPicPr>
          <p:nvPr/>
        </p:nvPicPr>
        <p:blipFill>
          <a:blip r:embed="rId2"/>
          <a:stretch>
            <a:fillRect/>
          </a:stretch>
        </p:blipFill>
        <p:spPr>
          <a:xfrm>
            <a:off x="1508452" y="818127"/>
            <a:ext cx="8825251" cy="6039873"/>
          </a:xfrm>
          <a:prstGeom prst="rect">
            <a:avLst/>
          </a:prstGeom>
        </p:spPr>
      </p:pic>
    </p:spTree>
    <p:extLst>
      <p:ext uri="{BB962C8B-B14F-4D97-AF65-F5344CB8AC3E}">
        <p14:creationId xmlns:p14="http://schemas.microsoft.com/office/powerpoint/2010/main" val="209795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E8B04C-DD87-AA4A-B817-D761DD1DA07F}"/>
              </a:ext>
            </a:extLst>
          </p:cNvPr>
          <p:cNvSpPr txBox="1"/>
          <p:nvPr/>
        </p:nvSpPr>
        <p:spPr>
          <a:xfrm>
            <a:off x="0" y="132711"/>
            <a:ext cx="12192000" cy="584775"/>
          </a:xfrm>
          <a:prstGeom prst="rect">
            <a:avLst/>
          </a:prstGeom>
          <a:noFill/>
        </p:spPr>
        <p:txBody>
          <a:bodyPr wrap="square" rtlCol="0">
            <a:spAutoFit/>
          </a:bodyPr>
          <a:lstStyle/>
          <a:p>
            <a:pPr algn="ctr" defTabSz="457200"/>
            <a:r>
              <a:rPr lang="en-US" sz="3200" b="1" dirty="0">
                <a:solidFill>
                  <a:schemeClr val="bg1"/>
                </a:solidFill>
                <a:latin typeface=" Arial"/>
              </a:rPr>
              <a:t>The Irregular Warfare Academy</a:t>
            </a:r>
          </a:p>
        </p:txBody>
      </p:sp>
      <p:grpSp>
        <p:nvGrpSpPr>
          <p:cNvPr id="5" name="Group 4">
            <a:extLst>
              <a:ext uri="{FF2B5EF4-FFF2-40B4-BE49-F238E27FC236}">
                <a16:creationId xmlns:a16="http://schemas.microsoft.com/office/drawing/2014/main" id="{8221CB45-0F78-A2F6-18D8-3DE24FBE5DAD}"/>
              </a:ext>
            </a:extLst>
          </p:cNvPr>
          <p:cNvGrpSpPr/>
          <p:nvPr/>
        </p:nvGrpSpPr>
        <p:grpSpPr>
          <a:xfrm>
            <a:off x="707102" y="1350708"/>
            <a:ext cx="9976940" cy="1631216"/>
            <a:chOff x="1031567" y="1717668"/>
            <a:chExt cx="11364980" cy="1631216"/>
          </a:xfrm>
        </p:grpSpPr>
        <p:pic>
          <p:nvPicPr>
            <p:cNvPr id="3" name="Picture 2" descr="swcs-crest_small.png">
              <a:extLst>
                <a:ext uri="{FF2B5EF4-FFF2-40B4-BE49-F238E27FC236}">
                  <a16:creationId xmlns:a16="http://schemas.microsoft.com/office/drawing/2014/main" id="{947C1E83-5D12-C6A4-B135-3D75C65CB896}"/>
                </a:ext>
              </a:extLst>
            </p:cNvPr>
            <p:cNvPicPr>
              <a:picLocks noChangeAspect="1"/>
            </p:cNvPicPr>
            <p:nvPr/>
          </p:nvPicPr>
          <p:blipFill>
            <a:blip r:embed="rId2" cstate="print"/>
            <a:stretch>
              <a:fillRect/>
            </a:stretch>
          </p:blipFill>
          <p:spPr>
            <a:xfrm>
              <a:off x="1031567" y="1727661"/>
              <a:ext cx="217811" cy="268287"/>
            </a:xfrm>
            <a:prstGeom prst="rect">
              <a:avLst/>
            </a:prstGeom>
          </p:spPr>
        </p:pic>
        <p:sp>
          <p:nvSpPr>
            <p:cNvPr id="4" name="TextBox 3">
              <a:extLst>
                <a:ext uri="{FF2B5EF4-FFF2-40B4-BE49-F238E27FC236}">
                  <a16:creationId xmlns:a16="http://schemas.microsoft.com/office/drawing/2014/main" id="{535B6485-1B27-C5ED-DB44-F604A9F87B7B}"/>
                </a:ext>
              </a:extLst>
            </p:cNvPr>
            <p:cNvSpPr txBox="1"/>
            <p:nvPr/>
          </p:nvSpPr>
          <p:spPr>
            <a:xfrm>
              <a:off x="1288706" y="1717668"/>
              <a:ext cx="11107841" cy="1631216"/>
            </a:xfrm>
            <a:prstGeom prst="rect">
              <a:avLst/>
            </a:prstGeom>
            <a:noFill/>
          </p:spPr>
          <p:txBody>
            <a:bodyPr wrap="square" rtlCol="0">
              <a:spAutoFit/>
            </a:bodyPr>
            <a:lstStyle>
              <a:defPPr>
                <a:defRPr lang="en-US"/>
              </a:defPPr>
              <a:lvl1pPr>
                <a:lnSpc>
                  <a:spcPts val="2400"/>
                </a:lnSpc>
                <a:defRPr sz="2000">
                  <a:solidFill>
                    <a:srgbClr val="000000"/>
                  </a:solidFill>
                  <a:latin typeface=" Arial"/>
                </a:defRPr>
              </a:lvl1pPr>
            </a:lstStyle>
            <a:p>
              <a:r>
                <a:rPr lang="en-US" dirty="0"/>
                <a:t>Akin to the U.S. Army’s Maneuver Center of Excellence effort to establish a Large-Scale Combat Operations Academy to address traditional warfare; the Army’s Irregular Warfare Functional Proponent at USAJFKSWCS as the Special Operations Center of Excellence (SOCoE) will establish an academy to address Irregular Warfare. </a:t>
              </a:r>
            </a:p>
          </p:txBody>
        </p:sp>
      </p:grpSp>
      <p:grpSp>
        <p:nvGrpSpPr>
          <p:cNvPr id="6" name="Group 5">
            <a:extLst>
              <a:ext uri="{FF2B5EF4-FFF2-40B4-BE49-F238E27FC236}">
                <a16:creationId xmlns:a16="http://schemas.microsoft.com/office/drawing/2014/main" id="{445EFA96-E642-E351-DE5A-B43BF593DF3D}"/>
              </a:ext>
            </a:extLst>
          </p:cNvPr>
          <p:cNvGrpSpPr/>
          <p:nvPr/>
        </p:nvGrpSpPr>
        <p:grpSpPr>
          <a:xfrm>
            <a:off x="707102" y="3167718"/>
            <a:ext cx="10544134" cy="1938992"/>
            <a:chOff x="1031567" y="1717668"/>
            <a:chExt cx="10544135" cy="1629958"/>
          </a:xfrm>
        </p:grpSpPr>
        <p:pic>
          <p:nvPicPr>
            <p:cNvPr id="7" name="Picture 6" descr="swcs-crest_small.png">
              <a:extLst>
                <a:ext uri="{FF2B5EF4-FFF2-40B4-BE49-F238E27FC236}">
                  <a16:creationId xmlns:a16="http://schemas.microsoft.com/office/drawing/2014/main" id="{73EF3B94-75F2-DDE7-57DF-148AE6803D9D}"/>
                </a:ext>
              </a:extLst>
            </p:cNvPr>
            <p:cNvPicPr>
              <a:picLocks noChangeAspect="1"/>
            </p:cNvPicPr>
            <p:nvPr/>
          </p:nvPicPr>
          <p:blipFill>
            <a:blip r:embed="rId2" cstate="print"/>
            <a:stretch>
              <a:fillRect/>
            </a:stretch>
          </p:blipFill>
          <p:spPr>
            <a:xfrm>
              <a:off x="1031567" y="1727661"/>
              <a:ext cx="217811" cy="268287"/>
            </a:xfrm>
            <a:prstGeom prst="rect">
              <a:avLst/>
            </a:prstGeom>
          </p:spPr>
        </p:pic>
        <p:sp>
          <p:nvSpPr>
            <p:cNvPr id="8" name="TextBox 7">
              <a:extLst>
                <a:ext uri="{FF2B5EF4-FFF2-40B4-BE49-F238E27FC236}">
                  <a16:creationId xmlns:a16="http://schemas.microsoft.com/office/drawing/2014/main" id="{DEA6BB7D-C064-8D5B-43B9-4AD76CB93EDA}"/>
                </a:ext>
              </a:extLst>
            </p:cNvPr>
            <p:cNvSpPr txBox="1"/>
            <p:nvPr/>
          </p:nvSpPr>
          <p:spPr>
            <a:xfrm>
              <a:off x="1288706" y="1717668"/>
              <a:ext cx="10286996" cy="1629958"/>
            </a:xfrm>
            <a:prstGeom prst="rect">
              <a:avLst/>
            </a:prstGeom>
            <a:noFill/>
          </p:spPr>
          <p:txBody>
            <a:bodyPr wrap="square" rtlCol="0">
              <a:spAutoFit/>
            </a:bodyPr>
            <a:lstStyle>
              <a:defPPr>
                <a:defRPr lang="en-US"/>
              </a:defPPr>
              <a:lvl1pPr>
                <a:lnSpc>
                  <a:spcPts val="2400"/>
                </a:lnSpc>
                <a:defRPr sz="2000">
                  <a:solidFill>
                    <a:srgbClr val="000000"/>
                  </a:solidFill>
                  <a:latin typeface=" Arial"/>
                </a:defRPr>
              </a:lvl1pPr>
            </a:lstStyle>
            <a:p>
              <a:r>
                <a:rPr lang="en-US" dirty="0"/>
                <a:t>As part of the USAJFKSWCS 2030 strategic vision, the Irregular Warfare Academy – in this first year – is focused on refining its vision, publishing the first keystone doctrine, and institutionalizing IW training and Education within Army Special Operations Forces (ARSOF) curricula. Once the key ARSOF milestones are met, we will then focus our efforts into inculcating IW into PME across the Army and eventually provide education opportunities to the Joint Force.</a:t>
              </a:r>
            </a:p>
          </p:txBody>
        </p:sp>
      </p:grpSp>
      <p:grpSp>
        <p:nvGrpSpPr>
          <p:cNvPr id="9" name="Group 8">
            <a:extLst>
              <a:ext uri="{FF2B5EF4-FFF2-40B4-BE49-F238E27FC236}">
                <a16:creationId xmlns:a16="http://schemas.microsoft.com/office/drawing/2014/main" id="{1BDB8154-F801-349D-DF8B-21E385514C7E}"/>
              </a:ext>
            </a:extLst>
          </p:cNvPr>
          <p:cNvGrpSpPr/>
          <p:nvPr/>
        </p:nvGrpSpPr>
        <p:grpSpPr>
          <a:xfrm>
            <a:off x="707102" y="5312373"/>
            <a:ext cx="10544134" cy="707885"/>
            <a:chOff x="1031567" y="1717668"/>
            <a:chExt cx="10544135" cy="595065"/>
          </a:xfrm>
        </p:grpSpPr>
        <p:pic>
          <p:nvPicPr>
            <p:cNvPr id="10" name="Picture 9" descr="swcs-crest_small.png">
              <a:extLst>
                <a:ext uri="{FF2B5EF4-FFF2-40B4-BE49-F238E27FC236}">
                  <a16:creationId xmlns:a16="http://schemas.microsoft.com/office/drawing/2014/main" id="{9F1585D5-79F1-32B7-0BF0-8CA41B6B03A7}"/>
                </a:ext>
              </a:extLst>
            </p:cNvPr>
            <p:cNvPicPr>
              <a:picLocks noChangeAspect="1"/>
            </p:cNvPicPr>
            <p:nvPr/>
          </p:nvPicPr>
          <p:blipFill>
            <a:blip r:embed="rId2" cstate="print"/>
            <a:stretch>
              <a:fillRect/>
            </a:stretch>
          </p:blipFill>
          <p:spPr>
            <a:xfrm>
              <a:off x="1031567" y="1727661"/>
              <a:ext cx="217811" cy="268287"/>
            </a:xfrm>
            <a:prstGeom prst="rect">
              <a:avLst/>
            </a:prstGeom>
          </p:spPr>
        </p:pic>
        <p:sp>
          <p:nvSpPr>
            <p:cNvPr id="11" name="TextBox 10">
              <a:extLst>
                <a:ext uri="{FF2B5EF4-FFF2-40B4-BE49-F238E27FC236}">
                  <a16:creationId xmlns:a16="http://schemas.microsoft.com/office/drawing/2014/main" id="{FB4CE752-F568-6F51-4D1A-7AB4A684A915}"/>
                </a:ext>
              </a:extLst>
            </p:cNvPr>
            <p:cNvSpPr txBox="1"/>
            <p:nvPr/>
          </p:nvSpPr>
          <p:spPr>
            <a:xfrm>
              <a:off x="1288706" y="1717668"/>
              <a:ext cx="10286996" cy="595065"/>
            </a:xfrm>
            <a:prstGeom prst="rect">
              <a:avLst/>
            </a:prstGeom>
            <a:noFill/>
          </p:spPr>
          <p:txBody>
            <a:bodyPr wrap="square" rtlCol="0">
              <a:spAutoFit/>
            </a:bodyPr>
            <a:lstStyle>
              <a:defPPr>
                <a:defRPr lang="en-US"/>
              </a:defPPr>
              <a:lvl1pPr>
                <a:lnSpc>
                  <a:spcPts val="2400"/>
                </a:lnSpc>
                <a:defRPr sz="2000">
                  <a:solidFill>
                    <a:srgbClr val="000000"/>
                  </a:solidFill>
                  <a:latin typeface=" Arial"/>
                </a:defRPr>
              </a:lvl1pPr>
            </a:lstStyle>
            <a:p>
              <a:r>
                <a:rPr lang="en-US" dirty="0"/>
                <a:t>The Irregular Warfare Academy – Envisions three supporting functional lines of effort to institutionalize Irregular Warfare operations and activities. </a:t>
              </a:r>
            </a:p>
          </p:txBody>
        </p:sp>
      </p:grpSp>
    </p:spTree>
    <p:extLst>
      <p:ext uri="{BB962C8B-B14F-4D97-AF65-F5344CB8AC3E}">
        <p14:creationId xmlns:p14="http://schemas.microsoft.com/office/powerpoint/2010/main" val="2148287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69E19E-99DB-DA7D-F86E-D1D2A85CBAEF}"/>
              </a:ext>
            </a:extLst>
          </p:cNvPr>
          <p:cNvPicPr>
            <a:picLocks noChangeAspect="1"/>
          </p:cNvPicPr>
          <p:nvPr/>
        </p:nvPicPr>
        <p:blipFill>
          <a:blip r:embed="rId2"/>
          <a:stretch>
            <a:fillRect/>
          </a:stretch>
        </p:blipFill>
        <p:spPr>
          <a:xfrm>
            <a:off x="813916" y="873015"/>
            <a:ext cx="10630617" cy="5834259"/>
          </a:xfrm>
          <a:prstGeom prst="rect">
            <a:avLst/>
          </a:prstGeom>
        </p:spPr>
      </p:pic>
      <p:sp>
        <p:nvSpPr>
          <p:cNvPr id="6" name="TextBox 5">
            <a:extLst>
              <a:ext uri="{FF2B5EF4-FFF2-40B4-BE49-F238E27FC236}">
                <a16:creationId xmlns:a16="http://schemas.microsoft.com/office/drawing/2014/main" id="{99E27B2A-68B3-5B4B-8EBE-E7C016E76AD3}"/>
              </a:ext>
            </a:extLst>
          </p:cNvPr>
          <p:cNvSpPr txBox="1"/>
          <p:nvPr/>
        </p:nvSpPr>
        <p:spPr>
          <a:xfrm>
            <a:off x="0" y="132711"/>
            <a:ext cx="12192000" cy="584775"/>
          </a:xfrm>
          <a:prstGeom prst="rect">
            <a:avLst/>
          </a:prstGeom>
          <a:noFill/>
        </p:spPr>
        <p:txBody>
          <a:bodyPr wrap="square" rtlCol="0">
            <a:spAutoFit/>
          </a:bodyPr>
          <a:lstStyle/>
          <a:p>
            <a:pPr algn="ctr" defTabSz="457200"/>
            <a:r>
              <a:rPr lang="en-US" sz="3200" b="1" dirty="0">
                <a:solidFill>
                  <a:schemeClr val="bg1"/>
                </a:solidFill>
                <a:latin typeface=" Arial"/>
              </a:rPr>
              <a:t>Irregular Warfare Academy Focus</a:t>
            </a:r>
          </a:p>
        </p:txBody>
      </p:sp>
    </p:spTree>
    <p:extLst>
      <p:ext uri="{BB962C8B-B14F-4D97-AF65-F5344CB8AC3E}">
        <p14:creationId xmlns:p14="http://schemas.microsoft.com/office/powerpoint/2010/main" val="28461095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defTabSz="457200">
          <a:defRPr sz="1400" dirty="0" smtClean="0">
            <a:solidFill>
              <a:srgbClr val="000000"/>
            </a:solidFill>
            <a:latin typeface=" 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SWCS">
  <a:themeElements>
    <a:clrScheme name="SWCS Colors">
      <a:dk1>
        <a:sysClr val="windowText" lastClr="000000"/>
      </a:dk1>
      <a:lt1>
        <a:sysClr val="window" lastClr="FFFFFF"/>
      </a:lt1>
      <a:dk2>
        <a:srgbClr val="3F4519"/>
      </a:dk2>
      <a:lt2>
        <a:srgbClr val="EEECE1"/>
      </a:lt2>
      <a:accent1>
        <a:srgbClr val="59452A"/>
      </a:accent1>
      <a:accent2>
        <a:srgbClr val="ABA48F"/>
      </a:accent2>
      <a:accent3>
        <a:srgbClr val="007931"/>
      </a:accent3>
      <a:accent4>
        <a:srgbClr val="593674"/>
      </a:accent4>
      <a:accent5>
        <a:srgbClr val="A2A5A4"/>
      </a:accent5>
      <a:accent6>
        <a:srgbClr val="FFC82E"/>
      </a:accent6>
      <a:hlink>
        <a:srgbClr val="C00000"/>
      </a:hlink>
      <a:folHlink>
        <a:srgbClr val="E1A6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CD8F55D71DAA46908BEB4011D85753" ma:contentTypeVersion="12" ma:contentTypeDescription="Create a new document." ma:contentTypeScope="" ma:versionID="5e5e12db0e6f933ea5c503a355cf6768">
  <xsd:schema xmlns:xsd="http://www.w3.org/2001/XMLSchema" xmlns:xs="http://www.w3.org/2001/XMLSchema" xmlns:p="http://schemas.microsoft.com/office/2006/metadata/properties" xmlns:ns2="685f973d-b026-429f-9f4f-8d4ea4f488e4" xmlns:ns3="2016d304-faed-4789-b794-a2b97b43617a" targetNamespace="http://schemas.microsoft.com/office/2006/metadata/properties" ma:root="true" ma:fieldsID="2090e723919d17fc348a9feb6140baa7" ns2:_="" ns3:_="">
    <xsd:import namespace="685f973d-b026-429f-9f4f-8d4ea4f488e4"/>
    <xsd:import namespace="2016d304-faed-4789-b794-a2b97b43617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5f973d-b026-429f-9f4f-8d4ea4f488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16d304-faed-4789-b794-a2b97b43617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39ccc4f-3c23-48f2-9fdf-4801ed30a154}" ma:internalName="TaxCatchAll" ma:showField="CatchAllData" ma:web="2016d304-faed-4789-b794-a2b97b43617a">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016d304-faed-4789-b794-a2b97b43617a">
      <Value>2</Value>
      <Value>1</Value>
    </TaxCatchAll>
    <lcf76f155ced4ddcb4097134ff3c332f xmlns="685f973d-b026-429f-9f4f-8d4ea4f488e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3691CF5-6A82-4503-BF1E-17D07703B55F}"/>
</file>

<file path=customXml/itemProps2.xml><?xml version="1.0" encoding="utf-8"?>
<ds:datastoreItem xmlns:ds="http://schemas.openxmlformats.org/officeDocument/2006/customXml" ds:itemID="{271357C0-B1FF-4D43-886D-006DB1F33F34}">
  <ds:schemaRefs>
    <ds:schemaRef ds:uri="http://schemas.microsoft.com/sharepoint/v3/contenttype/forms"/>
  </ds:schemaRefs>
</ds:datastoreItem>
</file>

<file path=customXml/itemProps3.xml><?xml version="1.0" encoding="utf-8"?>
<ds:datastoreItem xmlns:ds="http://schemas.openxmlformats.org/officeDocument/2006/customXml" ds:itemID="{62C5AE9A-AEAC-48BE-AE36-512ED2E628F3}">
  <ds:schemaRefs>
    <ds:schemaRef ds:uri="http://www.w3.org/XML/1998/namespace"/>
    <ds:schemaRef ds:uri="http://schemas.microsoft.com/office/2006/documentManagement/types"/>
    <ds:schemaRef ds:uri="d46f925e-6b3f-4c59-8748-70a75308f3a0"/>
    <ds:schemaRef ds:uri="http://schemas.microsoft.com/office/2006/metadata/properties"/>
    <ds:schemaRef ds:uri="203b7d58-2f49-45d0-a4dd-09e66fe735c7"/>
    <ds:schemaRef ds:uri="http://schemas.openxmlformats.org/package/2006/metadata/core-properties"/>
    <ds:schemaRef ds:uri="ecdd3436-12f5-41e0-8b44-fa996f69c7d6"/>
    <ds:schemaRef ds:uri="http://purl.org/dc/elements/1.1/"/>
    <ds:schemaRef ds:uri="http://purl.org/dc/terms/"/>
    <ds:schemaRef ds:uri="http://purl.org/dc/dcmitype/"/>
    <ds:schemaRef ds:uri="http://schemas.microsoft.com/office/infopath/2007/PartnerControls"/>
    <ds:schemaRef ds:uri="9ef29652-d4f5-43b7-bfca-f44004a04d8d"/>
    <ds:schemaRef ds:uri="d6f6aa33-84dc-49b5-9659-4ab831c3b4d2"/>
  </ds:schemaRefs>
</ds:datastoreItem>
</file>

<file path=docProps/app.xml><?xml version="1.0" encoding="utf-8"?>
<Properties xmlns="http://schemas.openxmlformats.org/officeDocument/2006/extended-properties" xmlns:vt="http://schemas.openxmlformats.org/officeDocument/2006/docPropsVTypes">
  <Template/>
  <TotalTime>21347</TotalTime>
  <Words>863</Words>
  <Application>Microsoft Office PowerPoint</Application>
  <PresentationFormat>Widescreen</PresentationFormat>
  <Paragraphs>64</Paragraphs>
  <Slides>10</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 Arial</vt:lpstr>
      <vt:lpstr>Arial</vt:lpstr>
      <vt:lpstr>Arial Narrow</vt:lpstr>
      <vt:lpstr>Calibri</vt:lpstr>
      <vt:lpstr>Calibri Light</vt:lpstr>
      <vt:lpstr>Office Theme</vt:lpstr>
      <vt:lpstr>4_SWCS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Armstrong Chadwick J MR CTR SITEC</dc:creator>
  <cp:lastModifiedBy>Murphy, Timothy J LTC USSOCOM USASOC</cp:lastModifiedBy>
  <cp:revision>75</cp:revision>
  <cp:lastPrinted>2023-12-04T15:43:10Z</cp:lastPrinted>
  <dcterms:created xsi:type="dcterms:W3CDTF">2017-08-17T12:14:29Z</dcterms:created>
  <dcterms:modified xsi:type="dcterms:W3CDTF">2023-12-11T14:53:17Z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0x01010034CD8F55D71DAA46908BEB4011D85753</vt:lpwstr>
  </property>
  <property fmtid="{D5CDD505-2E9C-101B-9397-08002B2CF9AE}" pid="3" name="Order">
    <vt:r8>800</vt:r8>
  </property>
  <property fmtid="{D5CDD505-2E9C-101B-9397-08002B2CF9AE}" pid="4" name="Bucket">
    <vt:lpwstr>1;#0100 - Organization and Manpower|2500af2a-b717-4337-82cb-eb8c2301bd3a</vt:lpwstr>
  </property>
  <property fmtid="{D5CDD505-2E9C-101B-9397-08002B2CF9AE}" pid="5" name="Disposition">
    <vt:lpwstr>2;#3 years|6db279c0-18e7-41f0-8dda-0e0df1a3e393</vt:lpwstr>
  </property>
  <property fmtid="{D5CDD505-2E9C-101B-9397-08002B2CF9AE}" pid="6" name="f8af6f267c524fd8abb581f4f4b11d07">
    <vt:lpwstr>0100 - Organization and Manpower|2500af2a-b717-4337-82cb-eb8c2301bd3a</vt:lpwstr>
  </property>
  <property fmtid="{D5CDD505-2E9C-101B-9397-08002B2CF9AE}" pid="7" name="lf6829e8db584030b5e592a419ae512f">
    <vt:lpwstr>3 years|6db279c0-18e7-41f0-8dda-0e0df1a3e393</vt:lpwstr>
  </property>
  <property fmtid="{D5CDD505-2E9C-101B-9397-08002B2CF9AE}" pid="8" name="PII">
    <vt:bool>false</vt:bool>
  </property>
  <property fmtid="{D5CDD505-2E9C-101B-9397-08002B2CF9AE}" pid="9" name="Archive">
    <vt:bool>false</vt:bool>
  </property>
</Properties>
</file>