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692" r:id="rId5"/>
  </p:sldMasterIdLst>
  <p:notesMasterIdLst>
    <p:notesMasterId r:id="rId13"/>
  </p:notes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50082"/>
    <a:srgbClr val="002F4D"/>
    <a:srgbClr val="2F5597"/>
    <a:srgbClr val="7F7F7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1881386B-C8FF-44AA-8E1C-244576682830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8FDACF8C-F26C-4AC4-9108-CA6F53A31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0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8500"/>
            <a:ext cx="62039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8500"/>
            <a:ext cx="62039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290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8500"/>
            <a:ext cx="62039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628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8500"/>
            <a:ext cx="62039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098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8500"/>
            <a:ext cx="62039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286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8500"/>
            <a:ext cx="62039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579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698500"/>
            <a:ext cx="62039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767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9435"/>
            <a:ext cx="103632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3706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5FD2-129B-4765-AA71-F67A463FDA9C}" type="datetime1">
              <a:rPr lang="en-US" smtClean="0"/>
              <a:t>12/14/2023</a:t>
            </a:fld>
            <a:endParaRPr lang="en-US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EE1BE5A1-D0FA-7242-B4F6-DEE10CC3969B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B0ECF91-B8EA-DF35-8139-A2D669C439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6392" y="6419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309270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1342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302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96938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00669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74122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AAAA-70F5-4299-9145-8DD272AE7FA4}" type="datetime1">
              <a:rPr lang="en-US" smtClean="0"/>
              <a:t>12/14/2023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34C4AF-27F9-4C7C-DCB5-87743C24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66392" y="6419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252402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5FD2-129B-4765-AA71-F67A463FDA9C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84CE7D8D-2011-73A8-E6D9-C9E54136264E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10193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17805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91178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26702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17335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81752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42145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6884FF-0D84-4127-2B33-AD569DB48E20}"/>
              </a:ext>
            </a:extLst>
          </p:cNvPr>
          <p:cNvSpPr/>
          <p:nvPr userDrawn="1"/>
        </p:nvSpPr>
        <p:spPr>
          <a:xfrm>
            <a:off x="0" y="6419708"/>
            <a:ext cx="12192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4246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E848A9-1D67-4AA7-A3B4-7B9282795750}"/>
              </a:ext>
            </a:extLst>
          </p:cNvPr>
          <p:cNvSpPr/>
          <p:nvPr userDrawn="1"/>
        </p:nvSpPr>
        <p:spPr>
          <a:xfrm>
            <a:off x="0" y="3944"/>
            <a:ext cx="12192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F154BB-E952-0623-6501-74EF2000EB9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419712"/>
            <a:ext cx="1579508" cy="4382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24C370-7CF5-DD97-9BE6-928C4E3A1AD7}"/>
              </a:ext>
            </a:extLst>
          </p:cNvPr>
          <p:cNvSpPr txBox="1"/>
          <p:nvPr userDrawn="1"/>
        </p:nvSpPr>
        <p:spPr>
          <a:xfrm>
            <a:off x="809225" y="149888"/>
            <a:ext cx="530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7A2CEB-69B4-0817-88A8-2BD273E4832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8059" y="74944"/>
            <a:ext cx="673108" cy="67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sldNum="0" hdr="0" ft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648B30-C61C-DFA5-0378-4081264C810B}"/>
              </a:ext>
            </a:extLst>
          </p:cNvPr>
          <p:cNvSpPr/>
          <p:nvPr userDrawn="1"/>
        </p:nvSpPr>
        <p:spPr>
          <a:xfrm>
            <a:off x="0" y="3944"/>
            <a:ext cx="12192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91134A-2D3F-F865-4063-62A2A74542AA}"/>
              </a:ext>
            </a:extLst>
          </p:cNvPr>
          <p:cNvSpPr txBox="1"/>
          <p:nvPr userDrawn="1"/>
        </p:nvSpPr>
        <p:spPr>
          <a:xfrm>
            <a:off x="878237" y="149888"/>
            <a:ext cx="530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782942-C291-A853-3E5F-A327885B79F3}"/>
              </a:ext>
            </a:extLst>
          </p:cNvPr>
          <p:cNvSpPr/>
          <p:nvPr userDrawn="1"/>
        </p:nvSpPr>
        <p:spPr>
          <a:xfrm>
            <a:off x="0" y="6419708"/>
            <a:ext cx="12192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86F0B86-A93E-0393-906E-7C82228DE84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419712"/>
            <a:ext cx="1579508" cy="43829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565E26-C922-19C9-1B31-FD18DA1AB42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8059" y="74944"/>
            <a:ext cx="673108" cy="67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4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514C2F-A454-192E-C4B8-38783CD11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587" y="80350"/>
            <a:ext cx="548122" cy="559307"/>
          </a:xfrm>
          <a:prstGeom prst="rect">
            <a:avLst/>
          </a:prstGeom>
        </p:spPr>
      </p:pic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A79AD4F7-BDEF-4914-853B-098335754D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29816" y="2044282"/>
            <a:ext cx="4312763" cy="2502635"/>
          </a:xfrm>
        </p:spPr>
        <p:txBody>
          <a:bodyPr anchor="t">
            <a:normAutofit fontScale="90000"/>
          </a:bodyPr>
          <a:lstStyle/>
          <a:p>
            <a:pPr>
              <a:spcBef>
                <a:spcPts val="900"/>
              </a:spcBef>
            </a:pPr>
            <a:br>
              <a:rPr lang="en-US" altLang="en-US" sz="3300" b="1" dirty="0"/>
            </a:br>
            <a:r>
              <a:rPr lang="en-US" altLang="en-US" sz="3300" b="1" dirty="0"/>
              <a:t>Resiliency Working Group</a:t>
            </a:r>
            <a:br>
              <a:rPr lang="en-US" altLang="en-US" sz="2400" b="1" dirty="0"/>
            </a:br>
            <a:r>
              <a:rPr lang="en-US" altLang="en-US" sz="2400" dirty="0"/>
              <a:t> 13 DEC 2023</a:t>
            </a:r>
            <a:br>
              <a:rPr lang="en-US" altLang="en-US" sz="2400" dirty="0"/>
            </a:br>
            <a:r>
              <a:rPr lang="en-US" altLang="en-US" sz="2400" dirty="0"/>
              <a:t>US Army Heritage and Education Center (USAHEC)</a:t>
            </a:r>
            <a:br>
              <a:rPr lang="en-US" altLang="en-US" sz="2400" dirty="0"/>
            </a:br>
            <a:r>
              <a:rPr lang="en-US" altLang="en-US" sz="2400" dirty="0"/>
              <a:t>Carlisle, PA</a:t>
            </a:r>
            <a:endParaRPr lang="en-US" altLang="en-US" sz="27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Travis, Resiliency Working Group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875935-3FC5-CFE8-1152-78AE1D1A49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637" y="1942392"/>
            <a:ext cx="2973216" cy="2973216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1BFEFC-2F9F-A59B-6159-9E3DC1B6B0C7}"/>
              </a:ext>
            </a:extLst>
          </p:cNvPr>
          <p:cNvSpPr txBox="1">
            <a:spLocks/>
          </p:cNvSpPr>
          <p:nvPr/>
        </p:nvSpPr>
        <p:spPr>
          <a:xfrm>
            <a:off x="10128722" y="645298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/>
              <a:pPr algn="ctr"/>
              <a:t>12/14/2023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4868D54-AAE5-43C0-260C-E502650A4D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9" y="167070"/>
            <a:ext cx="531662" cy="5313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514C2F-A454-192E-C4B8-38783CD11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587" y="80350"/>
            <a:ext cx="548122" cy="559307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Travis, Resiliency Working Group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1BFEFC-2F9F-A59B-6159-9E3DC1B6B0C7}"/>
              </a:ext>
            </a:extLst>
          </p:cNvPr>
          <p:cNvSpPr txBox="1">
            <a:spLocks/>
          </p:cNvSpPr>
          <p:nvPr/>
        </p:nvSpPr>
        <p:spPr>
          <a:xfrm>
            <a:off x="10128722" y="645298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/>
              <a:pPr algn="ctr"/>
              <a:t>12/14/2023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4868D54-AAE5-43C0-260C-E502650A4D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9" y="167070"/>
            <a:ext cx="531662" cy="53131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BB9F2F-C957-517A-51B5-C184715E5696}"/>
              </a:ext>
            </a:extLst>
          </p:cNvPr>
          <p:cNvSpPr txBox="1">
            <a:spLocks/>
          </p:cNvSpPr>
          <p:nvPr/>
        </p:nvSpPr>
        <p:spPr>
          <a:xfrm>
            <a:off x="838199" y="127412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Methodology</a:t>
            </a: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Existing Definitions</a:t>
            </a: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DoD and USG Considerations</a:t>
            </a: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Recommended Definition</a:t>
            </a: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Way Forward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321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514C2F-A454-192E-C4B8-38783CD11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587" y="80350"/>
            <a:ext cx="548122" cy="559307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Travis, Resiliency Working Group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1BFEFC-2F9F-A59B-6159-9E3DC1B6B0C7}"/>
              </a:ext>
            </a:extLst>
          </p:cNvPr>
          <p:cNvSpPr txBox="1">
            <a:spLocks/>
          </p:cNvSpPr>
          <p:nvPr/>
        </p:nvSpPr>
        <p:spPr>
          <a:xfrm>
            <a:off x="10128722" y="645298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/>
              <a:pPr algn="ctr"/>
              <a:t>12/14/2023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4868D54-AAE5-43C0-260C-E502650A4D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9" y="167070"/>
            <a:ext cx="531662" cy="53131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BB9F2F-C957-517A-51B5-C184715E5696}"/>
              </a:ext>
            </a:extLst>
          </p:cNvPr>
          <p:cNvSpPr txBox="1">
            <a:spLocks/>
          </p:cNvSpPr>
          <p:nvPr/>
        </p:nvSpPr>
        <p:spPr>
          <a:xfrm>
            <a:off x="838199" y="985520"/>
            <a:ext cx="10515600" cy="5161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Existing Definitions</a:t>
            </a: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PKSOI RAH: NATO, NDS, NSS, USAID, Oxford Dictionary</a:t>
            </a: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DoDD 4715.21 (2016)—</a:t>
            </a:r>
          </a:p>
          <a:p>
            <a:pPr marL="284163" marR="0" algn="l" fontAlgn="base">
              <a:spcBef>
                <a:spcPts val="0"/>
              </a:spcBef>
              <a:spcAft>
                <a:spcPts val="300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“ability to anticipate, prepare for, and adapt to changing conditions and withstand, respond to and recover rapidly from disruptions” </a:t>
            </a:r>
          </a:p>
          <a:p>
            <a:pPr marL="284163" indent="-284163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National Response Framework—</a:t>
            </a:r>
          </a:p>
          <a:p>
            <a:pPr marL="284163" algn="l" fontAlgn="base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“the ability for a government to </a:t>
            </a:r>
            <a:r>
              <a:rPr lang="en-US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prevent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protect against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mitigate impacts 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of, </a:t>
            </a:r>
            <a:r>
              <a:rPr lang="en-US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respond to 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US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recover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from threats and crisis”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1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514C2F-A454-192E-C4B8-38783CD11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587" y="80350"/>
            <a:ext cx="548122" cy="559307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Travis, Resiliency Working Group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1BFEFC-2F9F-A59B-6159-9E3DC1B6B0C7}"/>
              </a:ext>
            </a:extLst>
          </p:cNvPr>
          <p:cNvSpPr txBox="1">
            <a:spLocks/>
          </p:cNvSpPr>
          <p:nvPr/>
        </p:nvSpPr>
        <p:spPr>
          <a:xfrm>
            <a:off x="10128722" y="645298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/>
              <a:pPr algn="ctr"/>
              <a:t>12/14/2023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4868D54-AAE5-43C0-260C-E502650A4D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9" y="167070"/>
            <a:ext cx="531662" cy="53131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BB9F2F-C957-517A-51B5-C184715E5696}"/>
              </a:ext>
            </a:extLst>
          </p:cNvPr>
          <p:cNvSpPr txBox="1">
            <a:spLocks/>
          </p:cNvSpPr>
          <p:nvPr/>
        </p:nvSpPr>
        <p:spPr>
          <a:xfrm>
            <a:off x="838199" y="848360"/>
            <a:ext cx="11235941" cy="5161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Considerations</a:t>
            </a: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Resilience: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is it?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do we want it to be?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Then, what do we want to do with it?</a:t>
            </a: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Broad enough that any entity can understand it.</a:t>
            </a: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Broad enough to be foundational – a known point to add more specificity to.</a:t>
            </a: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Temporal aspect</a:t>
            </a:r>
          </a:p>
          <a:p>
            <a:pPr marL="285750" marR="0" indent="-28575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Measurable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Civ-Mil-Gov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Whole-of-society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Social contracts</a:t>
            </a:r>
          </a:p>
        </p:txBody>
      </p:sp>
    </p:spTree>
    <p:extLst>
      <p:ext uri="{BB962C8B-B14F-4D97-AF65-F5344CB8AC3E}">
        <p14:creationId xmlns:p14="http://schemas.microsoft.com/office/powerpoint/2010/main" val="3397978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514C2F-A454-192E-C4B8-38783CD11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587" y="80350"/>
            <a:ext cx="548122" cy="559307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Travis, Resiliency Working Group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1BFEFC-2F9F-A59B-6159-9E3DC1B6B0C7}"/>
              </a:ext>
            </a:extLst>
          </p:cNvPr>
          <p:cNvSpPr txBox="1">
            <a:spLocks/>
          </p:cNvSpPr>
          <p:nvPr/>
        </p:nvSpPr>
        <p:spPr>
          <a:xfrm>
            <a:off x="10128722" y="645298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/>
              <a:pPr algn="ctr"/>
              <a:t>12/14/2023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4868D54-AAE5-43C0-260C-E502650A4D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9" y="167070"/>
            <a:ext cx="531662" cy="53131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BB9F2F-C957-517A-51B5-C184715E5696}"/>
              </a:ext>
            </a:extLst>
          </p:cNvPr>
          <p:cNvSpPr txBox="1">
            <a:spLocks/>
          </p:cNvSpPr>
          <p:nvPr/>
        </p:nvSpPr>
        <p:spPr>
          <a:xfrm>
            <a:off x="838199" y="848360"/>
            <a:ext cx="11235941" cy="5161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 fontAlgn="base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Considerations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Considerations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Erode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Capitalize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Endure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Positional Advantage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Anticipate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Withstand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Prioritize/Priority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Dependency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Reflexive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F2339C-3567-1F86-ABFD-5CF8E45157E4}"/>
              </a:ext>
            </a:extLst>
          </p:cNvPr>
          <p:cNvSpPr txBox="1"/>
          <p:nvPr/>
        </p:nvSpPr>
        <p:spPr>
          <a:xfrm>
            <a:off x="6456169" y="1346815"/>
            <a:ext cx="54411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Definition</a:t>
            </a:r>
          </a:p>
          <a:p>
            <a:pPr marL="741363" marR="0" indent="-285750" fontAlgn="base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Additive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1363" marR="0" lvl="0" indent="-285750" fontAlgn="base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Design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04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514C2F-A454-192E-C4B8-38783CD11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587" y="80350"/>
            <a:ext cx="548122" cy="559307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Travis, Resiliency Working Group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1BFEFC-2F9F-A59B-6159-9E3DC1B6B0C7}"/>
              </a:ext>
            </a:extLst>
          </p:cNvPr>
          <p:cNvSpPr txBox="1">
            <a:spLocks/>
          </p:cNvSpPr>
          <p:nvPr/>
        </p:nvSpPr>
        <p:spPr>
          <a:xfrm>
            <a:off x="10128722" y="645298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/>
              <a:pPr algn="ctr"/>
              <a:t>12/14/2023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4868D54-AAE5-43C0-260C-E502650A4D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9" y="167070"/>
            <a:ext cx="531662" cy="53131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BB9F2F-C957-517A-51B5-C184715E5696}"/>
              </a:ext>
            </a:extLst>
          </p:cNvPr>
          <p:cNvSpPr txBox="1">
            <a:spLocks/>
          </p:cNvSpPr>
          <p:nvPr/>
        </p:nvSpPr>
        <p:spPr>
          <a:xfrm>
            <a:off x="838199" y="848360"/>
            <a:ext cx="11235941" cy="5161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 fontAlgn="base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Proposed Definition</a:t>
            </a:r>
          </a:p>
          <a:p>
            <a:pPr marL="0" marR="0" algn="l" fontAlgn="base">
              <a:spcBef>
                <a:spcPts val="0"/>
              </a:spcBef>
              <a:spcAft>
                <a:spcPts val="1200"/>
              </a:spcAft>
            </a:pPr>
            <a:endParaRPr lang="en-US" sz="28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algn="l" fontAlgn="base">
              <a:lnSpc>
                <a:spcPct val="200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sz="32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Measure of an entity’s inherent ability to </a:t>
            </a:r>
            <a:r>
              <a:rPr lang="en-US" sz="3200" b="1" u="sng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anticipate</a:t>
            </a:r>
            <a:r>
              <a:rPr lang="en-US" sz="32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prepare</a:t>
            </a:r>
            <a:r>
              <a:rPr lang="en-US" sz="32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b="1" u="sng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withstand</a:t>
            </a:r>
            <a:r>
              <a:rPr lang="en-US" sz="32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and </a:t>
            </a:r>
            <a:r>
              <a:rPr lang="en-US" sz="3200" b="1" u="sng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adapt</a:t>
            </a:r>
            <a:r>
              <a:rPr lang="en-US" sz="32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to adversity</a:t>
            </a:r>
          </a:p>
        </p:txBody>
      </p:sp>
    </p:spTree>
    <p:extLst>
      <p:ext uri="{BB962C8B-B14F-4D97-AF65-F5344CB8AC3E}">
        <p14:creationId xmlns:p14="http://schemas.microsoft.com/office/powerpoint/2010/main" val="4054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514C2F-A454-192E-C4B8-38783CD11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587" y="80350"/>
            <a:ext cx="548122" cy="559307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Travis, Resiliency Working Group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1BFEFC-2F9F-A59B-6159-9E3DC1B6B0C7}"/>
              </a:ext>
            </a:extLst>
          </p:cNvPr>
          <p:cNvSpPr txBox="1">
            <a:spLocks/>
          </p:cNvSpPr>
          <p:nvPr/>
        </p:nvSpPr>
        <p:spPr>
          <a:xfrm>
            <a:off x="10128722" y="645298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/>
              <a:pPr algn="ctr"/>
              <a:t>12/14/2023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4868D54-AAE5-43C0-260C-E502650A4D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479" y="167070"/>
            <a:ext cx="531662" cy="53131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BB9F2F-C957-517A-51B5-C184715E5696}"/>
              </a:ext>
            </a:extLst>
          </p:cNvPr>
          <p:cNvSpPr txBox="1">
            <a:spLocks/>
          </p:cNvSpPr>
          <p:nvPr/>
        </p:nvSpPr>
        <p:spPr>
          <a:xfrm>
            <a:off x="838199" y="848360"/>
            <a:ext cx="11235941" cy="5161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 fontAlgn="base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Way Forward</a:t>
            </a:r>
          </a:p>
          <a:p>
            <a:pPr marL="0" marR="0" algn="l" fontAlgn="base">
              <a:spcBef>
                <a:spcPts val="0"/>
              </a:spcBef>
              <a:spcAft>
                <a:spcPts val="1200"/>
              </a:spcAft>
            </a:pPr>
            <a:endParaRPr lang="en-US" sz="2800" b="1" dirty="0">
              <a:solidFill>
                <a:srgbClr val="2222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Define</a:t>
            </a:r>
            <a:endParaRPr lang="en-US" dirty="0">
              <a:solidFill>
                <a:srgbClr val="2222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Anticipate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Prepare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ithstand</a:t>
            </a:r>
          </a:p>
          <a:p>
            <a:pPr marL="800100" lvl="1" indent="-342900" algn="l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dapt</a:t>
            </a:r>
          </a:p>
        </p:txBody>
      </p:sp>
    </p:spTree>
    <p:extLst>
      <p:ext uri="{BB962C8B-B14F-4D97-AF65-F5344CB8AC3E}">
        <p14:creationId xmlns:p14="http://schemas.microsoft.com/office/powerpoint/2010/main" val="3525985114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04adc925-6b5d-4628-b7e0-5b86efa98958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8C060DC519C5438F279013B0EC9B02" ma:contentTypeVersion="16" ma:contentTypeDescription="Create a new document." ma:contentTypeScope="" ma:versionID="e538547fdcd4146ce35224e57ac44cfb">
  <xsd:schema xmlns:xsd="http://www.w3.org/2001/XMLSchema" xmlns:xs="http://www.w3.org/2001/XMLSchema" xmlns:p="http://schemas.microsoft.com/office/2006/metadata/properties" xmlns:ns1="http://schemas.microsoft.com/sharepoint/v3" xmlns:ns3="bc96db8f-62c4-44cc-8b28-7ef117495d18" xmlns:ns4="04adc925-6b5d-4628-b7e0-5b86efa98958" targetNamespace="http://schemas.microsoft.com/office/2006/metadata/properties" ma:root="true" ma:fieldsID="a01f7d82512d0550d6705f87e2d303cb" ns1:_="" ns3:_="" ns4:_="">
    <xsd:import namespace="http://schemas.microsoft.com/sharepoint/v3"/>
    <xsd:import namespace="bc96db8f-62c4-44cc-8b28-7ef117495d18"/>
    <xsd:import namespace="04adc925-6b5d-4628-b7e0-5b86efa9895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6db8f-62c4-44cc-8b28-7ef117495d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dc925-6b5d-4628-b7e0-5b86efa989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B7BCE0-892D-472B-AA21-C1EE55ADFD0B}">
  <ds:schemaRefs>
    <ds:schemaRef ds:uri="http://purl.org/dc/dcmitype/"/>
    <ds:schemaRef ds:uri="http://purl.org/dc/terms/"/>
    <ds:schemaRef ds:uri="http://schemas.microsoft.com/sharepoint/v3"/>
    <ds:schemaRef ds:uri="http://schemas.microsoft.com/office/2006/metadata/properties"/>
    <ds:schemaRef ds:uri="http://purl.org/dc/elements/1.1/"/>
    <ds:schemaRef ds:uri="http://schemas.microsoft.com/office/2006/documentManagement/types"/>
    <ds:schemaRef ds:uri="bc96db8f-62c4-44cc-8b28-7ef117495d18"/>
    <ds:schemaRef ds:uri="http://schemas.openxmlformats.org/package/2006/metadata/core-properties"/>
    <ds:schemaRef ds:uri="http://schemas.microsoft.com/office/infopath/2007/PartnerControls"/>
    <ds:schemaRef ds:uri="04adc925-6b5d-4628-b7e0-5b86efa9895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29E786E-CEBF-401D-B66C-B81739403F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15B997-86DC-4388-8B22-F2420BC581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c96db8f-62c4-44cc-8b28-7ef117495d18"/>
    <ds:schemaRef ds:uri="04adc925-6b5d-4628-b7e0-5b86efa989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286</Words>
  <Application>Microsoft Office PowerPoint</Application>
  <PresentationFormat>Widescreen</PresentationFormat>
  <Paragraphs>73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Verdana</vt:lpstr>
      <vt:lpstr>3_Office Theme</vt:lpstr>
      <vt:lpstr>Office Theme</vt:lpstr>
      <vt:lpstr> Resiliency Working Group  13 DEC 2023 US Army Heritage and Education Center (USAHEC) Carlisle, PA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USCENTCOM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Template USCENTCOM 40th Anniversary</dc:title>
  <dc:creator>Highers, Jeffrey W Mr CIV USAF USCENTCOM CCDC-CCSS</dc:creator>
  <cp:lastModifiedBy>White, Michael P CTR USARMY CAC (USA)</cp:lastModifiedBy>
  <cp:revision>13</cp:revision>
  <cp:lastPrinted>2023-05-25T17:50:31Z</cp:lastPrinted>
  <dcterms:created xsi:type="dcterms:W3CDTF">2013-01-14T14:58:34Z</dcterms:created>
  <dcterms:modified xsi:type="dcterms:W3CDTF">2023-12-14T12:22:01Z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0x010100398C060DC519C5438F279013B0EC9B02</vt:lpwstr>
  </property>
  <property fmtid="{D5CDD505-2E9C-101B-9397-08002B2CF9AE}" pid="3" name="Order">
    <vt:r8>15700</vt:r8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Record Series">
    <vt:lpwstr/>
  </property>
  <property fmtid="{D5CDD505-2E9C-101B-9397-08002B2CF9AE}" pid="7" name="Functional Area">
    <vt:lpwstr/>
  </property>
  <property fmtid="{D5CDD505-2E9C-101B-9397-08002B2CF9AE}" pid="8" name="Classification">
    <vt:lpwstr>7;#UNCLASSIFIED|11a8d837-b507-4621-ae93-b6220d541d03</vt:lpwstr>
  </property>
  <property fmtid="{D5CDD505-2E9C-101B-9397-08002B2CF9AE}" pid="9" name="TitusGUID">
    <vt:lpwstr>7540f4f8-202c-455b-8491-ed03224a61ad</vt:lpwstr>
  </property>
  <property fmtid="{D5CDD505-2E9C-101B-9397-08002B2CF9AE}" pid="10" name="TitusCLASSIFICATIONS">
    <vt:lpwstr>UNCLASSIFIED</vt:lpwstr>
  </property>
  <property fmtid="{D5CDD505-2E9C-101B-9397-08002B2CF9AE}" pid="11" name="TitusUNCLASSIFIEDCAVEATS">
    <vt:lpwstr>NONE</vt:lpwstr>
  </property>
  <property fmtid="{D5CDD505-2E9C-101B-9397-08002B2CF9AE}" pid="12" name="lfa9555ad12c4067a1dd51a43fdc108d">
    <vt:lpwstr>UNCLASSIFIED|11a8d837-b507-4621-ae93-b6220d541d03</vt:lpwstr>
  </property>
  <property fmtid="{D5CDD505-2E9C-101B-9397-08002B2CF9AE}" pid="13" name="TaxCatchAll">
    <vt:lpwstr>7;#UNCLASSIFIED|11a8d837-b507-4621-ae93-b6220d541d03</vt:lpwstr>
  </property>
  <property fmtid="{D5CDD505-2E9C-101B-9397-08002B2CF9AE}" pid="14" name="MediaServiceImageTags">
    <vt:lpwstr/>
  </property>
</Properties>
</file>