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679" r:id="rId5"/>
  </p:sldMasterIdLst>
  <p:notesMasterIdLst>
    <p:notesMasterId r:id="rId11"/>
  </p:notesMasterIdLst>
  <p:sldIdLst>
    <p:sldId id="256" r:id="rId6"/>
    <p:sldId id="260" r:id="rId7"/>
    <p:sldId id="259" r:id="rId8"/>
    <p:sldId id="257" r:id="rId9"/>
    <p:sldId id="261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50082"/>
    <a:srgbClr val="002F4D"/>
    <a:srgbClr val="2F5597"/>
    <a:srgbClr val="7F7F7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802AA6-81C1-47E1-AD28-DD45F9909EA4}" v="3" dt="2023-12-14T10:20:14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1018" autoAdjust="0"/>
  </p:normalViewPr>
  <p:slideViewPr>
    <p:cSldViewPr snapToGrid="0">
      <p:cViewPr varScale="1">
        <p:scale>
          <a:sx n="63" d="100"/>
          <a:sy n="63" d="100"/>
        </p:scale>
        <p:origin x="253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esin" userId="f073b17a31ba34e3" providerId="LiveId" clId="{7A802AA6-81C1-47E1-AD28-DD45F9909EA4}"/>
    <pc:docChg chg="custSel addSld delSld modSld">
      <pc:chgData name="Katie Richesin" userId="f073b17a31ba34e3" providerId="LiveId" clId="{7A802AA6-81C1-47E1-AD28-DD45F9909EA4}" dt="2023-12-14T10:48:06.151" v="1224" actId="20577"/>
      <pc:docMkLst>
        <pc:docMk/>
      </pc:docMkLst>
      <pc:sldChg chg="addSp delSp modSp mod">
        <pc:chgData name="Katie Richesin" userId="f073b17a31ba34e3" providerId="LiveId" clId="{7A802AA6-81C1-47E1-AD28-DD45F9909EA4}" dt="2023-12-14T10:43:56.243" v="1142" actId="20577"/>
        <pc:sldMkLst>
          <pc:docMk/>
          <pc:sldMk cId="74225196" sldId="257"/>
        </pc:sldMkLst>
        <pc:spChg chg="add mod">
          <ac:chgData name="Katie Richesin" userId="f073b17a31ba34e3" providerId="LiveId" clId="{7A802AA6-81C1-47E1-AD28-DD45F9909EA4}" dt="2023-12-14T10:43:56.243" v="1142" actId="20577"/>
          <ac:spMkLst>
            <pc:docMk/>
            <pc:sldMk cId="74225196" sldId="257"/>
            <ac:spMk id="3" creationId="{8B5C4DDE-3B64-1734-8FF7-0E336971DEC7}"/>
          </ac:spMkLst>
        </pc:spChg>
        <pc:spChg chg="del mod">
          <ac:chgData name="Katie Richesin" userId="f073b17a31ba34e3" providerId="LiveId" clId="{7A802AA6-81C1-47E1-AD28-DD45F9909EA4}" dt="2023-12-14T10:21:44.061" v="463" actId="478"/>
          <ac:spMkLst>
            <pc:docMk/>
            <pc:sldMk cId="74225196" sldId="257"/>
            <ac:spMk id="7" creationId="{5A5C2CFC-D1F6-F895-44BC-55EC4A6F58D2}"/>
          </ac:spMkLst>
        </pc:spChg>
        <pc:spChg chg="mod">
          <ac:chgData name="Katie Richesin" userId="f073b17a31ba34e3" providerId="LiveId" clId="{7A802AA6-81C1-47E1-AD28-DD45F9909EA4}" dt="2023-12-14T10:22:17.939" v="531" actId="14100"/>
          <ac:spMkLst>
            <pc:docMk/>
            <pc:sldMk cId="74225196" sldId="257"/>
            <ac:spMk id="9" creationId="{BF6EA300-3B4A-E851-F23E-2EBAA1856EB3}"/>
          </ac:spMkLst>
        </pc:spChg>
        <pc:spChg chg="mod">
          <ac:chgData name="Katie Richesin" userId="f073b17a31ba34e3" providerId="LiveId" clId="{7A802AA6-81C1-47E1-AD28-DD45F9909EA4}" dt="2023-12-14T10:22:25.166" v="533" actId="1076"/>
          <ac:spMkLst>
            <pc:docMk/>
            <pc:sldMk cId="74225196" sldId="257"/>
            <ac:spMk id="14" creationId="{E3A90A5C-1A04-C96C-C787-F23875710F45}"/>
          </ac:spMkLst>
        </pc:spChg>
      </pc:sldChg>
      <pc:sldChg chg="del">
        <pc:chgData name="Katie Richesin" userId="f073b17a31ba34e3" providerId="LiveId" clId="{7A802AA6-81C1-47E1-AD28-DD45F9909EA4}" dt="2023-12-14T10:12:32.586" v="32" actId="47"/>
        <pc:sldMkLst>
          <pc:docMk/>
          <pc:sldMk cId="2903102028" sldId="258"/>
        </pc:sldMkLst>
      </pc:sldChg>
      <pc:sldChg chg="modSp mod">
        <pc:chgData name="Katie Richesin" userId="f073b17a31ba34e3" providerId="LiveId" clId="{7A802AA6-81C1-47E1-AD28-DD45F9909EA4}" dt="2023-12-14T10:48:06.151" v="1224" actId="20577"/>
        <pc:sldMkLst>
          <pc:docMk/>
          <pc:sldMk cId="3887077513" sldId="259"/>
        </pc:sldMkLst>
        <pc:spChg chg="mod">
          <ac:chgData name="Katie Richesin" userId="f073b17a31ba34e3" providerId="LiveId" clId="{7A802AA6-81C1-47E1-AD28-DD45F9909EA4}" dt="2023-12-14T10:48:06.151" v="1224" actId="20577"/>
          <ac:spMkLst>
            <pc:docMk/>
            <pc:sldMk cId="3887077513" sldId="259"/>
            <ac:spMk id="3" creationId="{7820CC19-821E-7F37-964E-89A6173EDD21}"/>
          </ac:spMkLst>
        </pc:spChg>
      </pc:sldChg>
      <pc:sldChg chg="modSp del mod">
        <pc:chgData name="Katie Richesin" userId="f073b17a31ba34e3" providerId="LiveId" clId="{7A802AA6-81C1-47E1-AD28-DD45F9909EA4}" dt="2023-12-14T10:41:47.650" v="1082" actId="47"/>
        <pc:sldMkLst>
          <pc:docMk/>
          <pc:sldMk cId="2344186635" sldId="261"/>
        </pc:sldMkLst>
        <pc:spChg chg="mod">
          <ac:chgData name="Katie Richesin" userId="f073b17a31ba34e3" providerId="LiveId" clId="{7A802AA6-81C1-47E1-AD28-DD45F9909EA4}" dt="2023-12-14T10:12:16.598" v="31" actId="1076"/>
          <ac:spMkLst>
            <pc:docMk/>
            <pc:sldMk cId="2344186635" sldId="261"/>
            <ac:spMk id="2" creationId="{69EFD504-F750-D976-6F44-7EB4567608B5}"/>
          </ac:spMkLst>
        </pc:spChg>
        <pc:spChg chg="mod">
          <ac:chgData name="Katie Richesin" userId="f073b17a31ba34e3" providerId="LiveId" clId="{7A802AA6-81C1-47E1-AD28-DD45F9909EA4}" dt="2023-12-14T10:40:23.291" v="1081" actId="20577"/>
          <ac:spMkLst>
            <pc:docMk/>
            <pc:sldMk cId="2344186635" sldId="261"/>
            <ac:spMk id="3" creationId="{76D036D0-F1D7-B2C4-0090-08C0B60E7905}"/>
          </ac:spMkLst>
        </pc:spChg>
      </pc:sldChg>
      <pc:sldChg chg="delSp modSp new mod">
        <pc:chgData name="Katie Richesin" userId="f073b17a31ba34e3" providerId="LiveId" clId="{7A802AA6-81C1-47E1-AD28-DD45F9909EA4}" dt="2023-12-14T10:42:18.208" v="1098" actId="1076"/>
        <pc:sldMkLst>
          <pc:docMk/>
          <pc:sldMk cId="3685205368" sldId="261"/>
        </pc:sldMkLst>
        <pc:spChg chg="mod">
          <ac:chgData name="Katie Richesin" userId="f073b17a31ba34e3" providerId="LiveId" clId="{7A802AA6-81C1-47E1-AD28-DD45F9909EA4}" dt="2023-12-14T10:42:18.208" v="1098" actId="1076"/>
          <ac:spMkLst>
            <pc:docMk/>
            <pc:sldMk cId="3685205368" sldId="261"/>
            <ac:spMk id="2" creationId="{4D5495BE-7226-8175-F092-84CF2BA49D42}"/>
          </ac:spMkLst>
        </pc:spChg>
        <pc:spChg chg="del">
          <ac:chgData name="Katie Richesin" userId="f073b17a31ba34e3" providerId="LiveId" clId="{7A802AA6-81C1-47E1-AD28-DD45F9909EA4}" dt="2023-12-14T10:42:00.754" v="1084" actId="478"/>
          <ac:spMkLst>
            <pc:docMk/>
            <pc:sldMk cId="3685205368" sldId="261"/>
            <ac:spMk id="3" creationId="{7EFCB5FF-C110-D463-D5C8-B08D0B6C3DCE}"/>
          </ac:spMkLst>
        </pc:spChg>
        <pc:spChg chg="del">
          <ac:chgData name="Katie Richesin" userId="f073b17a31ba34e3" providerId="LiveId" clId="{7A802AA6-81C1-47E1-AD28-DD45F9909EA4}" dt="2023-12-14T10:42:01.885" v="1085" actId="478"/>
          <ac:spMkLst>
            <pc:docMk/>
            <pc:sldMk cId="3685205368" sldId="261"/>
            <ac:spMk id="4" creationId="{BE3F3BA2-9D97-0906-8780-728F507FBF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1881386B-C8FF-44AA-8E1C-244576682830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8FDACF8C-F26C-4AC4-9108-CA6F53A31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0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9435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53706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5FD2-129B-4765-AA71-F67A463FDA9C}" type="datetime1">
              <a:rPr lang="en-US" smtClean="0"/>
              <a:t>12/14/2023</a:t>
            </a:fld>
            <a:endParaRPr lang="en-US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EE1BE5A1-D0FA-7242-B4F6-DEE10CC3969B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57700" y="32766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B0ECF91-B8EA-DF35-8139-A2D669C439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9794" y="64197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309270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44407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94716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83206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59526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74122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1BAAAA-70F5-4299-9145-8DD272AE7FA4}" type="datetime1">
              <a:rPr lang="en-US" smtClean="0"/>
              <a:t>12/14/2023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34C4AF-27F9-4C7C-DCB5-87743C24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9794" y="64197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186320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74122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AAAA-70F5-4299-9145-8DD272AE7FA4}" type="datetime1">
              <a:rPr lang="en-US" smtClean="0"/>
              <a:t>12/14/2023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34C4AF-27F9-4C7C-DCB5-87743C24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9794" y="64197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252402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E55FD2-129B-4765-AA71-F67A463FDA9C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A409B727-BF3D-9112-71C3-455B0C99E225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57700" y="32766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7578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84823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02332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88263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680712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99841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01266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6884FF-0D84-4127-2B33-AD569DB48E20}"/>
              </a:ext>
            </a:extLst>
          </p:cNvPr>
          <p:cNvSpPr/>
          <p:nvPr userDrawn="1"/>
        </p:nvSpPr>
        <p:spPr>
          <a:xfrm>
            <a:off x="0" y="6419708"/>
            <a:ext cx="9144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42461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E848A9-1D67-4AA7-A3B4-7B9282795750}"/>
              </a:ext>
            </a:extLst>
          </p:cNvPr>
          <p:cNvSpPr/>
          <p:nvPr userDrawn="1"/>
        </p:nvSpPr>
        <p:spPr>
          <a:xfrm>
            <a:off x="0" y="3944"/>
            <a:ext cx="9144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5B12F88-60ED-C127-82AA-4B3F349218EB}"/>
              </a:ext>
            </a:extLst>
          </p:cNvPr>
          <p:cNvSpPr/>
          <p:nvPr userDrawn="1"/>
        </p:nvSpPr>
        <p:spPr>
          <a:xfrm>
            <a:off x="116275" y="114192"/>
            <a:ext cx="633157" cy="594613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F154BB-E952-0623-6501-74EF2000EB9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419712"/>
            <a:ext cx="1184631" cy="4382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24C370-7CF5-DD97-9BE6-928C4E3A1AD7}"/>
              </a:ext>
            </a:extLst>
          </p:cNvPr>
          <p:cNvSpPr txBox="1"/>
          <p:nvPr userDrawn="1"/>
        </p:nvSpPr>
        <p:spPr>
          <a:xfrm>
            <a:off x="865707" y="149888"/>
            <a:ext cx="3978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</p:spTree>
    <p:extLst>
      <p:ext uri="{BB962C8B-B14F-4D97-AF65-F5344CB8AC3E}">
        <p14:creationId xmlns:p14="http://schemas.microsoft.com/office/powerpoint/2010/main" val="8525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sldNum="0" hdr="0" ft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C8963B7-AE3F-FEE8-6ECD-81006F767C49}"/>
              </a:ext>
            </a:extLst>
          </p:cNvPr>
          <p:cNvSpPr/>
          <p:nvPr userDrawn="1"/>
        </p:nvSpPr>
        <p:spPr>
          <a:xfrm>
            <a:off x="0" y="3944"/>
            <a:ext cx="9144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D75088B-ED72-DAB5-6651-C7E530DA17C2}"/>
              </a:ext>
            </a:extLst>
          </p:cNvPr>
          <p:cNvSpPr/>
          <p:nvPr userDrawn="1"/>
        </p:nvSpPr>
        <p:spPr>
          <a:xfrm>
            <a:off x="116275" y="114192"/>
            <a:ext cx="633157" cy="594613"/>
          </a:xfrm>
          <a:prstGeom prst="ellipse">
            <a:avLst/>
          </a:prstGeom>
          <a:blipFill dpi="0"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E5F9D1-DB8A-9FE3-6123-5A5BF265ED7F}"/>
              </a:ext>
            </a:extLst>
          </p:cNvPr>
          <p:cNvSpPr txBox="1"/>
          <p:nvPr userDrawn="1"/>
        </p:nvSpPr>
        <p:spPr>
          <a:xfrm>
            <a:off x="865707" y="149888"/>
            <a:ext cx="3978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065193-0082-8086-5276-717D3CFFF5A1}"/>
              </a:ext>
            </a:extLst>
          </p:cNvPr>
          <p:cNvSpPr/>
          <p:nvPr userDrawn="1"/>
        </p:nvSpPr>
        <p:spPr>
          <a:xfrm>
            <a:off x="0" y="6419708"/>
            <a:ext cx="9144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E5E8751E-82F2-D19A-92A5-275A065DCF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86600" y="642461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E2D25AA-602E-E8C6-CA83-5B3B48A9D51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419712"/>
            <a:ext cx="1184631" cy="43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1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A79AD4F7-BDEF-4914-853B-098335754D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63729" y="2283377"/>
            <a:ext cx="4312763" cy="2502635"/>
          </a:xfrm>
        </p:spPr>
        <p:txBody>
          <a:bodyPr anchor="t">
            <a:normAutofit/>
          </a:bodyPr>
          <a:lstStyle/>
          <a:p>
            <a:pPr>
              <a:spcBef>
                <a:spcPts val="900"/>
              </a:spcBef>
            </a:pPr>
            <a:br>
              <a:rPr lang="en-US" altLang="en-US" sz="3300" b="1" dirty="0"/>
            </a:br>
            <a:r>
              <a:rPr lang="en-US" altLang="en-US" sz="3300" b="1" dirty="0"/>
              <a:t>INDOPACOM OUTBRIEF</a:t>
            </a:r>
            <a:br>
              <a:rPr lang="en-US" altLang="en-US" sz="2400" b="1" dirty="0"/>
            </a:br>
            <a:r>
              <a:rPr lang="en-US" altLang="en-US" sz="2400" dirty="0"/>
              <a:t> 14 DEC 2023</a:t>
            </a:r>
            <a:br>
              <a:rPr lang="en-US" altLang="en-US" sz="2400" dirty="0"/>
            </a:br>
            <a:endParaRPr lang="en-US" altLang="en-US" sz="270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5906C1-4EA8-8011-458C-0794E9F1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86600" y="6504016"/>
            <a:ext cx="2057400" cy="273844"/>
          </a:xfrm>
        </p:spPr>
        <p:txBody>
          <a:bodyPr/>
          <a:lstStyle/>
          <a:p>
            <a:pPr algn="ctr"/>
            <a:fld id="{911BAAAA-70F5-4299-9145-8DD272AE7FA4}" type="datetime1">
              <a:rPr lang="en-US" smtClean="0"/>
              <a:pPr algn="ctr"/>
              <a:t>12/14/2023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LTC Chris Nohle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875935-3FC5-CFE8-1152-78AE1D1A4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2386" y="2048085"/>
            <a:ext cx="2973216" cy="29732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F1B2FD2-8BB5-AEA8-A41A-927FDC944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5602" y="80140"/>
            <a:ext cx="506078" cy="5200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3CFFF9-9DE7-FC16-95ED-2D138B923A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43" y="167070"/>
            <a:ext cx="531662" cy="5313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94DC4-F426-B283-839C-44C44E2C5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3455"/>
            <a:ext cx="7886700" cy="1325563"/>
          </a:xfrm>
        </p:spPr>
        <p:txBody>
          <a:bodyPr/>
          <a:lstStyle/>
          <a:p>
            <a:r>
              <a:rPr lang="en-US" dirty="0"/>
              <a:t>Resiliency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526B7-DE42-A99E-E77E-E7A5079FA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ability of a nation at all echelons to prevent, mitigate, respond, and recover from shocks, both natural and manmade, and continuous undermining of its institutions and civil structure.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66736-A888-4BF4-D015-FAC880D9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3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A9E75-5424-9C73-46E0-1A24861CB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28422"/>
            <a:ext cx="7886700" cy="1325563"/>
          </a:xfrm>
        </p:spPr>
        <p:txBody>
          <a:bodyPr/>
          <a:lstStyle/>
          <a:p>
            <a:r>
              <a:rPr lang="en-US" dirty="0"/>
              <a:t>Regional Sources of Instability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0CC19-821E-7F37-964E-89A6173ED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CPP</a:t>
            </a:r>
          </a:p>
          <a:p>
            <a:pPr lvl="1"/>
            <a:r>
              <a:rPr lang="en-US" dirty="0"/>
              <a:t>Economic Initiatives (BRI): which is both a </a:t>
            </a:r>
            <a:r>
              <a:rPr lang="en-US"/>
              <a:t>source of stability </a:t>
            </a:r>
            <a:r>
              <a:rPr lang="en-US" dirty="0"/>
              <a:t>and instability</a:t>
            </a:r>
          </a:p>
          <a:p>
            <a:pPr lvl="1"/>
            <a:r>
              <a:rPr lang="en-US" dirty="0"/>
              <a:t>Disinformation and legal warfare</a:t>
            </a:r>
          </a:p>
          <a:p>
            <a:pPr lvl="1"/>
            <a:r>
              <a:rPr lang="en-US" dirty="0"/>
              <a:t>Political coercion</a:t>
            </a:r>
          </a:p>
          <a:p>
            <a:r>
              <a:rPr lang="en-US" dirty="0"/>
              <a:t>Natural Disasters</a:t>
            </a:r>
          </a:p>
          <a:p>
            <a:r>
              <a:rPr lang="en-US" dirty="0"/>
              <a:t>North Korea</a:t>
            </a:r>
          </a:p>
          <a:p>
            <a:r>
              <a:rPr lang="en-US" dirty="0"/>
              <a:t>Insurgencies </a:t>
            </a:r>
          </a:p>
          <a:p>
            <a:r>
              <a:rPr lang="en-US" dirty="0"/>
              <a:t>World economy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36913-CB6F-350F-06AC-24EB412C1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7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DA28D5-CA86-DF5D-722E-EBF1396FE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75" y="935249"/>
            <a:ext cx="7886700" cy="1325563"/>
          </a:xfrm>
        </p:spPr>
        <p:txBody>
          <a:bodyPr/>
          <a:lstStyle/>
          <a:p>
            <a:r>
              <a:rPr lang="en-US" b="1" dirty="0"/>
              <a:t>Region</a:t>
            </a:r>
            <a:r>
              <a:rPr lang="en-US" dirty="0"/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C58007-8EF9-78B7-DD7F-2F2656B220FC}"/>
              </a:ext>
            </a:extLst>
          </p:cNvPr>
          <p:cNvSpPr txBox="1"/>
          <p:nvPr/>
        </p:nvSpPr>
        <p:spPr>
          <a:xfrm>
            <a:off x="4632970" y="131175"/>
            <a:ext cx="3342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INDOPACOM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4B3F4B-ECF1-9760-D377-A9A3268FA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602" y="80140"/>
            <a:ext cx="506078" cy="5200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C11AE1-0DCC-EA45-479D-A97FF1BF77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43" y="167070"/>
            <a:ext cx="531662" cy="531314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FC659DA-7DA0-2362-27C9-56CDD31E5157}"/>
              </a:ext>
            </a:extLst>
          </p:cNvPr>
          <p:cNvSpPr txBox="1">
            <a:spLocks/>
          </p:cNvSpPr>
          <p:nvPr/>
        </p:nvSpPr>
        <p:spPr>
          <a:xfrm>
            <a:off x="7086600" y="650401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 smtClean="0"/>
              <a:pPr algn="ctr"/>
              <a:t>12/14/2023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55A3BE8-A7E4-903B-9CF3-64E89396598F}"/>
              </a:ext>
            </a:extLst>
          </p:cNvPr>
          <p:cNvSpPr txBox="1">
            <a:spLocks/>
          </p:cNvSpPr>
          <p:nvPr/>
        </p:nvSpPr>
        <p:spPr>
          <a:xfrm>
            <a:off x="3028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Point of Contact: LTC Chris Nohle 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F6EA300-3B4A-E851-F23E-2EBAA1856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816" y="1598030"/>
            <a:ext cx="3475342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Identified Gaps:</a:t>
            </a:r>
          </a:p>
          <a:p>
            <a:r>
              <a:rPr lang="en-US" sz="1800" dirty="0"/>
              <a:t>Lack of staffing at INDOPACOM</a:t>
            </a:r>
          </a:p>
          <a:p>
            <a:r>
              <a:rPr lang="en-US" sz="1800" dirty="0"/>
              <a:t>Lack of integrated campaign planning</a:t>
            </a:r>
          </a:p>
          <a:p>
            <a:r>
              <a:rPr lang="en-US" sz="1800" dirty="0"/>
              <a:t>Lack of SME civil knowledge by DoD</a:t>
            </a:r>
          </a:p>
          <a:p>
            <a:r>
              <a:rPr lang="en-US" sz="1800" dirty="0"/>
              <a:t>Lack of coordination mechanism</a:t>
            </a:r>
          </a:p>
          <a:p>
            <a:r>
              <a:rPr lang="en-US" sz="1800" dirty="0"/>
              <a:t>Staff culture</a:t>
            </a:r>
          </a:p>
          <a:p>
            <a:r>
              <a:rPr lang="en-US" sz="1800" dirty="0"/>
              <a:t>Lack of understanding independencies</a:t>
            </a:r>
          </a:p>
          <a:p>
            <a:r>
              <a:rPr lang="en-US" sz="1800" dirty="0"/>
              <a:t>No clear minimum acceptable level of support with Partner Nations</a:t>
            </a:r>
          </a:p>
          <a:p>
            <a:endParaRPr lang="en-US" sz="2000" dirty="0"/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E3A90A5C-1A04-C96C-C787-F23875710F45}"/>
              </a:ext>
            </a:extLst>
          </p:cNvPr>
          <p:cNvSpPr txBox="1">
            <a:spLocks/>
          </p:cNvSpPr>
          <p:nvPr/>
        </p:nvSpPr>
        <p:spPr>
          <a:xfrm>
            <a:off x="4591262" y="1542179"/>
            <a:ext cx="3935821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C4DDE-3B64-1734-8FF7-0E336971D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2441" y="2057273"/>
            <a:ext cx="4494464" cy="4351338"/>
          </a:xfrm>
        </p:spPr>
        <p:txBody>
          <a:bodyPr/>
          <a:lstStyle/>
          <a:p>
            <a:r>
              <a:rPr lang="en-US" sz="1800" dirty="0"/>
              <a:t>D: Development of Resiliency framework assessment and DoD role</a:t>
            </a:r>
          </a:p>
          <a:p>
            <a:r>
              <a:rPr lang="en-US" sz="1800" dirty="0"/>
              <a:t>O: Develop J9/JIACG at CCMD; integrated into staffs</a:t>
            </a:r>
          </a:p>
          <a:p>
            <a:r>
              <a:rPr lang="en-US" sz="1800" dirty="0"/>
              <a:t>T: ASI for specific civil skills and utilization </a:t>
            </a:r>
          </a:p>
          <a:p>
            <a:r>
              <a:rPr lang="en-US" sz="1800" dirty="0"/>
              <a:t>M: Analytical tools for rapid processing</a:t>
            </a:r>
          </a:p>
          <a:p>
            <a:r>
              <a:rPr lang="en-US" sz="1800" dirty="0"/>
              <a:t>L: Led IA Planning OPT for coordinated campaigning with necessary touchpoints</a:t>
            </a:r>
          </a:p>
          <a:p>
            <a:r>
              <a:rPr lang="en-US" sz="1800" dirty="0"/>
              <a:t>P: Deploy Reserves with civilian job expertise to fill gaps in DoD</a:t>
            </a:r>
          </a:p>
          <a:p>
            <a:r>
              <a:rPr lang="en-US" sz="1800" dirty="0"/>
              <a:t>F: N/A</a:t>
            </a:r>
          </a:p>
          <a:p>
            <a:r>
              <a:rPr lang="en-US" sz="1800" dirty="0"/>
              <a:t>P: Outline responsibilities of each organization in the IA</a:t>
            </a:r>
          </a:p>
        </p:txBody>
      </p:sp>
    </p:spTree>
    <p:extLst>
      <p:ext uri="{BB962C8B-B14F-4D97-AF65-F5344CB8AC3E}">
        <p14:creationId xmlns:p14="http://schemas.microsoft.com/office/powerpoint/2010/main" val="7422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495BE-7226-8175-F092-84CF2BA49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261" y="2657222"/>
            <a:ext cx="3443478" cy="1325563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74023-DAE7-343C-4C4C-359D0467E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05368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CD8F55D71DAA46908BEB4011D85753" ma:contentTypeVersion="10" ma:contentTypeDescription="Create a new document." ma:contentTypeScope="" ma:versionID="fe05de62869f188f5fa06fdecdff7254">
  <xsd:schema xmlns:xsd="http://www.w3.org/2001/XMLSchema" xmlns:xs="http://www.w3.org/2001/XMLSchema" xmlns:p="http://schemas.microsoft.com/office/2006/metadata/properties" xmlns:ns2="685f973d-b026-429f-9f4f-8d4ea4f488e4" xmlns:ns3="2016d304-faed-4789-b794-a2b97b43617a" targetNamespace="http://schemas.microsoft.com/office/2006/metadata/properties" ma:root="true" ma:fieldsID="c06d57f3031bb6ba9576ff17584ea3cd" ns2:_="" ns3:_="">
    <xsd:import namespace="685f973d-b026-429f-9f4f-8d4ea4f488e4"/>
    <xsd:import namespace="2016d304-faed-4789-b794-a2b97b4361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f973d-b026-429f-9f4f-8d4ea4f488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16d304-faed-4789-b794-a2b97b43617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39ccc4f-3c23-48f2-9fdf-4801ed30a154}" ma:internalName="TaxCatchAll" ma:showField="CatchAllData" ma:web="2016d304-faed-4789-b794-a2b97b4361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16d304-faed-4789-b794-a2b97b43617a" xsi:nil="true"/>
    <lcf76f155ced4ddcb4097134ff3c332f xmlns="685f973d-b026-429f-9f4f-8d4ea4f488e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29E786E-CEBF-401D-B66C-B81739403F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5F1B19-31F0-4C68-B4E5-4A5839827995}">
  <ds:schemaRefs>
    <ds:schemaRef ds:uri="2016d304-faed-4789-b794-a2b97b43617a"/>
    <ds:schemaRef ds:uri="685f973d-b026-429f-9f4f-8d4ea4f488e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3B7BCE0-892D-472B-AA21-C1EE55ADFD0B}">
  <ds:schemaRefs>
    <ds:schemaRef ds:uri="2016d304-faed-4789-b794-a2b97b43617a"/>
    <ds:schemaRef ds:uri="685f973d-b026-429f-9f4f-8d4ea4f488e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231</Words>
  <Application>Microsoft Office PowerPoint</Application>
  <PresentationFormat>On-screen Show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3_Office Theme</vt:lpstr>
      <vt:lpstr>Office Theme</vt:lpstr>
      <vt:lpstr> INDOPACOM OUTBRIEF  14 DEC 2023 </vt:lpstr>
      <vt:lpstr>Resiliency Definition</vt:lpstr>
      <vt:lpstr>Regional Sources of Instability</vt:lpstr>
      <vt:lpstr>Region:</vt:lpstr>
      <vt:lpstr>Questions</vt:lpstr>
    </vt:vector>
  </TitlesOfParts>
  <Company>USCENTCOM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Template USCENTCOM 40th Anniversary</dc:title>
  <dc:creator>Highers, Jeffrey W Mr CIV USAF USCENTCOM CCDC-CCSS</dc:creator>
  <cp:lastModifiedBy>Katie Richesin</cp:lastModifiedBy>
  <cp:revision>10</cp:revision>
  <cp:lastPrinted>2023-05-25T17:50:31Z</cp:lastPrinted>
  <dcterms:created xsi:type="dcterms:W3CDTF">2013-01-14T14:58:34Z</dcterms:created>
  <dcterms:modified xsi:type="dcterms:W3CDTF">2023-12-14T10:48:09Z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0x01010034CD8F55D71DAA46908BEB4011D85753</vt:lpwstr>
  </property>
  <property fmtid="{D5CDD505-2E9C-101B-9397-08002B2CF9AE}" pid="3" name="Order">
    <vt:r8>15700</vt:r8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Record Series">
    <vt:lpwstr/>
  </property>
  <property fmtid="{D5CDD505-2E9C-101B-9397-08002B2CF9AE}" pid="7" name="Functional Area">
    <vt:lpwstr/>
  </property>
  <property fmtid="{D5CDD505-2E9C-101B-9397-08002B2CF9AE}" pid="8" name="Classification">
    <vt:lpwstr>7;#UNCLASSIFIED|11a8d837-b507-4621-ae93-b6220d541d03</vt:lpwstr>
  </property>
  <property fmtid="{D5CDD505-2E9C-101B-9397-08002B2CF9AE}" pid="9" name="TitusGUID">
    <vt:lpwstr>7540f4f8-202c-455b-8491-ed03224a61ad</vt:lpwstr>
  </property>
  <property fmtid="{D5CDD505-2E9C-101B-9397-08002B2CF9AE}" pid="10" name="TitusCLASSIFICATIONS">
    <vt:lpwstr>UNCLASSIFIED</vt:lpwstr>
  </property>
  <property fmtid="{D5CDD505-2E9C-101B-9397-08002B2CF9AE}" pid="11" name="TitusUNCLASSIFIEDCAVEATS">
    <vt:lpwstr>NONE</vt:lpwstr>
  </property>
  <property fmtid="{D5CDD505-2E9C-101B-9397-08002B2CF9AE}" pid="12" name="lfa9555ad12c4067a1dd51a43fdc108d">
    <vt:lpwstr>UNCLASSIFIED|11a8d837-b507-4621-ae93-b6220d541d03</vt:lpwstr>
  </property>
  <property fmtid="{D5CDD505-2E9C-101B-9397-08002B2CF9AE}" pid="13" name="TaxCatchAll">
    <vt:lpwstr>7;#UNCLASSIFIED|11a8d837-b507-4621-ae93-b6220d541d03</vt:lpwstr>
  </property>
  <property fmtid="{D5CDD505-2E9C-101B-9397-08002B2CF9AE}" pid="14" name="MediaServiceImageTags">
    <vt:lpwstr/>
  </property>
</Properties>
</file>