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  <p:sldMasterId id="2147483679" r:id="rId5"/>
  </p:sldMasterIdLst>
  <p:notesMasterIdLst>
    <p:notesMasterId r:id="rId12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50082"/>
    <a:srgbClr val="002F4D"/>
    <a:srgbClr val="2F5597"/>
    <a:srgbClr val="7F7F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86C708-8D24-4634-A11A-95A9F6C95AB7}" v="1" dt="2023-10-18T19:21:25.242"/>
    <p1510:client id="{15C00C1B-6C07-4E17-B201-208A9D1991D7}" v="48" dt="2023-10-18T19:30:25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57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1881386B-C8FF-44AA-8E1C-24457668283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FDACF8C-F26C-4AC4-9108-CA6F53A31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F3E07A4-04CD-4098-8B58-7AF1675AC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5655" indent="-286179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7894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5780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5256" indent="-228943" defTabSz="93167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23142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1028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8914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6799" indent="-228943" defTabSz="9316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A73FB303-CEF7-4561-AD66-00025567B493}" type="slidenum">
              <a:rPr lang="en-US" altLang="en-US" sz="1000" i="1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2FC7AD-0F41-4F61-83B4-C6901EDC56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17C7AC4-FC65-4EC0-AEF2-7F554A663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9435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253706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5FD2-129B-4765-AA71-F67A463FDA9C}" type="datetime1">
              <a:rPr lang="en-US" smtClean="0"/>
              <a:t>12/13/2023</a:t>
            </a:fld>
            <a:endParaRPr lang="en-US"/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EE1BE5A1-D0FA-7242-B4F6-DEE10CC3969B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B0ECF91-B8EA-DF35-8139-A2D669C439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309270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4440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4716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83206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59526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1BAAAA-70F5-4299-9145-8DD272AE7FA4}" type="datetime1">
              <a:rPr lang="en-US" smtClean="0"/>
              <a:t>12/13/2023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186320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74122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AAAA-70F5-4299-9145-8DD272AE7FA4}" type="datetime1">
              <a:rPr lang="en-US" smtClean="0"/>
              <a:t>12/13/2023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34C4AF-27F9-4C7C-DCB5-87743C24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9794" y="64197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</a:t>
            </a:r>
          </a:p>
        </p:txBody>
      </p:sp>
    </p:spTree>
    <p:extLst>
      <p:ext uri="{BB962C8B-B14F-4D97-AF65-F5344CB8AC3E}">
        <p14:creationId xmlns:p14="http://schemas.microsoft.com/office/powerpoint/2010/main" val="25240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E55FD2-129B-4765-AA71-F67A463FDA9C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A409B727-BF3D-9112-71C3-455B0C99E225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57700" y="3276600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7578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84823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02332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88263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80712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99841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Point of Contact: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0126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6884FF-0D84-4127-2B33-AD569DB48E20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848A9-1D67-4AA7-A3B4-7B9282795750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5B12F88-60ED-C127-82AA-4B3F349218EB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5" name="Picture 2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F154BB-E952-0623-6501-74EF2000EB9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24C370-7CF5-DD97-9BE6-928C4E3A1AD7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</p:spTree>
    <p:extLst>
      <p:ext uri="{BB962C8B-B14F-4D97-AF65-F5344CB8AC3E}">
        <p14:creationId xmlns:p14="http://schemas.microsoft.com/office/powerpoint/2010/main" val="85256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sldNum="0" hdr="0" ft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8963B7-AE3F-FEE8-6ECD-81006F767C49}"/>
              </a:ext>
            </a:extLst>
          </p:cNvPr>
          <p:cNvSpPr/>
          <p:nvPr userDrawn="1"/>
        </p:nvSpPr>
        <p:spPr>
          <a:xfrm>
            <a:off x="0" y="3944"/>
            <a:ext cx="9144000" cy="796156"/>
          </a:xfrm>
          <a:prstGeom prst="rect">
            <a:avLst/>
          </a:prstGeom>
          <a:gradFill flip="none" rotWithShape="1">
            <a:gsLst>
              <a:gs pos="40000">
                <a:schemeClr val="bg1"/>
              </a:gs>
              <a:gs pos="75000">
                <a:srgbClr val="002F4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75088B-ED72-DAB5-6651-C7E530DA17C2}"/>
              </a:ext>
            </a:extLst>
          </p:cNvPr>
          <p:cNvSpPr/>
          <p:nvPr userDrawn="1"/>
        </p:nvSpPr>
        <p:spPr>
          <a:xfrm>
            <a:off x="116275" y="114192"/>
            <a:ext cx="633157" cy="594613"/>
          </a:xfrm>
          <a:prstGeom prst="ellipse">
            <a:avLst/>
          </a:prstGeom>
          <a:blipFill dpi="0"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2E5F9D1-DB8A-9FE3-6123-5A5BF265ED7F}"/>
              </a:ext>
            </a:extLst>
          </p:cNvPr>
          <p:cNvSpPr txBox="1"/>
          <p:nvPr userDrawn="1"/>
        </p:nvSpPr>
        <p:spPr>
          <a:xfrm>
            <a:off x="865707" y="149888"/>
            <a:ext cx="3978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</a:rPr>
              <a:t>Resiliency Summit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065193-0082-8086-5276-717D3CFFF5A1}"/>
              </a:ext>
            </a:extLst>
          </p:cNvPr>
          <p:cNvSpPr/>
          <p:nvPr userDrawn="1"/>
        </p:nvSpPr>
        <p:spPr>
          <a:xfrm>
            <a:off x="0" y="6419708"/>
            <a:ext cx="9144000" cy="438292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53000">
                <a:schemeClr val="tx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E5E8751E-82F2-D19A-92A5-275A065DCF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86600" y="642461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As of: </a:t>
            </a:r>
            <a:fld id="{2DB064BB-22FE-4972-8822-461FC0196298}" type="datetime1">
              <a:rPr lang="en-US" smtClean="0"/>
              <a:pPr/>
              <a:t>12/13/2023</a:t>
            </a:fld>
            <a:endParaRPr lang="en-US" dirty="0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E2D25AA-602E-E8C6-CA83-5B3B48A9D51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6419712"/>
            <a:ext cx="1184631" cy="43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12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A79AD4F7-BDEF-4914-853B-098335754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63729" y="2283377"/>
            <a:ext cx="4312763" cy="2502635"/>
          </a:xfrm>
        </p:spPr>
        <p:txBody>
          <a:bodyPr anchor="t">
            <a:normAutofit/>
          </a:bodyPr>
          <a:lstStyle/>
          <a:p>
            <a:pPr>
              <a:spcBef>
                <a:spcPts val="900"/>
              </a:spcBef>
            </a:pPr>
            <a:br>
              <a:rPr lang="en-US" altLang="en-US" sz="3300" b="1" dirty="0"/>
            </a:br>
            <a:r>
              <a:rPr lang="en-US" altLang="en-US" sz="3300" b="1" dirty="0"/>
              <a:t>Resiliency Summit</a:t>
            </a:r>
            <a:br>
              <a:rPr lang="en-US" altLang="en-US" sz="2400" b="1" dirty="0"/>
            </a:br>
            <a:r>
              <a:rPr lang="en-US" altLang="en-US" sz="2400" dirty="0"/>
              <a:t> 12-14 DEC 2023</a:t>
            </a:r>
            <a:br>
              <a:rPr lang="en-US" altLang="en-US" sz="2400" dirty="0"/>
            </a:br>
            <a:r>
              <a:rPr lang="en-US" altLang="en-US" sz="2400" dirty="0"/>
              <a:t>US Army Heritage and Education Center (USAHEC)</a:t>
            </a:r>
            <a:br>
              <a:rPr lang="en-US" altLang="en-US" sz="2400" dirty="0"/>
            </a:br>
            <a:r>
              <a:rPr lang="en-US" altLang="en-US" sz="2400" dirty="0"/>
              <a:t>Carlisle, PA</a:t>
            </a:r>
            <a:endParaRPr lang="en-US" altLang="en-US" sz="270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5906C1-4EA8-8011-458C-0794E9F1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86600" y="6504016"/>
            <a:ext cx="2057400" cy="273844"/>
          </a:xfrm>
        </p:spPr>
        <p:txBody>
          <a:bodyPr/>
          <a:lstStyle/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C1185A6-8A20-AC87-B321-BCEEE5C4A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Point of Contact: LTC Chris Nohle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875935-3FC5-CFE8-1152-78AE1D1A4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386" y="2048085"/>
            <a:ext cx="2973216" cy="29732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F1B2FD2-8BB5-AEA8-A41A-927FDC944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63CFFF9-9DE7-FC16-95ED-2D138B923A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FBDD526-EDF7-C532-0478-C679C77D1B9B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REGIONAL SOURCES OF INSTABILITY</a:t>
            </a:r>
          </a:p>
          <a:p>
            <a:endParaRPr lang="en-US" sz="2400" dirty="0"/>
          </a:p>
          <a:p>
            <a:pPr lvl="1"/>
            <a:r>
              <a:rPr lang="en-US" sz="1800" b="1" dirty="0"/>
              <a:t>MALIGN INFLUENCERS (RUSSIA/WAGNER, CHINA, IRAN)</a:t>
            </a:r>
          </a:p>
          <a:p>
            <a:pPr lvl="1"/>
            <a:r>
              <a:rPr lang="en-US" sz="1800" b="1" dirty="0"/>
              <a:t>WATER, FOOD INSECURITY, NATURAL DISASTER etc.</a:t>
            </a:r>
          </a:p>
          <a:p>
            <a:pPr lvl="1"/>
            <a:r>
              <a:rPr lang="en-US" sz="1800" b="1" dirty="0"/>
              <a:t>LACK OF GOOD GOVERNMENT </a:t>
            </a:r>
          </a:p>
          <a:p>
            <a:pPr lvl="1"/>
            <a:r>
              <a:rPr lang="en-US" sz="1800" b="1" dirty="0"/>
              <a:t>TRANSNATIONAL CRIMINAL ORGANIZATIONS</a:t>
            </a:r>
          </a:p>
          <a:p>
            <a:pPr lvl="1"/>
            <a:r>
              <a:rPr lang="en-US" sz="1800" dirty="0"/>
              <a:t>CONVERGENCE OF TCO’S AND GOVERNMENT</a:t>
            </a:r>
          </a:p>
          <a:p>
            <a:pPr lvl="1"/>
            <a:r>
              <a:rPr lang="en-US" sz="1800" dirty="0"/>
              <a:t>CORRUPTION</a:t>
            </a:r>
          </a:p>
          <a:p>
            <a:pPr lvl="1"/>
            <a:r>
              <a:rPr lang="en-US" sz="1800" dirty="0"/>
              <a:t>REGIONAL CONFLICT</a:t>
            </a:r>
          </a:p>
          <a:p>
            <a:pPr lvl="1"/>
            <a:r>
              <a:rPr lang="en-US" sz="1800" dirty="0"/>
              <a:t>BORDER DISPUTES</a:t>
            </a:r>
          </a:p>
          <a:p>
            <a:pPr lvl="1"/>
            <a:r>
              <a:rPr lang="en-US" sz="1800" dirty="0"/>
              <a:t>DEBT TRAP DIPLOMACY (BRI)</a:t>
            </a:r>
          </a:p>
          <a:p>
            <a:pPr lvl="1"/>
            <a:r>
              <a:rPr lang="en-US" sz="1800" dirty="0"/>
              <a:t>VIOLENT EXTREMIST ORGANIZATIONS</a:t>
            </a:r>
          </a:p>
          <a:p>
            <a:pPr lvl="1"/>
            <a:r>
              <a:rPr lang="en-US" sz="1800" dirty="0"/>
              <a:t>CLIMATE CHANGE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C58007-8EF9-78B7-DD7F-2F2656B220FC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2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HOW DO STABILITY OAI’S CONTRIBUTE TO RESILIENCY? EFFECTIVENESS?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1800" dirty="0"/>
              <a:t>OAI’S ARE USUALLY NOT RESILIENCE FOCUSED, DESIRED EFFECTS AND ENDSTATES DO NOT MENTION STABILITY, HOWEVER DESIRED STRATEGIC COMPETITION ENDSTATES USUALLY BUILD RESILIENCY (DEVELOPING CIMIC PROGRAMS IN YEMEN BUILT STABILITY AND RESILIENCY)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DOD IS A GOOD ENABLER FOR OTHER INTERAGENCY PARTNERS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THERE IS A MOVEMENT ACROSS THE IA FOR INCREASED COLLABORATION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THERE IS A TENDENCY TO WANT TO MIRROR AND IMPLEMENT PROJECTS IN ONE AREA THAT WERE IMPLEMENTED IN OTHER AREAS, HOWEVER EACH REGION/COUNTRY MUST BE ADRESSED ONE ON ONE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r>
              <a:rPr lang="en-US" sz="1800" dirty="0"/>
              <a:t>A RESILIENCE SSCI IS A BEST PRACTICE</a:t>
            </a:r>
          </a:p>
          <a:p>
            <a:pPr lvl="1"/>
            <a:endParaRPr lang="en-US" sz="1600" dirty="0"/>
          </a:p>
          <a:p>
            <a:pPr lvl="1"/>
            <a:endParaRPr lang="en-US" sz="1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D03D4D-0B6D-55B4-8D42-21A980AFF653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</p:spTree>
    <p:extLst>
      <p:ext uri="{BB962C8B-B14F-4D97-AF65-F5344CB8AC3E}">
        <p14:creationId xmlns:p14="http://schemas.microsoft.com/office/powerpoint/2010/main" val="23654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WHERE ARE OPPORTUNITIES TO MITIVATE RISK AND IMPLEMENT RESILIENCY MINDED EFFORTS?</a:t>
            </a:r>
          </a:p>
          <a:p>
            <a:endParaRPr lang="en-US" sz="1800" dirty="0"/>
          </a:p>
          <a:p>
            <a:pPr lvl="1"/>
            <a:r>
              <a:rPr lang="en-US" sz="2000" dirty="0"/>
              <a:t>BUILDING AN IA LEXICON</a:t>
            </a:r>
            <a:endParaRPr lang="en-US" sz="2800" dirty="0"/>
          </a:p>
          <a:p>
            <a:pPr lvl="1"/>
            <a:r>
              <a:rPr lang="en-US" sz="2000" dirty="0"/>
              <a:t>REGIONAL INTERAGENCY CONFERENCES AS AN OPPORTUNITY FOR INTERAGENCY COLLABORATION (AFRICOM)</a:t>
            </a:r>
            <a:endParaRPr lang="en-US" sz="2800" dirty="0"/>
          </a:p>
          <a:p>
            <a:pPr lvl="1"/>
            <a:r>
              <a:rPr lang="en-US" sz="2000" dirty="0"/>
              <a:t>WRITE SCENARIOS INTO TRAINING EXCERSIZES THAT FORCE INTERAGENCY COOPERATION (AUSTERE CHALLENGE IN EUCOM) AND WRITING IA INJECTS INTO TRAINING</a:t>
            </a:r>
          </a:p>
          <a:p>
            <a:pPr lvl="1"/>
            <a:r>
              <a:rPr lang="en-US" sz="2000" dirty="0"/>
              <a:t>UTILIZE COCOM, STATE, AND USAID DETAILEES AND MEETING FREQUENTLY WITH IA PARTNERS </a:t>
            </a:r>
          </a:p>
          <a:p>
            <a:pPr lvl="1"/>
            <a:r>
              <a:rPr lang="en-US" sz="2000" dirty="0"/>
              <a:t>UTILIZING JIATF’s</a:t>
            </a:r>
          </a:p>
          <a:p>
            <a:pPr lvl="1"/>
            <a:r>
              <a:rPr lang="en-US" sz="2000" dirty="0"/>
              <a:t>ATTENDING JOINT COURSES AND IMPLEMTING MORE COURSES THAT ENCOURAGE IA COOPERATION</a:t>
            </a:r>
          </a:p>
          <a:p>
            <a:pPr lvl="1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B7D236-F61C-ABD6-2C1F-E62691FCE06D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</p:spTree>
    <p:extLst>
      <p:ext uri="{BB962C8B-B14F-4D97-AF65-F5344CB8AC3E}">
        <p14:creationId xmlns:p14="http://schemas.microsoft.com/office/powerpoint/2010/main" val="112284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ARE THE STABILITY GAPS?</a:t>
            </a:r>
          </a:p>
          <a:p>
            <a:pPr lvl="1"/>
            <a:r>
              <a:rPr lang="en-US" sz="2000" dirty="0"/>
              <a:t>DOES THE UNITED STATES WANT STABILITY AROUND THE GLOBE? DO WE WANT STABILITY IN IRAN? IN VENEZUELA? CHINA?</a:t>
            </a:r>
          </a:p>
          <a:p>
            <a:pPr lvl="1"/>
            <a:r>
              <a:rPr lang="en-US" sz="2000" dirty="0"/>
              <a:t>KNOWLEDGE OF DIFFERENT AGENCY TOOLS</a:t>
            </a:r>
          </a:p>
          <a:p>
            <a:pPr lvl="1"/>
            <a:r>
              <a:rPr lang="en-US" sz="2000" dirty="0"/>
              <a:t>LACK OF SYNCHRONIZED SECURITY SECTOR GOVERNANCE</a:t>
            </a:r>
          </a:p>
          <a:p>
            <a:pPr lvl="1"/>
            <a:r>
              <a:rPr lang="en-US" sz="2000" dirty="0"/>
              <a:t>AREAS WITHOUT US GOVERNMENTAL INFLUENCE OR WANING US INFLUENCE (AZERBAIJAN)</a:t>
            </a:r>
          </a:p>
          <a:p>
            <a:pPr lvl="1"/>
            <a:r>
              <a:rPr lang="en-US" sz="2000" dirty="0"/>
              <a:t>PLANS, POLICIES AND RESOURCES ARE NOT BEING PERSUED IN TEMPO WITH STRATEGY (LACK OF LEADERSHIP)</a:t>
            </a:r>
          </a:p>
          <a:p>
            <a:pPr lvl="1"/>
            <a:r>
              <a:rPr lang="en-US" sz="2000" dirty="0"/>
              <a:t>AUTHORITIES NEEDED TO PERFORM CERTAIN STABILITY FUNCTIONS ARE NOT HELD AT AN APPROPRIATE LEVEL</a:t>
            </a:r>
          </a:p>
          <a:p>
            <a:pPr lvl="1"/>
            <a:r>
              <a:rPr lang="en-US" sz="2000" dirty="0"/>
              <a:t>THERE IS A LARGE NUMERIC GAP BETWEEN THE DOD AND OTHER IA PARTNERS THAT MAKES COOPERATION DIFFICULT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D9FCBC-8F19-E362-EA0D-4E01E04AC18E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</p:spTree>
    <p:extLst>
      <p:ext uri="{BB962C8B-B14F-4D97-AF65-F5344CB8AC3E}">
        <p14:creationId xmlns:p14="http://schemas.microsoft.com/office/powerpoint/2010/main" val="274252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27CB-EE00-F3E0-0FFB-AAC402819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RECCOMENDATIONS TO BRIDGE THE STABILITY GAPS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r>
              <a:rPr lang="en-US" sz="1800" dirty="0"/>
              <a:t>BUILDING OUT A MENU OF TOOLS THAT EACH IA PARTNER BRINGS TO THE TABLE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AN ASSESMENT OF STABILIZATION/RESILIENCE ECOSYSTEM NEEDS TO MAPPED OUT AND UNDERSTOOD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BUILD A RESILIENCE SPECIFIC SSCI TEMPLATE/WORKING WITH THE INSTITUTE OF SECURITY GOVERNANCE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ENHANCE COOPERATION WITH AND INTEGRATION INTO SECURITY COOPERATION IN CONJUNCTION WITH DSCA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SELLING STABILITY AND RESILIENCY OBJECTIVES AS GREAT POWER COMPETITION OBJECTIVES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4B3F4B-ECF1-9760-D377-A9A3268FA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602" y="80140"/>
            <a:ext cx="506078" cy="5200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C11AE1-0DCC-EA45-479D-A97FF1BF77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43" y="167070"/>
            <a:ext cx="531662" cy="531314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FC659DA-7DA0-2362-27C9-56CDD31E5157}"/>
              </a:ext>
            </a:extLst>
          </p:cNvPr>
          <p:cNvSpPr txBox="1">
            <a:spLocks/>
          </p:cNvSpPr>
          <p:nvPr/>
        </p:nvSpPr>
        <p:spPr>
          <a:xfrm>
            <a:off x="7086600" y="650401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1BAAAA-70F5-4299-9145-8DD272AE7FA4}" type="datetime1">
              <a:rPr lang="en-US" smtClean="0"/>
              <a:pPr algn="ctr"/>
              <a:t>12/13/2023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55A3BE8-A7E4-903B-9CF3-64E89396598F}"/>
              </a:ext>
            </a:extLst>
          </p:cNvPr>
          <p:cNvSpPr txBox="1">
            <a:spLocks/>
          </p:cNvSpPr>
          <p:nvPr/>
        </p:nvSpPr>
        <p:spPr>
          <a:xfrm>
            <a:off x="3028950" y="6504016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Point of Contact: LTC Chris Nohle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D9FCBC-8F19-E362-EA0D-4E01E04AC18E}"/>
              </a:ext>
            </a:extLst>
          </p:cNvPr>
          <p:cNvSpPr txBox="1"/>
          <p:nvPr/>
        </p:nvSpPr>
        <p:spPr>
          <a:xfrm>
            <a:off x="2876575" y="232672"/>
            <a:ext cx="5238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CENTCOM/SOUTHCOM/EUCOM</a:t>
            </a:r>
          </a:p>
        </p:txBody>
      </p:sp>
    </p:spTree>
    <p:extLst>
      <p:ext uri="{BB962C8B-B14F-4D97-AF65-F5344CB8AC3E}">
        <p14:creationId xmlns:p14="http://schemas.microsoft.com/office/powerpoint/2010/main" val="258520654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16d304-faed-4789-b794-a2b97b43617a" xsi:nil="true"/>
    <lcf76f155ced4ddcb4097134ff3c332f xmlns="685f973d-b026-429f-9f4f-8d4ea4f488e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CD8F55D71DAA46908BEB4011D85753" ma:contentTypeVersion="10" ma:contentTypeDescription="Create a new document." ma:contentTypeScope="" ma:versionID="fe05de62869f188f5fa06fdecdff7254">
  <xsd:schema xmlns:xsd="http://www.w3.org/2001/XMLSchema" xmlns:xs="http://www.w3.org/2001/XMLSchema" xmlns:p="http://schemas.microsoft.com/office/2006/metadata/properties" xmlns:ns2="685f973d-b026-429f-9f4f-8d4ea4f488e4" xmlns:ns3="2016d304-faed-4789-b794-a2b97b43617a" targetNamespace="http://schemas.microsoft.com/office/2006/metadata/properties" ma:root="true" ma:fieldsID="c06d57f3031bb6ba9576ff17584ea3cd" ns2:_="" ns3:_="">
    <xsd:import namespace="685f973d-b026-429f-9f4f-8d4ea4f488e4"/>
    <xsd:import namespace="2016d304-faed-4789-b794-a2b97b436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973d-b026-429f-9f4f-8d4ea4f488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16d304-faed-4789-b794-a2b97b43617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39ccc4f-3c23-48f2-9fdf-4801ed30a154}" ma:internalName="TaxCatchAll" ma:showField="CatchAllData" ma:web="2016d304-faed-4789-b794-a2b97b4361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B7BCE0-892D-472B-AA21-C1EE55ADFD0B}">
  <ds:schemaRefs>
    <ds:schemaRef ds:uri="2016d304-faed-4789-b794-a2b97b43617a"/>
    <ds:schemaRef ds:uri="685f973d-b026-429f-9f4f-8d4ea4f488e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5F1B19-31F0-4C68-B4E5-4A5839827995}">
  <ds:schemaRefs>
    <ds:schemaRef ds:uri="2016d304-faed-4789-b794-a2b97b43617a"/>
    <ds:schemaRef ds:uri="685f973d-b026-429f-9f4f-8d4ea4f488e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29E786E-CEBF-401D-B66C-B81739403FA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501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3_Office Theme</vt:lpstr>
      <vt:lpstr>Office Theme</vt:lpstr>
      <vt:lpstr> Resiliency Summit  12-14 DEC 2023 US Army Heritage and Education Center (USAHEC) Carlisle, PA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USCENTCOM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Template USCENTCOM 40th Anniversary</dc:title>
  <dc:creator>Highers, Jeffrey W Mr CIV USAF USCENTCOM CCDC-CCSS</dc:creator>
  <cp:lastModifiedBy>McDonnell, George P CIV USARMY CAC (USA)</cp:lastModifiedBy>
  <cp:revision>10</cp:revision>
  <cp:lastPrinted>2023-05-25T17:50:31Z</cp:lastPrinted>
  <dcterms:created xsi:type="dcterms:W3CDTF">2013-01-14T14:58:34Z</dcterms:created>
  <dcterms:modified xsi:type="dcterms:W3CDTF">2023-12-13T19:52:24Z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0x01010034CD8F55D71DAA46908BEB4011D85753</vt:lpwstr>
  </property>
  <property fmtid="{D5CDD505-2E9C-101B-9397-08002B2CF9AE}" pid="3" name="Order">
    <vt:r8>15700</vt:r8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Record Series">
    <vt:lpwstr/>
  </property>
  <property fmtid="{D5CDD505-2E9C-101B-9397-08002B2CF9AE}" pid="7" name="Functional Area">
    <vt:lpwstr/>
  </property>
  <property fmtid="{D5CDD505-2E9C-101B-9397-08002B2CF9AE}" pid="8" name="Classification">
    <vt:lpwstr>7;#UNCLASSIFIED|11a8d837-b507-4621-ae93-b6220d541d03</vt:lpwstr>
  </property>
  <property fmtid="{D5CDD505-2E9C-101B-9397-08002B2CF9AE}" pid="9" name="TitusGUID">
    <vt:lpwstr>7540f4f8-202c-455b-8491-ed03224a61ad</vt:lpwstr>
  </property>
  <property fmtid="{D5CDD505-2E9C-101B-9397-08002B2CF9AE}" pid="10" name="TitusCLASSIFICATIONS">
    <vt:lpwstr>UNCLASSIFIED</vt:lpwstr>
  </property>
  <property fmtid="{D5CDD505-2E9C-101B-9397-08002B2CF9AE}" pid="11" name="TitusUNCLASSIFIEDCAVEATS">
    <vt:lpwstr>NONE</vt:lpwstr>
  </property>
  <property fmtid="{D5CDD505-2E9C-101B-9397-08002B2CF9AE}" pid="12" name="lfa9555ad12c4067a1dd51a43fdc108d">
    <vt:lpwstr>UNCLASSIFIED|11a8d837-b507-4621-ae93-b6220d541d03</vt:lpwstr>
  </property>
  <property fmtid="{D5CDD505-2E9C-101B-9397-08002B2CF9AE}" pid="13" name="TaxCatchAll">
    <vt:lpwstr>7;#UNCLASSIFIED|11a8d837-b507-4621-ae93-b6220d541d03</vt:lpwstr>
  </property>
  <property fmtid="{D5CDD505-2E9C-101B-9397-08002B2CF9AE}" pid="14" name="MediaServiceImageTags">
    <vt:lpwstr/>
  </property>
</Properties>
</file>