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4"/>
    <p:sldMasterId id="2147483679" r:id="rId5"/>
  </p:sldMasterIdLst>
  <p:notesMasterIdLst>
    <p:notesMasterId r:id="rId7"/>
  </p:notesMasterIdLst>
  <p:sldIdLst>
    <p:sldId id="257" r:id="rId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350082"/>
    <a:srgbClr val="002F4D"/>
    <a:srgbClr val="2F5597"/>
    <a:srgbClr val="7F7F7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493" autoAdjust="0"/>
    <p:restoredTop sz="95128" autoAdjust="0"/>
  </p:normalViewPr>
  <p:slideViewPr>
    <p:cSldViewPr snapToGrid="0">
      <p:cViewPr>
        <p:scale>
          <a:sx n="110" d="100"/>
          <a:sy n="110" d="100"/>
        </p:scale>
        <p:origin x="394" y="-50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1881386B-C8FF-44AA-8E1C-244576682830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8FDACF8C-F26C-4AC4-9108-CA6F53A31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608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99435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253706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5FD2-129B-4765-AA71-F67A463FDA9C}" type="datetime1">
              <a:rPr lang="en-US" smtClean="0"/>
              <a:t>12/14/2023</a:t>
            </a:fld>
            <a:endParaRPr lang="en-US"/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EE1BE5A1-D0FA-7242-B4F6-DEE10CC3969B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457700" y="3276600"/>
            <a:ext cx="228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B0ECF91-B8EA-DF35-8139-A2D669C439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9794" y="641971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Point of Contact: </a:t>
            </a:r>
          </a:p>
        </p:txBody>
      </p:sp>
    </p:spTree>
    <p:extLst>
      <p:ext uri="{BB962C8B-B14F-4D97-AF65-F5344CB8AC3E}">
        <p14:creationId xmlns:p14="http://schemas.microsoft.com/office/powerpoint/2010/main" val="3092709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344407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594716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183206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959526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274122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11BAAAA-70F5-4299-9145-8DD272AE7FA4}" type="datetime1">
              <a:rPr lang="en-US" smtClean="0"/>
              <a:t>12/14/2023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234C4AF-27F9-4C7C-DCB5-87743C2426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9794" y="641971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Point of Contact: </a:t>
            </a:r>
          </a:p>
        </p:txBody>
      </p:sp>
    </p:spTree>
    <p:extLst>
      <p:ext uri="{BB962C8B-B14F-4D97-AF65-F5344CB8AC3E}">
        <p14:creationId xmlns:p14="http://schemas.microsoft.com/office/powerpoint/2010/main" val="1863204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274122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AAAA-70F5-4299-9145-8DD272AE7FA4}" type="datetime1">
              <a:rPr lang="en-US" smtClean="0"/>
              <a:t>12/14/2023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234C4AF-27F9-4C7C-DCB5-87743C2426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9794" y="641971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Point of Contact: </a:t>
            </a:r>
          </a:p>
        </p:txBody>
      </p:sp>
    </p:spTree>
    <p:extLst>
      <p:ext uri="{BB962C8B-B14F-4D97-AF65-F5344CB8AC3E}">
        <p14:creationId xmlns:p14="http://schemas.microsoft.com/office/powerpoint/2010/main" val="2524024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1E55FD2-129B-4765-AA71-F67A463FDA9C}" type="datetime1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AutoShape 2">
            <a:extLst>
              <a:ext uri="{FF2B5EF4-FFF2-40B4-BE49-F238E27FC236}">
                <a16:creationId xmlns:a16="http://schemas.microsoft.com/office/drawing/2014/main" id="{A409B727-BF3D-9112-71C3-455B0C99E225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457700" y="3276600"/>
            <a:ext cx="228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57578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684823"/>
      </p:ext>
    </p:extLst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002332"/>
      </p:ext>
    </p:extLst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088263"/>
      </p:ext>
    </p:extLst>
  </p:cSld>
  <p:clrMapOvr>
    <a:masterClrMapping/>
  </p:clrMapOvr>
  <p:hf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680712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799841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001266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16884FF-0D84-4127-2B33-AD569DB48E20}"/>
              </a:ext>
            </a:extLst>
          </p:cNvPr>
          <p:cNvSpPr/>
          <p:nvPr userDrawn="1"/>
        </p:nvSpPr>
        <p:spPr>
          <a:xfrm>
            <a:off x="0" y="6419708"/>
            <a:ext cx="9144000" cy="438292"/>
          </a:xfrm>
          <a:prstGeom prst="rect">
            <a:avLst/>
          </a:prstGeom>
          <a:gradFill flip="none" rotWithShape="1">
            <a:gsLst>
              <a:gs pos="24000">
                <a:schemeClr val="bg1"/>
              </a:gs>
              <a:gs pos="53000">
                <a:schemeClr val="tx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86600" y="642461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E848A9-1D67-4AA7-A3B4-7B9282795750}"/>
              </a:ext>
            </a:extLst>
          </p:cNvPr>
          <p:cNvSpPr/>
          <p:nvPr userDrawn="1"/>
        </p:nvSpPr>
        <p:spPr>
          <a:xfrm>
            <a:off x="0" y="3944"/>
            <a:ext cx="9144000" cy="796156"/>
          </a:xfrm>
          <a:prstGeom prst="rect">
            <a:avLst/>
          </a:prstGeom>
          <a:gradFill flip="none" rotWithShape="1">
            <a:gsLst>
              <a:gs pos="40000">
                <a:schemeClr val="bg1"/>
              </a:gs>
              <a:gs pos="75000">
                <a:srgbClr val="002F4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5B12F88-60ED-C127-82AA-4B3F349218EB}"/>
              </a:ext>
            </a:extLst>
          </p:cNvPr>
          <p:cNvSpPr/>
          <p:nvPr userDrawn="1"/>
        </p:nvSpPr>
        <p:spPr>
          <a:xfrm>
            <a:off x="116275" y="114192"/>
            <a:ext cx="633157" cy="594613"/>
          </a:xfrm>
          <a:prstGeom prst="ellipse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5" name="Picture 2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DF154BB-E952-0623-6501-74EF2000EB9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6419712"/>
            <a:ext cx="1184631" cy="4382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24C370-7CF5-DD97-9BE6-928C4E3A1AD7}"/>
              </a:ext>
            </a:extLst>
          </p:cNvPr>
          <p:cNvSpPr txBox="1"/>
          <p:nvPr userDrawn="1"/>
        </p:nvSpPr>
        <p:spPr>
          <a:xfrm>
            <a:off x="865707" y="149888"/>
            <a:ext cx="39788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002060"/>
                </a:solidFill>
              </a:rPr>
              <a:t>Resiliency Summit</a:t>
            </a:r>
          </a:p>
        </p:txBody>
      </p:sp>
    </p:spTree>
    <p:extLst>
      <p:ext uri="{BB962C8B-B14F-4D97-AF65-F5344CB8AC3E}">
        <p14:creationId xmlns:p14="http://schemas.microsoft.com/office/powerpoint/2010/main" val="852560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p:hf sldNum="0" hdr="0" ftr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C8963B7-AE3F-FEE8-6ECD-81006F767C49}"/>
              </a:ext>
            </a:extLst>
          </p:cNvPr>
          <p:cNvSpPr/>
          <p:nvPr userDrawn="1"/>
        </p:nvSpPr>
        <p:spPr>
          <a:xfrm>
            <a:off x="0" y="3944"/>
            <a:ext cx="9144000" cy="796156"/>
          </a:xfrm>
          <a:prstGeom prst="rect">
            <a:avLst/>
          </a:prstGeom>
          <a:gradFill flip="none" rotWithShape="1">
            <a:gsLst>
              <a:gs pos="40000">
                <a:schemeClr val="bg1"/>
              </a:gs>
              <a:gs pos="75000">
                <a:srgbClr val="002F4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D75088B-ED72-DAB5-6651-C7E530DA17C2}"/>
              </a:ext>
            </a:extLst>
          </p:cNvPr>
          <p:cNvSpPr/>
          <p:nvPr userDrawn="1"/>
        </p:nvSpPr>
        <p:spPr>
          <a:xfrm>
            <a:off x="116275" y="114192"/>
            <a:ext cx="633157" cy="594613"/>
          </a:xfrm>
          <a:prstGeom prst="ellipse">
            <a:avLst/>
          </a:prstGeom>
          <a:blipFill dpi="0"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2E5F9D1-DB8A-9FE3-6123-5A5BF265ED7F}"/>
              </a:ext>
            </a:extLst>
          </p:cNvPr>
          <p:cNvSpPr txBox="1"/>
          <p:nvPr userDrawn="1"/>
        </p:nvSpPr>
        <p:spPr>
          <a:xfrm>
            <a:off x="865707" y="149888"/>
            <a:ext cx="39788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002060"/>
                </a:solidFill>
              </a:rPr>
              <a:t>Resiliency Summit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065193-0082-8086-5276-717D3CFFF5A1}"/>
              </a:ext>
            </a:extLst>
          </p:cNvPr>
          <p:cNvSpPr/>
          <p:nvPr userDrawn="1"/>
        </p:nvSpPr>
        <p:spPr>
          <a:xfrm>
            <a:off x="0" y="6419708"/>
            <a:ext cx="9144000" cy="438292"/>
          </a:xfrm>
          <a:prstGeom prst="rect">
            <a:avLst/>
          </a:prstGeom>
          <a:gradFill flip="none" rotWithShape="1">
            <a:gsLst>
              <a:gs pos="24000">
                <a:schemeClr val="bg1"/>
              </a:gs>
              <a:gs pos="53000">
                <a:schemeClr val="tx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1"/>
              </a:solidFill>
            </a:endParaRP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E5E8751E-82F2-D19A-92A5-275A065DCF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086600" y="642461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As of: </a:t>
            </a:r>
            <a:fld id="{2DB064BB-22FE-4972-8822-461FC0196298}" type="datetime1">
              <a:rPr lang="en-US" smtClean="0"/>
              <a:pPr/>
              <a:t>12/14/2023</a:t>
            </a:fld>
            <a:endParaRPr lang="en-US" dirty="0"/>
          </a:p>
        </p:txBody>
      </p:sp>
      <p:pic>
        <p:nvPicPr>
          <p:cNvPr id="17" name="Picture 1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E2D25AA-602E-E8C6-CA83-5B3B48A9D51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6419712"/>
            <a:ext cx="1184631" cy="438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124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127CB-EE00-F3E0-0FFB-AAC402819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56" y="836994"/>
            <a:ext cx="3424136" cy="5520652"/>
          </a:xfrm>
        </p:spPr>
        <p:txBody>
          <a:bodyPr/>
          <a:lstStyle/>
          <a:p>
            <a:pPr marL="0" indent="0">
              <a:buNone/>
            </a:pPr>
            <a:r>
              <a:rPr lang="en-US" sz="1800" b="1" u="sng" dirty="0"/>
              <a:t>GAP</a:t>
            </a:r>
          </a:p>
          <a:p>
            <a:pPr marL="0" indent="0">
              <a:buNone/>
            </a:pPr>
            <a:endParaRPr lang="en-US" sz="1000" b="1" u="sng" dirty="0"/>
          </a:p>
          <a:p>
            <a:pPr marL="0" indent="0">
              <a:buNone/>
            </a:pPr>
            <a:r>
              <a:rPr lang="en-US" sz="1600" b="1" dirty="0"/>
              <a:t>Visualization and Data:</a:t>
            </a:r>
          </a:p>
          <a:p>
            <a:pPr marL="0" indent="0">
              <a:buNone/>
            </a:pPr>
            <a:r>
              <a:rPr lang="en-US" sz="1500" dirty="0"/>
              <a:t>There is no COP for assessments, measurements, and analysis of Resiliency attributes of partner nations or our effects</a:t>
            </a:r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r>
              <a:rPr lang="en-US" sz="1600" b="1" dirty="0"/>
              <a:t>Lack of IA Synchronization:</a:t>
            </a:r>
          </a:p>
          <a:p>
            <a:pPr marL="0" indent="0">
              <a:buNone/>
            </a:pPr>
            <a:r>
              <a:rPr lang="en-US" sz="1500" dirty="0"/>
              <a:t>Poor synchronization and oversaturation of security sector efforts undermines resiliency</a:t>
            </a:r>
          </a:p>
          <a:p>
            <a:pPr marL="0" indent="0">
              <a:buNone/>
            </a:pPr>
            <a:endParaRPr lang="en-US" sz="1500" b="1" dirty="0"/>
          </a:p>
          <a:p>
            <a:pPr marL="0" indent="0">
              <a:buNone/>
            </a:pPr>
            <a:r>
              <a:rPr lang="en-US" sz="1600" b="1" dirty="0"/>
              <a:t>Education and Training:</a:t>
            </a:r>
          </a:p>
          <a:p>
            <a:pPr marL="0" indent="0">
              <a:buNone/>
            </a:pPr>
            <a:r>
              <a:rPr lang="en-US" sz="1500" dirty="0"/>
              <a:t>Current ed and training doesn’t prepare officers for planning and coordination whole of government solutions/Theater Security Cooperation; SC personnel shortages</a:t>
            </a:r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C58007-8EF9-78B7-DD7F-2F2656B220FC}"/>
              </a:ext>
            </a:extLst>
          </p:cNvPr>
          <p:cNvSpPr txBox="1"/>
          <p:nvPr/>
        </p:nvSpPr>
        <p:spPr>
          <a:xfrm>
            <a:off x="4221804" y="131175"/>
            <a:ext cx="3753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>
                <a:solidFill>
                  <a:schemeClr val="bg1">
                    <a:lumMod val="95000"/>
                  </a:schemeClr>
                </a:solidFill>
              </a:rPr>
              <a:t>AFRICOM IA Analysis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F4B3F4B-ECF1-9760-D377-A9A3268FA5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5602" y="80140"/>
            <a:ext cx="506078" cy="52009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CC11AE1-0DCC-EA45-479D-A97FF1BF77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5243" y="167070"/>
            <a:ext cx="531662" cy="531314"/>
          </a:xfrm>
          <a:prstGeom prst="rect">
            <a:avLst/>
          </a:prstGeom>
        </p:spPr>
      </p:pic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FFC659DA-7DA0-2362-27C9-56CDD31E5157}"/>
              </a:ext>
            </a:extLst>
          </p:cNvPr>
          <p:cNvSpPr txBox="1">
            <a:spLocks/>
          </p:cNvSpPr>
          <p:nvPr/>
        </p:nvSpPr>
        <p:spPr>
          <a:xfrm>
            <a:off x="7086600" y="6504016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1BAAAA-70F5-4299-9145-8DD272AE7FA4}" type="datetime1">
              <a:rPr lang="en-US" smtClean="0"/>
              <a:pPr algn="ctr"/>
              <a:t>12/14/2023</a:t>
            </a:fld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255A3BE8-A7E4-903B-9CF3-64E89396598F}"/>
              </a:ext>
            </a:extLst>
          </p:cNvPr>
          <p:cNvSpPr txBox="1">
            <a:spLocks/>
          </p:cNvSpPr>
          <p:nvPr/>
        </p:nvSpPr>
        <p:spPr>
          <a:xfrm>
            <a:off x="3028950" y="6504016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Point of Contact: LTC Chris Nohle 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822A7BD-8C3F-15CD-817D-91492F870DE4}"/>
              </a:ext>
            </a:extLst>
          </p:cNvPr>
          <p:cNvSpPr txBox="1">
            <a:spLocks/>
          </p:cNvSpPr>
          <p:nvPr/>
        </p:nvSpPr>
        <p:spPr>
          <a:xfrm>
            <a:off x="4702247" y="818035"/>
            <a:ext cx="4348265" cy="552065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u="sng" dirty="0"/>
              <a:t>RECOMMENDATION</a:t>
            </a:r>
          </a:p>
          <a:p>
            <a:pPr marL="0" indent="0">
              <a:buNone/>
            </a:pPr>
            <a:endParaRPr lang="en-US" sz="1000" b="1" u="sng" dirty="0"/>
          </a:p>
          <a:p>
            <a:pPr marL="0" indent="0">
              <a:buNone/>
            </a:pPr>
            <a:r>
              <a:rPr lang="en-US" sz="1800" b="1" dirty="0"/>
              <a:t>Synch and COP:</a:t>
            </a:r>
          </a:p>
          <a:p>
            <a:pPr marL="0" indent="0">
              <a:buNone/>
            </a:pPr>
            <a:r>
              <a:rPr lang="en-US" sz="1500" dirty="0"/>
              <a:t>Common platforms and centralized processes</a:t>
            </a:r>
          </a:p>
          <a:p>
            <a:pPr marL="0" indent="0">
              <a:buNone/>
            </a:pPr>
            <a:r>
              <a:rPr lang="en-US" sz="1500" dirty="0"/>
              <a:t>Directive to feed program of record platforms and develop/utilize common assessment processes</a:t>
            </a:r>
          </a:p>
          <a:p>
            <a:pPr marL="0" indent="0">
              <a:buNone/>
            </a:pPr>
            <a:r>
              <a:rPr lang="en-US" sz="1600" b="1" dirty="0"/>
              <a:t>Concerted IA engagement synchronization: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/>
              <a:t>DoD participates in IA synch events </a:t>
            </a:r>
          </a:p>
          <a:p>
            <a:pPr marL="0" indent="0">
              <a:spcBef>
                <a:spcPts val="0"/>
              </a:spcBef>
              <a:buNone/>
            </a:pPr>
            <a:endParaRPr lang="en-US" sz="3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/>
              <a:t>ID lead for stakeholders mapping of US partners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/>
              <a:t>Increase billets  SC and USG IA partners</a:t>
            </a:r>
          </a:p>
          <a:p>
            <a:pPr marL="0" indent="0">
              <a:spcBef>
                <a:spcPts val="0"/>
              </a:spcBef>
              <a:buNone/>
            </a:pPr>
            <a:endParaRPr lang="en-US" sz="3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/>
              <a:t>Host IW academy</a:t>
            </a:r>
          </a:p>
          <a:p>
            <a:pPr marL="0" indent="0">
              <a:spcBef>
                <a:spcPts val="0"/>
              </a:spcBef>
              <a:buNone/>
            </a:pPr>
            <a:endParaRPr lang="en-US" sz="3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/>
              <a:t>Offset DoD billets out of cycle with DoS rotations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/>
              <a:t>Capture and propagate best practices</a:t>
            </a:r>
          </a:p>
          <a:p>
            <a:pPr marL="0" indent="0">
              <a:buNone/>
            </a:pPr>
            <a:r>
              <a:rPr lang="en-US" sz="1600" b="1" dirty="0"/>
              <a:t>Expand institutional training and education</a:t>
            </a:r>
          </a:p>
          <a:p>
            <a:pPr marL="0" indent="0">
              <a:buNone/>
            </a:pPr>
            <a:r>
              <a:rPr lang="en-US" sz="1500" dirty="0"/>
              <a:t>Increase training requirements for SC; establish TSC and Stabilization additional skill identifiers (ASI)</a:t>
            </a:r>
          </a:p>
          <a:p>
            <a:pPr marL="0" indent="0">
              <a:buNone/>
            </a:pPr>
            <a:r>
              <a:rPr lang="en-US" sz="1500" dirty="0"/>
              <a:t>Army Senior Leader (ASL) emphasis on SC and Stabilization career development</a:t>
            </a:r>
          </a:p>
          <a:p>
            <a:pPr marL="0" indent="0">
              <a:buNone/>
            </a:pPr>
            <a:r>
              <a:rPr lang="en-US" sz="1500" dirty="0"/>
              <a:t>Expand breadth and depth of IA cooperation and planning at all levels of PME and within major exercises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2E51B0C-DCED-5C2D-7EDA-88F1A06DE91B}"/>
              </a:ext>
            </a:extLst>
          </p:cNvPr>
          <p:cNvSpPr txBox="1">
            <a:spLocks/>
          </p:cNvSpPr>
          <p:nvPr/>
        </p:nvSpPr>
        <p:spPr>
          <a:xfrm>
            <a:off x="3175005" y="836994"/>
            <a:ext cx="1527242" cy="519457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u="sng" dirty="0"/>
              <a:t>DOTMILPF-P</a:t>
            </a:r>
          </a:p>
          <a:p>
            <a:pPr marL="0" indent="0">
              <a:buNone/>
            </a:pPr>
            <a:endParaRPr lang="en-US" sz="1800" b="1" u="sng" dirty="0"/>
          </a:p>
          <a:p>
            <a:pPr marL="0" indent="0" algn="ctr">
              <a:buNone/>
            </a:pPr>
            <a:endParaRPr lang="en-US" sz="1800" b="1" dirty="0"/>
          </a:p>
          <a:p>
            <a:pPr marL="0" indent="0" algn="ctr">
              <a:buNone/>
            </a:pPr>
            <a:r>
              <a:rPr lang="en-US" sz="1200" b="1" dirty="0"/>
              <a:t>Material</a:t>
            </a:r>
          </a:p>
          <a:p>
            <a:pPr marL="0" indent="0" algn="ctr">
              <a:buNone/>
            </a:pPr>
            <a:r>
              <a:rPr lang="en-US" sz="1200" b="1" dirty="0"/>
              <a:t>Policy</a:t>
            </a:r>
          </a:p>
          <a:p>
            <a:pPr marL="0" indent="0" algn="ctr">
              <a:buNone/>
            </a:pPr>
            <a:endParaRPr lang="en-US" sz="1800" b="1" dirty="0"/>
          </a:p>
          <a:p>
            <a:pPr marL="0" indent="0" algn="ctr">
              <a:buNone/>
            </a:pPr>
            <a:r>
              <a:rPr lang="en-US" sz="1200" b="1" dirty="0"/>
              <a:t>Personnel</a:t>
            </a:r>
          </a:p>
          <a:p>
            <a:pPr marL="0" indent="0" algn="ctr">
              <a:buNone/>
            </a:pPr>
            <a:r>
              <a:rPr lang="en-US" sz="1200" b="1" dirty="0"/>
              <a:t>Personnel</a:t>
            </a:r>
          </a:p>
          <a:p>
            <a:pPr marL="0" indent="0" algn="ctr">
              <a:buNone/>
            </a:pPr>
            <a:r>
              <a:rPr lang="en-US" sz="1200" b="1" dirty="0"/>
              <a:t>Organization</a:t>
            </a:r>
          </a:p>
          <a:p>
            <a:pPr marL="0" indent="0" algn="ctr">
              <a:buNone/>
            </a:pPr>
            <a:r>
              <a:rPr lang="en-US" sz="1200" b="1" dirty="0"/>
              <a:t>Training</a:t>
            </a:r>
          </a:p>
          <a:p>
            <a:pPr marL="0" indent="0" algn="ctr">
              <a:buNone/>
            </a:pPr>
            <a:r>
              <a:rPr lang="en-US" sz="1200" b="1" dirty="0"/>
              <a:t>Training</a:t>
            </a:r>
          </a:p>
          <a:p>
            <a:pPr marL="0" indent="0" algn="ctr">
              <a:buNone/>
            </a:pPr>
            <a:endParaRPr lang="en-US" sz="1200" b="1" dirty="0"/>
          </a:p>
          <a:p>
            <a:pPr marL="0" indent="0" algn="ctr">
              <a:buNone/>
            </a:pPr>
            <a:endParaRPr lang="en-US" sz="1200" b="1" dirty="0"/>
          </a:p>
          <a:p>
            <a:pPr marL="0" indent="0" algn="ctr">
              <a:buNone/>
            </a:pPr>
            <a:r>
              <a:rPr lang="en-US" sz="1200" b="1" dirty="0"/>
              <a:t>Training</a:t>
            </a:r>
          </a:p>
          <a:p>
            <a:pPr marL="0" indent="0" algn="ctr">
              <a:buNone/>
            </a:pPr>
            <a:r>
              <a:rPr lang="en-US" sz="1200" b="1" dirty="0"/>
              <a:t>Leader</a:t>
            </a:r>
          </a:p>
          <a:p>
            <a:pPr marL="0" indent="0" algn="ctr">
              <a:buNone/>
            </a:pPr>
            <a:r>
              <a:rPr lang="en-US" sz="1200" b="1" dirty="0"/>
              <a:t>Training/Education</a:t>
            </a:r>
          </a:p>
        </p:txBody>
      </p:sp>
    </p:spTree>
    <p:extLst>
      <p:ext uri="{BB962C8B-B14F-4D97-AF65-F5344CB8AC3E}">
        <p14:creationId xmlns:p14="http://schemas.microsoft.com/office/powerpoint/2010/main" val="74225196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CD8F55D71DAA46908BEB4011D85753" ma:contentTypeVersion="10" ma:contentTypeDescription="Create a new document." ma:contentTypeScope="" ma:versionID="fe05de62869f188f5fa06fdecdff7254">
  <xsd:schema xmlns:xsd="http://www.w3.org/2001/XMLSchema" xmlns:xs="http://www.w3.org/2001/XMLSchema" xmlns:p="http://schemas.microsoft.com/office/2006/metadata/properties" xmlns:ns2="685f973d-b026-429f-9f4f-8d4ea4f488e4" xmlns:ns3="2016d304-faed-4789-b794-a2b97b43617a" targetNamespace="http://schemas.microsoft.com/office/2006/metadata/properties" ma:root="true" ma:fieldsID="c06d57f3031bb6ba9576ff17584ea3cd" ns2:_="" ns3:_="">
    <xsd:import namespace="685f973d-b026-429f-9f4f-8d4ea4f488e4"/>
    <xsd:import namespace="2016d304-faed-4789-b794-a2b97b4361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5f973d-b026-429f-9f4f-8d4ea4f488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16d304-faed-4789-b794-a2b97b43617a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f39ccc4f-3c23-48f2-9fdf-4801ed30a154}" ma:internalName="TaxCatchAll" ma:showField="CatchAllData" ma:web="2016d304-faed-4789-b794-a2b97b4361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016d304-faed-4789-b794-a2b97b43617a" xsi:nil="true"/>
    <lcf76f155ced4ddcb4097134ff3c332f xmlns="685f973d-b026-429f-9f4f-8d4ea4f488e4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5F1B19-31F0-4C68-B4E5-4A5839827995}">
  <ds:schemaRefs>
    <ds:schemaRef ds:uri="2016d304-faed-4789-b794-a2b97b43617a"/>
    <ds:schemaRef ds:uri="685f973d-b026-429f-9f4f-8d4ea4f488e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3B7BCE0-892D-472B-AA21-C1EE55ADFD0B}">
  <ds:schemaRefs>
    <ds:schemaRef ds:uri="2016d304-faed-4789-b794-a2b97b43617a"/>
    <ds:schemaRef ds:uri="685f973d-b026-429f-9f4f-8d4ea4f488e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29E786E-CEBF-401D-B66C-B81739403FA4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ae6d70f-954b-4811-92b6-0530d6f84c43}" enabled="0" method="" siteId="{fae6d70f-954b-4811-92b6-0530d6f84c4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</TotalTime>
  <Words>210</Words>
  <Application>Microsoft Office PowerPoint</Application>
  <PresentationFormat>On-screen Show (4:3)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3_Office Theme</vt:lpstr>
      <vt:lpstr>Office Theme</vt:lpstr>
      <vt:lpstr>PowerPoint Presentation</vt:lpstr>
    </vt:vector>
  </TitlesOfParts>
  <Company>USCENTCOM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Briefing Template USCENTCOM 40th Anniversary</dc:title>
  <dc:creator>Highers, Jeffrey W Mr CIV USAF USCENTCOM CCDC-CCSS</dc:creator>
  <cp:lastModifiedBy>Marcus</cp:lastModifiedBy>
  <cp:revision>17</cp:revision>
  <cp:lastPrinted>2023-05-25T17:50:31Z</cp:lastPrinted>
  <dcterms:created xsi:type="dcterms:W3CDTF">2013-01-14T14:58:34Z</dcterms:created>
  <dcterms:modified xsi:type="dcterms:W3CDTF">2023-12-14T14:01:36Z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0x01010034CD8F55D71DAA46908BEB4011D85753</vt:lpwstr>
  </property>
  <property fmtid="{D5CDD505-2E9C-101B-9397-08002B2CF9AE}" pid="3" name="Order">
    <vt:r8>15700</vt:r8>
  </property>
  <property fmtid="{D5CDD505-2E9C-101B-9397-08002B2CF9AE}" pid="4" name="xd_ProgID">
    <vt:lpwstr/>
  </property>
  <property fmtid="{D5CDD505-2E9C-101B-9397-08002B2CF9AE}" pid="5" name="TemplateUrl">
    <vt:lpwstr/>
  </property>
  <property fmtid="{D5CDD505-2E9C-101B-9397-08002B2CF9AE}" pid="6" name="Record Series">
    <vt:lpwstr/>
  </property>
  <property fmtid="{D5CDD505-2E9C-101B-9397-08002B2CF9AE}" pid="7" name="Functional Area">
    <vt:lpwstr/>
  </property>
  <property fmtid="{D5CDD505-2E9C-101B-9397-08002B2CF9AE}" pid="8" name="Classification">
    <vt:lpwstr>7;#UNCLASSIFIED|11a8d837-b507-4621-ae93-b6220d541d03</vt:lpwstr>
  </property>
  <property fmtid="{D5CDD505-2E9C-101B-9397-08002B2CF9AE}" pid="9" name="TitusGUID">
    <vt:lpwstr>7540f4f8-202c-455b-8491-ed03224a61ad</vt:lpwstr>
  </property>
  <property fmtid="{D5CDD505-2E9C-101B-9397-08002B2CF9AE}" pid="10" name="TitusCLASSIFICATIONS">
    <vt:lpwstr>UNCLASSIFIED</vt:lpwstr>
  </property>
  <property fmtid="{D5CDD505-2E9C-101B-9397-08002B2CF9AE}" pid="11" name="TitusUNCLASSIFIEDCAVEATS">
    <vt:lpwstr>NONE</vt:lpwstr>
  </property>
  <property fmtid="{D5CDD505-2E9C-101B-9397-08002B2CF9AE}" pid="12" name="lfa9555ad12c4067a1dd51a43fdc108d">
    <vt:lpwstr>UNCLASSIFIED|11a8d837-b507-4621-ae93-b6220d541d03</vt:lpwstr>
  </property>
  <property fmtid="{D5CDD505-2E9C-101B-9397-08002B2CF9AE}" pid="13" name="TaxCatchAll">
    <vt:lpwstr>7;#UNCLASSIFIED|11a8d837-b507-4621-ae93-b6220d541d03</vt:lpwstr>
  </property>
  <property fmtid="{D5CDD505-2E9C-101B-9397-08002B2CF9AE}" pid="14" name="MediaServiceImageTags">
    <vt:lpwstr/>
  </property>
</Properties>
</file>