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  <p:sldMasterId id="2147483692" r:id="rId5"/>
  </p:sldMasterIdLst>
  <p:notesMasterIdLst>
    <p:notesMasterId r:id="rId8"/>
  </p:notesMasterIdLst>
  <p:sldIdLst>
    <p:sldId id="256" r:id="rId6"/>
    <p:sldId id="257" r:id="rId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50082"/>
    <a:srgbClr val="002F4D"/>
    <a:srgbClr val="2F5597"/>
    <a:srgbClr val="7F7F7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86C708-8D24-4634-A11A-95A9F6C95AB7}" v="1" dt="2023-10-18T19:21:25.242"/>
    <p1510:client id="{15C00C1B-6C07-4E17-B201-208A9D1991D7}" v="48" dt="2023-10-18T19:30:25.8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1881386B-C8FF-44AA-8E1C-244576682830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8FDACF8C-F26C-4AC4-9108-CA6F53A31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08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>
            <a:extLst>
              <a:ext uri="{FF2B5EF4-FFF2-40B4-BE49-F238E27FC236}">
                <a16:creationId xmlns:a16="http://schemas.microsoft.com/office/drawing/2014/main" id="{BF3E07A4-04CD-4098-8B58-7AF1675ACA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5655" indent="-286179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7894" indent="-228943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780" indent="-228943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5256" indent="-228943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3142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028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8914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6799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A73FB303-CEF7-4561-AD66-00025567B493}" type="slidenum">
              <a:rPr lang="en-US" altLang="en-US" sz="1000" i="1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z="1000" i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D2FC7AD-0F41-4F61-83B4-C6901EDC56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9575" y="698500"/>
            <a:ext cx="6203950" cy="34909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E17C7AC4-FC65-4EC0-AEF2-7F554A6631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9435"/>
            <a:ext cx="103632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53706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5FD2-129B-4765-AA71-F67A463FDA9C}" type="datetime1">
              <a:rPr lang="en-US" smtClean="0"/>
              <a:t>11/2/2023</a:t>
            </a:fld>
            <a:endParaRPr lang="en-US"/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EE1BE5A1-D0FA-7242-B4F6-DEE10CC3969B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B0ECF91-B8EA-DF35-8139-A2D669C439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66392" y="6419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Point of Contact: </a:t>
            </a:r>
          </a:p>
        </p:txBody>
      </p:sp>
    </p:spTree>
    <p:extLst>
      <p:ext uri="{BB962C8B-B14F-4D97-AF65-F5344CB8AC3E}">
        <p14:creationId xmlns:p14="http://schemas.microsoft.com/office/powerpoint/2010/main" val="309270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61342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03025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096938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200669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74122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11BAAAA-70F5-4299-9145-8DD272AE7FA4}" type="datetime1">
              <a:rPr lang="en-US" smtClean="0"/>
              <a:t>11/2/2023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234C4AF-27F9-4C7C-DCB5-87743C242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66392" y="6419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Point of Contact: </a:t>
            </a:r>
          </a:p>
        </p:txBody>
      </p:sp>
    </p:spTree>
    <p:extLst>
      <p:ext uri="{BB962C8B-B14F-4D97-AF65-F5344CB8AC3E}">
        <p14:creationId xmlns:p14="http://schemas.microsoft.com/office/powerpoint/2010/main" val="3993419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74122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AAAA-70F5-4299-9145-8DD272AE7FA4}" type="datetime1">
              <a:rPr lang="en-US" smtClean="0"/>
              <a:t>11/2/2023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234C4AF-27F9-4C7C-DCB5-87743C242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66392" y="6419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Point of Contact: </a:t>
            </a:r>
          </a:p>
        </p:txBody>
      </p:sp>
    </p:spTree>
    <p:extLst>
      <p:ext uri="{BB962C8B-B14F-4D97-AF65-F5344CB8AC3E}">
        <p14:creationId xmlns:p14="http://schemas.microsoft.com/office/powerpoint/2010/main" val="252402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5FD2-129B-4765-AA71-F67A463FDA9C}" type="datetime1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AutoShape 2">
            <a:extLst>
              <a:ext uri="{FF2B5EF4-FFF2-40B4-BE49-F238E27FC236}">
                <a16:creationId xmlns:a16="http://schemas.microsoft.com/office/drawing/2014/main" id="{84CE7D8D-2011-73A8-E6D9-C9E54136264E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10193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17805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911787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26702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11/2/2023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17335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581752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11/2/2023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421450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16884FF-0D84-4127-2B33-AD569DB48E20}"/>
              </a:ext>
            </a:extLst>
          </p:cNvPr>
          <p:cNvSpPr/>
          <p:nvPr userDrawn="1"/>
        </p:nvSpPr>
        <p:spPr>
          <a:xfrm>
            <a:off x="0" y="6419708"/>
            <a:ext cx="12192000" cy="438292"/>
          </a:xfrm>
          <a:prstGeom prst="rect">
            <a:avLst/>
          </a:prstGeom>
          <a:gradFill flip="none" rotWithShape="1">
            <a:gsLst>
              <a:gs pos="24000">
                <a:schemeClr val="bg1"/>
              </a:gs>
              <a:gs pos="53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48800" y="64246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As of: </a:t>
            </a:r>
            <a:fld id="{2DB064BB-22FE-4972-8822-461FC0196298}" type="datetime1">
              <a:rPr lang="en-US" smtClean="0"/>
              <a:pPr/>
              <a:t>11/2/2023</a:t>
            </a:fld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E848A9-1D67-4AA7-A3B4-7B9282795750}"/>
              </a:ext>
            </a:extLst>
          </p:cNvPr>
          <p:cNvSpPr/>
          <p:nvPr userDrawn="1"/>
        </p:nvSpPr>
        <p:spPr>
          <a:xfrm>
            <a:off x="0" y="3944"/>
            <a:ext cx="12192000" cy="796156"/>
          </a:xfrm>
          <a:prstGeom prst="rect">
            <a:avLst/>
          </a:prstGeom>
          <a:gradFill flip="none" rotWithShape="1">
            <a:gsLst>
              <a:gs pos="40000">
                <a:schemeClr val="bg1"/>
              </a:gs>
              <a:gs pos="75000">
                <a:srgbClr val="002F4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>
                <a:solidFill>
                  <a:prstClr val="white"/>
                </a:solidFill>
              </a:rPr>
              <a:t> </a:t>
            </a:r>
          </a:p>
        </p:txBody>
      </p:sp>
      <p:pic>
        <p:nvPicPr>
          <p:cNvPr id="25" name="Picture 2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DF154BB-E952-0623-6501-74EF2000EB9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6419712"/>
            <a:ext cx="1579508" cy="4382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24C370-7CF5-DD97-9BE6-928C4E3A1AD7}"/>
              </a:ext>
            </a:extLst>
          </p:cNvPr>
          <p:cNvSpPr txBox="1"/>
          <p:nvPr userDrawn="1"/>
        </p:nvSpPr>
        <p:spPr>
          <a:xfrm>
            <a:off x="809225" y="149888"/>
            <a:ext cx="530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2060"/>
                </a:solidFill>
              </a:rPr>
              <a:t>Resiliency Summit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07A2CEB-69B4-0817-88A8-2BD273E4832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8059" y="74944"/>
            <a:ext cx="673108" cy="673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56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hf sldNum="0" hdr="0" ft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648B30-C61C-DFA5-0378-4081264C810B}"/>
              </a:ext>
            </a:extLst>
          </p:cNvPr>
          <p:cNvSpPr/>
          <p:nvPr userDrawn="1"/>
        </p:nvSpPr>
        <p:spPr>
          <a:xfrm>
            <a:off x="0" y="3944"/>
            <a:ext cx="12192000" cy="796156"/>
          </a:xfrm>
          <a:prstGeom prst="rect">
            <a:avLst/>
          </a:prstGeom>
          <a:gradFill flip="none" rotWithShape="1">
            <a:gsLst>
              <a:gs pos="40000">
                <a:schemeClr val="bg1"/>
              </a:gs>
              <a:gs pos="75000">
                <a:srgbClr val="002F4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91134A-2D3F-F865-4063-62A2A74542AA}"/>
              </a:ext>
            </a:extLst>
          </p:cNvPr>
          <p:cNvSpPr txBox="1"/>
          <p:nvPr userDrawn="1"/>
        </p:nvSpPr>
        <p:spPr>
          <a:xfrm>
            <a:off x="878237" y="149888"/>
            <a:ext cx="5305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2060"/>
                </a:solidFill>
              </a:rPr>
              <a:t>Resiliency Summit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782942-C291-A853-3E5F-A327885B79F3}"/>
              </a:ext>
            </a:extLst>
          </p:cNvPr>
          <p:cNvSpPr/>
          <p:nvPr userDrawn="1"/>
        </p:nvSpPr>
        <p:spPr>
          <a:xfrm>
            <a:off x="0" y="6419708"/>
            <a:ext cx="12192000" cy="438292"/>
          </a:xfrm>
          <a:prstGeom prst="rect">
            <a:avLst/>
          </a:prstGeom>
          <a:gradFill flip="none" rotWithShape="1">
            <a:gsLst>
              <a:gs pos="24000">
                <a:schemeClr val="bg1"/>
              </a:gs>
              <a:gs pos="53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</a:endParaRPr>
          </a:p>
        </p:txBody>
      </p:sp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86F0B86-A93E-0393-906E-7C82228DE84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6419712"/>
            <a:ext cx="1579508" cy="43829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D565E26-C922-19C9-1B31-FD18DA1AB42C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68059" y="74944"/>
            <a:ext cx="673108" cy="673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64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>
            <a:extLst>
              <a:ext uri="{FF2B5EF4-FFF2-40B4-BE49-F238E27FC236}">
                <a16:creationId xmlns:a16="http://schemas.microsoft.com/office/drawing/2014/main" id="{A79AD4F7-BDEF-4914-853B-098335754DF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29816" y="2044282"/>
            <a:ext cx="4312763" cy="2502635"/>
          </a:xfrm>
        </p:spPr>
        <p:txBody>
          <a:bodyPr anchor="t">
            <a:normAutofit/>
          </a:bodyPr>
          <a:lstStyle/>
          <a:p>
            <a:pPr>
              <a:spcBef>
                <a:spcPts val="900"/>
              </a:spcBef>
            </a:pPr>
            <a:br>
              <a:rPr lang="en-US" altLang="en-US" sz="3300" b="1" dirty="0"/>
            </a:br>
            <a:r>
              <a:rPr lang="en-US" altLang="en-US" sz="3300" b="1" dirty="0"/>
              <a:t>Resiliency Summit</a:t>
            </a:r>
            <a:br>
              <a:rPr lang="en-US" altLang="en-US" sz="2400" b="1" dirty="0"/>
            </a:br>
            <a:r>
              <a:rPr lang="en-US" altLang="en-US" sz="2400" dirty="0"/>
              <a:t> 12-14 DEC 2023</a:t>
            </a:r>
            <a:br>
              <a:rPr lang="en-US" altLang="en-US" sz="2400" dirty="0"/>
            </a:br>
            <a:r>
              <a:rPr lang="en-US" altLang="en-US" sz="2400" dirty="0"/>
              <a:t>US Army Heritage and Education Center (USAHEC)</a:t>
            </a:r>
            <a:br>
              <a:rPr lang="en-US" altLang="en-US" sz="2400" dirty="0"/>
            </a:br>
            <a:r>
              <a:rPr lang="en-US" altLang="en-US" sz="2400" dirty="0"/>
              <a:t>Carlisle, PA</a:t>
            </a:r>
            <a:endParaRPr lang="en-US" altLang="en-US" sz="27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C1185A6-8A20-AC87-B321-BCEEE5C4A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52950" y="6504016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Point of Contact: LTC Chris Nohle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D875935-3FC5-CFE8-1152-78AE1D1A49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0637" y="1942392"/>
            <a:ext cx="2973216" cy="2973216"/>
          </a:xfrm>
          <a:prstGeom prst="rect">
            <a:avLst/>
          </a:prstGeom>
        </p:spPr>
      </p:pic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DB826A68-2DBA-8686-94CA-C3873AE026E5}"/>
              </a:ext>
            </a:extLst>
          </p:cNvPr>
          <p:cNvSpPr/>
          <p:nvPr/>
        </p:nvSpPr>
        <p:spPr>
          <a:xfrm>
            <a:off x="1629815" y="4546916"/>
            <a:ext cx="1908928" cy="798922"/>
          </a:xfrm>
          <a:prstGeom prst="wedgeEllipseCallout">
            <a:avLst>
              <a:gd name="adj1" fmla="val 57729"/>
              <a:gd name="adj2" fmla="val -70538"/>
            </a:avLst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Briefing Title Here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2A1F0840-51B7-1CE7-7A79-F8FEEE548B4B}"/>
              </a:ext>
            </a:extLst>
          </p:cNvPr>
          <p:cNvSpPr/>
          <p:nvPr/>
        </p:nvSpPr>
        <p:spPr>
          <a:xfrm>
            <a:off x="4691883" y="4776878"/>
            <a:ext cx="1908928" cy="798922"/>
          </a:xfrm>
          <a:prstGeom prst="wedgeEllipseCallout">
            <a:avLst>
              <a:gd name="adj1" fmla="val -21901"/>
              <a:gd name="adj2" fmla="val 168400"/>
            </a:avLst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Insert Briefing POC Here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3ADAF6AF-FE58-C780-C4D0-4AA20BA5F2F8}"/>
              </a:ext>
            </a:extLst>
          </p:cNvPr>
          <p:cNvSpPr/>
          <p:nvPr/>
        </p:nvSpPr>
        <p:spPr>
          <a:xfrm>
            <a:off x="9809988" y="1245360"/>
            <a:ext cx="1908928" cy="798922"/>
          </a:xfrm>
          <a:prstGeom prst="wedgeEllipseCallout">
            <a:avLst>
              <a:gd name="adj1" fmla="val 33778"/>
              <a:gd name="adj2" fmla="val -117146"/>
            </a:avLst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Insert Org Logo</a:t>
            </a:r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A3844813-03DB-93E7-812E-A62C45A9FDC3}"/>
              </a:ext>
            </a:extLst>
          </p:cNvPr>
          <p:cNvSpPr/>
          <p:nvPr/>
        </p:nvSpPr>
        <p:spPr>
          <a:xfrm>
            <a:off x="6096000" y="1147417"/>
            <a:ext cx="1908928" cy="798922"/>
          </a:xfrm>
          <a:prstGeom prst="wedgeEllipseCallout">
            <a:avLst>
              <a:gd name="adj1" fmla="val 17358"/>
              <a:gd name="adj2" fmla="val 87869"/>
            </a:avLst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Insert Unit Logo Here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1BFEFC-2F9F-A59B-6159-9E3DC1B6B0C7}"/>
              </a:ext>
            </a:extLst>
          </p:cNvPr>
          <p:cNvSpPr txBox="1">
            <a:spLocks/>
          </p:cNvSpPr>
          <p:nvPr/>
        </p:nvSpPr>
        <p:spPr>
          <a:xfrm>
            <a:off x="10128722" y="645298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1BAAAA-70F5-4299-9145-8DD272AE7FA4}" type="datetime1">
              <a:rPr lang="en-US"/>
              <a:pPr algn="ctr"/>
              <a:t>11/2/2023</a:t>
            </a:fld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F016ED8-9902-AB97-05D3-36E055FD52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12838" y="80141"/>
            <a:ext cx="506078" cy="52009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4868D54-AAE5-43C0-260C-E502650A4DE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2479" y="167070"/>
            <a:ext cx="531662" cy="5313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27CB-EE00-F3E0-0FFB-AAC402819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Notes, Graphics, </a:t>
            </a:r>
            <a:r>
              <a:rPr lang="en-US" sz="1800" dirty="0" err="1"/>
              <a:t>etc</a:t>
            </a:r>
            <a:r>
              <a:rPr lang="en-US" sz="1800" dirty="0"/>
              <a:t> as you see fit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C58007-8EF9-78B7-DD7F-2F2656B220FC}"/>
              </a:ext>
            </a:extLst>
          </p:cNvPr>
          <p:cNvSpPr txBox="1"/>
          <p:nvPr/>
        </p:nvSpPr>
        <p:spPr>
          <a:xfrm>
            <a:off x="7690207" y="131175"/>
            <a:ext cx="3342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chemeClr val="bg1">
                    <a:lumMod val="95000"/>
                  </a:schemeClr>
                </a:solidFill>
              </a:rPr>
              <a:t>Subtopic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1F6AA779-7AC5-96C8-4547-E50967CF5886}"/>
              </a:ext>
            </a:extLst>
          </p:cNvPr>
          <p:cNvSpPr/>
          <p:nvPr/>
        </p:nvSpPr>
        <p:spPr>
          <a:xfrm>
            <a:off x="7452330" y="1015157"/>
            <a:ext cx="1908928" cy="798922"/>
          </a:xfrm>
          <a:prstGeom prst="wedgeEllipseCallout">
            <a:avLst>
              <a:gd name="adj1" fmla="val 72791"/>
              <a:gd name="adj2" fmla="val -95907"/>
            </a:avLst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Briefing Subtopic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0B4405D-94D0-EAF1-CA15-C980F9A2B7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6327" y="654396"/>
            <a:ext cx="1929551" cy="116596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F4B3F4B-ECF1-9760-D377-A9A3268FA5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12838" y="80141"/>
            <a:ext cx="506078" cy="52009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CC11AE1-0DCC-EA45-479D-A97FF1BF77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2479" y="167070"/>
            <a:ext cx="531662" cy="531314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FC659DA-7DA0-2362-27C9-56CDD31E5157}"/>
              </a:ext>
            </a:extLst>
          </p:cNvPr>
          <p:cNvSpPr txBox="1">
            <a:spLocks/>
          </p:cNvSpPr>
          <p:nvPr/>
        </p:nvSpPr>
        <p:spPr>
          <a:xfrm>
            <a:off x="10128722" y="6452981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1BAAAA-70F5-4299-9145-8DD272AE7FA4}" type="datetime1">
              <a:rPr lang="en-US"/>
              <a:pPr algn="ctr"/>
              <a:t>11/2/2023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255A3BE8-A7E4-903B-9CF3-64E89396598F}"/>
              </a:ext>
            </a:extLst>
          </p:cNvPr>
          <p:cNvSpPr txBox="1">
            <a:spLocks/>
          </p:cNvSpPr>
          <p:nvPr/>
        </p:nvSpPr>
        <p:spPr>
          <a:xfrm>
            <a:off x="4552950" y="6504016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Point of Contact: LTC Chris Nohle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25196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016d304-faed-4789-b794-a2b97b43617a" xsi:nil="true"/>
    <lcf76f155ced4ddcb4097134ff3c332f xmlns="685f973d-b026-429f-9f4f-8d4ea4f488e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CD8F55D71DAA46908BEB4011D85753" ma:contentTypeVersion="10" ma:contentTypeDescription="Create a new document." ma:contentTypeScope="" ma:versionID="fe05de62869f188f5fa06fdecdff7254">
  <xsd:schema xmlns:xsd="http://www.w3.org/2001/XMLSchema" xmlns:xs="http://www.w3.org/2001/XMLSchema" xmlns:p="http://schemas.microsoft.com/office/2006/metadata/properties" xmlns:ns2="685f973d-b026-429f-9f4f-8d4ea4f488e4" xmlns:ns3="2016d304-faed-4789-b794-a2b97b43617a" targetNamespace="http://schemas.microsoft.com/office/2006/metadata/properties" ma:root="true" ma:fieldsID="c06d57f3031bb6ba9576ff17584ea3cd" ns2:_="" ns3:_="">
    <xsd:import namespace="685f973d-b026-429f-9f4f-8d4ea4f488e4"/>
    <xsd:import namespace="2016d304-faed-4789-b794-a2b97b4361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5f973d-b026-429f-9f4f-8d4ea4f488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16d304-faed-4789-b794-a2b97b43617a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f39ccc4f-3c23-48f2-9fdf-4801ed30a154}" ma:internalName="TaxCatchAll" ma:showField="CatchAllData" ma:web="2016d304-faed-4789-b794-a2b97b4361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B7BCE0-892D-472B-AA21-C1EE55ADFD0B}">
  <ds:schemaRefs>
    <ds:schemaRef ds:uri="2016d304-faed-4789-b794-a2b97b43617a"/>
    <ds:schemaRef ds:uri="685f973d-b026-429f-9f4f-8d4ea4f488e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29E786E-CEBF-401D-B66C-B81739403F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5F1B19-31F0-4C68-B4E5-4A5839827995}">
  <ds:schemaRefs>
    <ds:schemaRef ds:uri="2016d304-faed-4789-b794-a2b97b43617a"/>
    <ds:schemaRef ds:uri="685f973d-b026-429f-9f4f-8d4ea4f488e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fae6d70f-954b-4811-92b6-0530d6f84c43}" enabled="0" method="" siteId="{fae6d70f-954b-4811-92b6-0530d6f84c4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65</Words>
  <Application>Microsoft Office PowerPoint</Application>
  <PresentationFormat>Widescreen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3_Office Theme</vt:lpstr>
      <vt:lpstr>Office Theme</vt:lpstr>
      <vt:lpstr> Resiliency Summit  12-14 DEC 2023 US Army Heritage and Education Center (USAHEC) Carlisle, PA</vt:lpstr>
      <vt:lpstr>PowerPoint Presentation</vt:lpstr>
    </vt:vector>
  </TitlesOfParts>
  <Company>USCENTCOM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Briefing Template USCENTCOM 40th Anniversary</dc:title>
  <dc:creator>Highers, Jeffrey W Mr CIV USAF USCENTCOM CCDC-CCSS</dc:creator>
  <cp:lastModifiedBy>White, Michael P CTR USARMY CAC (USA)</cp:lastModifiedBy>
  <cp:revision>10</cp:revision>
  <cp:lastPrinted>2023-05-25T17:50:31Z</cp:lastPrinted>
  <dcterms:created xsi:type="dcterms:W3CDTF">2013-01-14T14:58:34Z</dcterms:created>
  <dcterms:modified xsi:type="dcterms:W3CDTF">2023-11-02T17:05:54Z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0x01010034CD8F55D71DAA46908BEB4011D85753</vt:lpwstr>
  </property>
  <property fmtid="{D5CDD505-2E9C-101B-9397-08002B2CF9AE}" pid="3" name="Order">
    <vt:r8>15700</vt:r8>
  </property>
  <property fmtid="{D5CDD505-2E9C-101B-9397-08002B2CF9AE}" pid="4" name="xd_ProgID">
    <vt:lpwstr/>
  </property>
  <property fmtid="{D5CDD505-2E9C-101B-9397-08002B2CF9AE}" pid="5" name="TemplateUrl">
    <vt:lpwstr/>
  </property>
  <property fmtid="{D5CDD505-2E9C-101B-9397-08002B2CF9AE}" pid="6" name="Record Series">
    <vt:lpwstr/>
  </property>
  <property fmtid="{D5CDD505-2E9C-101B-9397-08002B2CF9AE}" pid="7" name="Functional Area">
    <vt:lpwstr/>
  </property>
  <property fmtid="{D5CDD505-2E9C-101B-9397-08002B2CF9AE}" pid="8" name="Classification">
    <vt:lpwstr>7;#UNCLASSIFIED|11a8d837-b507-4621-ae93-b6220d541d03</vt:lpwstr>
  </property>
  <property fmtid="{D5CDD505-2E9C-101B-9397-08002B2CF9AE}" pid="9" name="TitusGUID">
    <vt:lpwstr>7540f4f8-202c-455b-8491-ed03224a61ad</vt:lpwstr>
  </property>
  <property fmtid="{D5CDD505-2E9C-101B-9397-08002B2CF9AE}" pid="10" name="TitusCLASSIFICATIONS">
    <vt:lpwstr>UNCLASSIFIED</vt:lpwstr>
  </property>
  <property fmtid="{D5CDD505-2E9C-101B-9397-08002B2CF9AE}" pid="11" name="TitusUNCLASSIFIEDCAVEATS">
    <vt:lpwstr>NONE</vt:lpwstr>
  </property>
  <property fmtid="{D5CDD505-2E9C-101B-9397-08002B2CF9AE}" pid="12" name="lfa9555ad12c4067a1dd51a43fdc108d">
    <vt:lpwstr>UNCLASSIFIED|11a8d837-b507-4621-ae93-b6220d541d03</vt:lpwstr>
  </property>
  <property fmtid="{D5CDD505-2E9C-101B-9397-08002B2CF9AE}" pid="13" name="TaxCatchAll">
    <vt:lpwstr>7;#UNCLASSIFIED|11a8d837-b507-4621-ae93-b6220d541d03</vt:lpwstr>
  </property>
  <property fmtid="{D5CDD505-2E9C-101B-9397-08002B2CF9AE}" pid="14" name="MediaServiceImageTags">
    <vt:lpwstr/>
  </property>
</Properties>
</file>